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5" r:id="rId1"/>
  </p:sldMasterIdLst>
  <p:notesMasterIdLst>
    <p:notesMasterId r:id="rId115"/>
  </p:notesMasterIdLst>
  <p:handoutMasterIdLst>
    <p:handoutMasterId r:id="rId116"/>
  </p:handoutMasterIdLst>
  <p:sldIdLst>
    <p:sldId id="256" r:id="rId2"/>
    <p:sldId id="287" r:id="rId3"/>
    <p:sldId id="380" r:id="rId4"/>
    <p:sldId id="290" r:id="rId5"/>
    <p:sldId id="292" r:id="rId6"/>
    <p:sldId id="406" r:id="rId7"/>
    <p:sldId id="408" r:id="rId8"/>
    <p:sldId id="409" r:id="rId9"/>
    <p:sldId id="259" r:id="rId10"/>
    <p:sldId id="390" r:id="rId11"/>
    <p:sldId id="261" r:id="rId12"/>
    <p:sldId id="288" r:id="rId13"/>
    <p:sldId id="289" r:id="rId14"/>
    <p:sldId id="385" r:id="rId15"/>
    <p:sldId id="424" r:id="rId16"/>
    <p:sldId id="425" r:id="rId17"/>
    <p:sldId id="426" r:id="rId18"/>
    <p:sldId id="427" r:id="rId19"/>
    <p:sldId id="386" r:id="rId20"/>
    <p:sldId id="387" r:id="rId21"/>
    <p:sldId id="266" r:id="rId22"/>
    <p:sldId id="263" r:id="rId23"/>
    <p:sldId id="304" r:id="rId24"/>
    <p:sldId id="267" r:id="rId25"/>
    <p:sldId id="392" r:id="rId26"/>
    <p:sldId id="391" r:id="rId27"/>
    <p:sldId id="389" r:id="rId28"/>
    <p:sldId id="306" r:id="rId29"/>
    <p:sldId id="368" r:id="rId30"/>
    <p:sldId id="369" r:id="rId31"/>
    <p:sldId id="371" r:id="rId32"/>
    <p:sldId id="370" r:id="rId33"/>
    <p:sldId id="269" r:id="rId34"/>
    <p:sldId id="410" r:id="rId35"/>
    <p:sldId id="281" r:id="rId36"/>
    <p:sldId id="270" r:id="rId37"/>
    <p:sldId id="271" r:id="rId38"/>
    <p:sldId id="293" r:id="rId39"/>
    <p:sldId id="295" r:id="rId40"/>
    <p:sldId id="296" r:id="rId41"/>
    <p:sldId id="298" r:id="rId42"/>
    <p:sldId id="299" r:id="rId43"/>
    <p:sldId id="300" r:id="rId44"/>
    <p:sldId id="286" r:id="rId45"/>
    <p:sldId id="278" r:id="rId46"/>
    <p:sldId id="277" r:id="rId47"/>
    <p:sldId id="276" r:id="rId48"/>
    <p:sldId id="273" r:id="rId49"/>
    <p:sldId id="284" r:id="rId50"/>
    <p:sldId id="366" r:id="rId51"/>
    <p:sldId id="361" r:id="rId52"/>
    <p:sldId id="379" r:id="rId53"/>
    <p:sldId id="363" r:id="rId54"/>
    <p:sldId id="364" r:id="rId55"/>
    <p:sldId id="365" r:id="rId56"/>
    <p:sldId id="308" r:id="rId57"/>
    <p:sldId id="309" r:id="rId58"/>
    <p:sldId id="310" r:id="rId59"/>
    <p:sldId id="311" r:id="rId60"/>
    <p:sldId id="312" r:id="rId61"/>
    <p:sldId id="314" r:id="rId62"/>
    <p:sldId id="315" r:id="rId63"/>
    <p:sldId id="398" r:id="rId64"/>
    <p:sldId id="399" r:id="rId65"/>
    <p:sldId id="400" r:id="rId66"/>
    <p:sldId id="401" r:id="rId67"/>
    <p:sldId id="402" r:id="rId68"/>
    <p:sldId id="403" r:id="rId69"/>
    <p:sldId id="411" r:id="rId70"/>
    <p:sldId id="412" r:id="rId71"/>
    <p:sldId id="413" r:id="rId72"/>
    <p:sldId id="414" r:id="rId73"/>
    <p:sldId id="415" r:id="rId74"/>
    <p:sldId id="416" r:id="rId75"/>
    <p:sldId id="417" r:id="rId76"/>
    <p:sldId id="418" r:id="rId77"/>
    <p:sldId id="419" r:id="rId78"/>
    <p:sldId id="420" r:id="rId79"/>
    <p:sldId id="421" r:id="rId80"/>
    <p:sldId id="422" r:id="rId81"/>
    <p:sldId id="423" r:id="rId82"/>
    <p:sldId id="393" r:id="rId83"/>
    <p:sldId id="337" r:id="rId84"/>
    <p:sldId id="327" r:id="rId85"/>
    <p:sldId id="328" r:id="rId86"/>
    <p:sldId id="338" r:id="rId87"/>
    <p:sldId id="339" r:id="rId88"/>
    <p:sldId id="330" r:id="rId89"/>
    <p:sldId id="331" r:id="rId90"/>
    <p:sldId id="332" r:id="rId91"/>
    <p:sldId id="404" r:id="rId92"/>
    <p:sldId id="405" r:id="rId93"/>
    <p:sldId id="342" r:id="rId94"/>
    <p:sldId id="343" r:id="rId95"/>
    <p:sldId id="344" r:id="rId96"/>
    <p:sldId id="345" r:id="rId97"/>
    <p:sldId id="346" r:id="rId98"/>
    <p:sldId id="347" r:id="rId99"/>
    <p:sldId id="355" r:id="rId100"/>
    <p:sldId id="348" r:id="rId101"/>
    <p:sldId id="367" r:id="rId102"/>
    <p:sldId id="349" r:id="rId103"/>
    <p:sldId id="350" r:id="rId104"/>
    <p:sldId id="351" r:id="rId105"/>
    <p:sldId id="352" r:id="rId106"/>
    <p:sldId id="353" r:id="rId107"/>
    <p:sldId id="354" r:id="rId108"/>
    <p:sldId id="356" r:id="rId109"/>
    <p:sldId id="357" r:id="rId110"/>
    <p:sldId id="358" r:id="rId111"/>
    <p:sldId id="359" r:id="rId112"/>
    <p:sldId id="360" r:id="rId113"/>
    <p:sldId id="313" r:id="rId114"/>
  </p:sldIdLst>
  <p:sldSz cx="9144000" cy="6858000" type="screen4x3"/>
  <p:notesSz cx="10234613" cy="7099300"/>
  <p:defaultTextStyle>
    <a:defPPr>
      <a:defRPr lang="fr-FR"/>
    </a:defPPr>
    <a:lvl1pPr algn="l" defTabSz="457200" rtl="0" fontAlgn="base">
      <a:spcBef>
        <a:spcPct val="0"/>
      </a:spcBef>
      <a:spcAft>
        <a:spcPct val="0"/>
      </a:spcAft>
      <a:defRPr kern="1200">
        <a:solidFill>
          <a:schemeClr val="tx1"/>
        </a:solidFill>
        <a:latin typeface="Arial" charset="0"/>
        <a:ea typeface="+mn-ea"/>
        <a:cs typeface="+mn-cs"/>
      </a:defRPr>
    </a:lvl1pPr>
    <a:lvl2pPr marL="457200" algn="l" defTabSz="457200" rtl="0" fontAlgn="base">
      <a:spcBef>
        <a:spcPct val="0"/>
      </a:spcBef>
      <a:spcAft>
        <a:spcPct val="0"/>
      </a:spcAft>
      <a:defRPr kern="1200">
        <a:solidFill>
          <a:schemeClr val="tx1"/>
        </a:solidFill>
        <a:latin typeface="Arial" charset="0"/>
        <a:ea typeface="+mn-ea"/>
        <a:cs typeface="+mn-cs"/>
      </a:defRPr>
    </a:lvl2pPr>
    <a:lvl3pPr marL="914400" algn="l" defTabSz="457200" rtl="0" fontAlgn="base">
      <a:spcBef>
        <a:spcPct val="0"/>
      </a:spcBef>
      <a:spcAft>
        <a:spcPct val="0"/>
      </a:spcAft>
      <a:defRPr kern="1200">
        <a:solidFill>
          <a:schemeClr val="tx1"/>
        </a:solidFill>
        <a:latin typeface="Arial" charset="0"/>
        <a:ea typeface="+mn-ea"/>
        <a:cs typeface="+mn-cs"/>
      </a:defRPr>
    </a:lvl3pPr>
    <a:lvl4pPr marL="1371600" algn="l" defTabSz="457200" rtl="0" fontAlgn="base">
      <a:spcBef>
        <a:spcPct val="0"/>
      </a:spcBef>
      <a:spcAft>
        <a:spcPct val="0"/>
      </a:spcAft>
      <a:defRPr kern="1200">
        <a:solidFill>
          <a:schemeClr val="tx1"/>
        </a:solidFill>
        <a:latin typeface="Arial" charset="0"/>
        <a:ea typeface="+mn-ea"/>
        <a:cs typeface="+mn-cs"/>
      </a:defRPr>
    </a:lvl4pPr>
    <a:lvl5pPr marL="1828800" algn="l" defTabSz="457200"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236">
          <p15:clr>
            <a:srgbClr val="A4A3A4"/>
          </p15:clr>
        </p15:guide>
        <p15:guide id="2" pos="322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FFCC66"/>
    <a:srgbClr val="E9EEB8"/>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autoAdjust="0"/>
    <p:restoredTop sz="96159" autoAdjust="0"/>
  </p:normalViewPr>
  <p:slideViewPr>
    <p:cSldViewPr snapToGrid="0">
      <p:cViewPr varScale="1">
        <p:scale>
          <a:sx n="105" d="100"/>
          <a:sy n="105" d="100"/>
        </p:scale>
        <p:origin x="792" y="11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115" d="100"/>
          <a:sy n="115" d="100"/>
        </p:scale>
        <p:origin x="1938" y="84"/>
      </p:cViewPr>
      <p:guideLst>
        <p:guide orient="horz" pos="2236"/>
        <p:guide pos="3224"/>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10" y="4"/>
            <a:ext cx="4434999" cy="354966"/>
          </a:xfrm>
          <a:prstGeom prst="rect">
            <a:avLst/>
          </a:prstGeom>
        </p:spPr>
        <p:txBody>
          <a:bodyPr vert="horz" lIns="99777" tIns="49889" rIns="99777" bIns="49889" rtlCol="0"/>
          <a:lstStyle>
            <a:lvl1pPr algn="l" fontAlgn="auto">
              <a:spcBef>
                <a:spcPts val="0"/>
              </a:spcBef>
              <a:spcAft>
                <a:spcPts val="0"/>
              </a:spcAft>
              <a:defRPr sz="1300">
                <a:latin typeface="+mn-lt"/>
              </a:defRPr>
            </a:lvl1pPr>
          </a:lstStyle>
          <a:p>
            <a:pPr>
              <a:defRPr/>
            </a:pPr>
            <a:endParaRPr lang="fr-FR"/>
          </a:p>
        </p:txBody>
      </p:sp>
      <p:sp>
        <p:nvSpPr>
          <p:cNvPr id="3" name="Espace réservé de la date 2"/>
          <p:cNvSpPr>
            <a:spLocks noGrp="1"/>
          </p:cNvSpPr>
          <p:nvPr>
            <p:ph type="dt" sz="quarter" idx="1"/>
          </p:nvPr>
        </p:nvSpPr>
        <p:spPr>
          <a:xfrm>
            <a:off x="5797255" y="4"/>
            <a:ext cx="4434999" cy="354966"/>
          </a:xfrm>
          <a:prstGeom prst="rect">
            <a:avLst/>
          </a:prstGeom>
        </p:spPr>
        <p:txBody>
          <a:bodyPr vert="horz" lIns="99777" tIns="49889" rIns="99777" bIns="49889" rtlCol="0"/>
          <a:lstStyle>
            <a:lvl1pPr algn="r" fontAlgn="auto">
              <a:spcBef>
                <a:spcPts val="0"/>
              </a:spcBef>
              <a:spcAft>
                <a:spcPts val="0"/>
              </a:spcAft>
              <a:defRPr sz="1300" smtClean="0">
                <a:latin typeface="+mn-lt"/>
              </a:defRPr>
            </a:lvl1pPr>
          </a:lstStyle>
          <a:p>
            <a:pPr>
              <a:defRPr/>
            </a:pPr>
            <a:fld id="{BDEEA527-C7E7-4EB3-8F96-6900CE78754A}" type="datetimeFigureOut">
              <a:rPr lang="fr-FR"/>
              <a:pPr>
                <a:defRPr/>
              </a:pPr>
              <a:t>29/11/2023</a:t>
            </a:fld>
            <a:endParaRPr lang="fr-FR"/>
          </a:p>
        </p:txBody>
      </p:sp>
      <p:sp>
        <p:nvSpPr>
          <p:cNvPr id="4" name="Espace réservé du pied de page 3"/>
          <p:cNvSpPr>
            <a:spLocks noGrp="1"/>
          </p:cNvSpPr>
          <p:nvPr>
            <p:ph type="ftr" sz="quarter" idx="2"/>
          </p:nvPr>
        </p:nvSpPr>
        <p:spPr>
          <a:xfrm>
            <a:off x="10" y="6743107"/>
            <a:ext cx="4434999" cy="354966"/>
          </a:xfrm>
          <a:prstGeom prst="rect">
            <a:avLst/>
          </a:prstGeom>
        </p:spPr>
        <p:txBody>
          <a:bodyPr vert="horz" lIns="99777" tIns="49889" rIns="99777" bIns="49889" rtlCol="0" anchor="b"/>
          <a:lstStyle>
            <a:lvl1pPr algn="l" fontAlgn="auto">
              <a:spcBef>
                <a:spcPts val="0"/>
              </a:spcBef>
              <a:spcAft>
                <a:spcPts val="0"/>
              </a:spcAft>
              <a:defRPr sz="1300">
                <a:latin typeface="+mn-lt"/>
              </a:defRPr>
            </a:lvl1pPr>
          </a:lstStyle>
          <a:p>
            <a:pPr>
              <a:defRPr/>
            </a:pPr>
            <a:endParaRPr lang="fr-FR"/>
          </a:p>
        </p:txBody>
      </p:sp>
      <p:sp>
        <p:nvSpPr>
          <p:cNvPr id="5" name="Espace réservé du numéro de diapositive 4"/>
          <p:cNvSpPr>
            <a:spLocks noGrp="1"/>
          </p:cNvSpPr>
          <p:nvPr>
            <p:ph type="sldNum" sz="quarter" idx="3"/>
          </p:nvPr>
        </p:nvSpPr>
        <p:spPr>
          <a:xfrm>
            <a:off x="5797255" y="6743107"/>
            <a:ext cx="4434999" cy="354966"/>
          </a:xfrm>
          <a:prstGeom prst="rect">
            <a:avLst/>
          </a:prstGeom>
        </p:spPr>
        <p:txBody>
          <a:bodyPr vert="horz" lIns="99777" tIns="49889" rIns="99777" bIns="49889" rtlCol="0" anchor="b"/>
          <a:lstStyle>
            <a:lvl1pPr algn="r" fontAlgn="auto">
              <a:spcBef>
                <a:spcPts val="0"/>
              </a:spcBef>
              <a:spcAft>
                <a:spcPts val="0"/>
              </a:spcAft>
              <a:defRPr sz="1300" smtClean="0">
                <a:latin typeface="+mn-lt"/>
              </a:defRPr>
            </a:lvl1pPr>
          </a:lstStyle>
          <a:p>
            <a:pPr>
              <a:defRPr/>
            </a:pPr>
            <a:fld id="{72EAAD14-3E67-46D7-A915-E9A398CBFBA2}" type="slidenum">
              <a:rPr lang="fr-FR"/>
              <a:pPr>
                <a:defRPr/>
              </a:pPr>
              <a:t>‹N°›</a:t>
            </a:fld>
            <a:endParaRPr lang="fr-FR"/>
          </a:p>
        </p:txBody>
      </p:sp>
    </p:spTree>
    <p:extLst>
      <p:ext uri="{BB962C8B-B14F-4D97-AF65-F5344CB8AC3E}">
        <p14:creationId xmlns:p14="http://schemas.microsoft.com/office/powerpoint/2010/main" val="40430159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10" y="4"/>
            <a:ext cx="4434999" cy="354966"/>
          </a:xfrm>
          <a:prstGeom prst="rect">
            <a:avLst/>
          </a:prstGeom>
        </p:spPr>
        <p:txBody>
          <a:bodyPr vert="horz" lIns="99777" tIns="49889" rIns="99777" bIns="49889" rtlCol="0"/>
          <a:lstStyle>
            <a:lvl1pPr algn="l" fontAlgn="auto">
              <a:spcBef>
                <a:spcPts val="0"/>
              </a:spcBef>
              <a:spcAft>
                <a:spcPts val="0"/>
              </a:spcAft>
              <a:defRPr sz="1300">
                <a:latin typeface="+mn-lt"/>
              </a:defRPr>
            </a:lvl1pPr>
          </a:lstStyle>
          <a:p>
            <a:pPr>
              <a:defRPr/>
            </a:pPr>
            <a:endParaRPr lang="fr-FR"/>
          </a:p>
        </p:txBody>
      </p:sp>
      <p:sp>
        <p:nvSpPr>
          <p:cNvPr id="3" name="Espace réservé de la date 2"/>
          <p:cNvSpPr>
            <a:spLocks noGrp="1"/>
          </p:cNvSpPr>
          <p:nvPr>
            <p:ph type="dt" idx="1"/>
          </p:nvPr>
        </p:nvSpPr>
        <p:spPr>
          <a:xfrm>
            <a:off x="5797255" y="4"/>
            <a:ext cx="4434999" cy="354966"/>
          </a:xfrm>
          <a:prstGeom prst="rect">
            <a:avLst/>
          </a:prstGeom>
        </p:spPr>
        <p:txBody>
          <a:bodyPr vert="horz" lIns="99777" tIns="49889" rIns="99777" bIns="49889" rtlCol="0"/>
          <a:lstStyle>
            <a:lvl1pPr algn="r" fontAlgn="auto">
              <a:spcBef>
                <a:spcPts val="0"/>
              </a:spcBef>
              <a:spcAft>
                <a:spcPts val="0"/>
              </a:spcAft>
              <a:defRPr sz="1300" smtClean="0">
                <a:latin typeface="+mn-lt"/>
              </a:defRPr>
            </a:lvl1pPr>
          </a:lstStyle>
          <a:p>
            <a:pPr>
              <a:defRPr/>
            </a:pPr>
            <a:fld id="{A3D7B05E-2375-4281-A087-882DC11F2D02}" type="datetimeFigureOut">
              <a:rPr lang="fr-FR"/>
              <a:pPr>
                <a:defRPr/>
              </a:pPr>
              <a:t>29/11/2023</a:t>
            </a:fld>
            <a:endParaRPr lang="fr-FR"/>
          </a:p>
        </p:txBody>
      </p:sp>
      <p:sp>
        <p:nvSpPr>
          <p:cNvPr id="4" name="Espace réservé de l'image des diapositives 3"/>
          <p:cNvSpPr>
            <a:spLocks noGrp="1" noRot="1" noChangeAspect="1"/>
          </p:cNvSpPr>
          <p:nvPr>
            <p:ph type="sldImg" idx="2"/>
          </p:nvPr>
        </p:nvSpPr>
        <p:spPr>
          <a:xfrm>
            <a:off x="3343275" y="533400"/>
            <a:ext cx="3548063" cy="2660650"/>
          </a:xfrm>
          <a:prstGeom prst="rect">
            <a:avLst/>
          </a:prstGeom>
          <a:noFill/>
          <a:ln w="12700">
            <a:solidFill>
              <a:prstClr val="black"/>
            </a:solidFill>
          </a:ln>
        </p:spPr>
        <p:txBody>
          <a:bodyPr vert="horz" lIns="99777" tIns="49889" rIns="99777" bIns="49889" rtlCol="0" anchor="ctr"/>
          <a:lstStyle/>
          <a:p>
            <a:pPr lvl="0"/>
            <a:endParaRPr lang="fr-FR" noProof="0"/>
          </a:p>
        </p:txBody>
      </p:sp>
      <p:sp>
        <p:nvSpPr>
          <p:cNvPr id="5" name="Espace réservé des commentaires 4"/>
          <p:cNvSpPr>
            <a:spLocks noGrp="1"/>
          </p:cNvSpPr>
          <p:nvPr>
            <p:ph type="body" sz="quarter" idx="3"/>
          </p:nvPr>
        </p:nvSpPr>
        <p:spPr>
          <a:xfrm>
            <a:off x="1023463" y="3372168"/>
            <a:ext cx="8187690" cy="3194685"/>
          </a:xfrm>
          <a:prstGeom prst="rect">
            <a:avLst/>
          </a:prstGeom>
        </p:spPr>
        <p:txBody>
          <a:bodyPr vert="horz" lIns="99777" tIns="49889" rIns="99777" bIns="49889" rtlCol="0"/>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6" name="Espace réservé du pied de page 5"/>
          <p:cNvSpPr>
            <a:spLocks noGrp="1"/>
          </p:cNvSpPr>
          <p:nvPr>
            <p:ph type="ftr" sz="quarter" idx="4"/>
          </p:nvPr>
        </p:nvSpPr>
        <p:spPr>
          <a:xfrm>
            <a:off x="10" y="6743107"/>
            <a:ext cx="4434999" cy="354966"/>
          </a:xfrm>
          <a:prstGeom prst="rect">
            <a:avLst/>
          </a:prstGeom>
        </p:spPr>
        <p:txBody>
          <a:bodyPr vert="horz" lIns="99777" tIns="49889" rIns="99777" bIns="49889" rtlCol="0" anchor="b"/>
          <a:lstStyle>
            <a:lvl1pPr algn="l" fontAlgn="auto">
              <a:spcBef>
                <a:spcPts val="0"/>
              </a:spcBef>
              <a:spcAft>
                <a:spcPts val="0"/>
              </a:spcAft>
              <a:defRPr sz="1300">
                <a:latin typeface="+mn-lt"/>
              </a:defRPr>
            </a:lvl1pPr>
          </a:lstStyle>
          <a:p>
            <a:pPr>
              <a:defRPr/>
            </a:pPr>
            <a:endParaRPr lang="fr-FR"/>
          </a:p>
        </p:txBody>
      </p:sp>
      <p:sp>
        <p:nvSpPr>
          <p:cNvPr id="7" name="Espace réservé du numéro de diapositive 6"/>
          <p:cNvSpPr>
            <a:spLocks noGrp="1"/>
          </p:cNvSpPr>
          <p:nvPr>
            <p:ph type="sldNum" sz="quarter" idx="5"/>
          </p:nvPr>
        </p:nvSpPr>
        <p:spPr>
          <a:xfrm>
            <a:off x="5797255" y="6743107"/>
            <a:ext cx="4434999" cy="354966"/>
          </a:xfrm>
          <a:prstGeom prst="rect">
            <a:avLst/>
          </a:prstGeom>
        </p:spPr>
        <p:txBody>
          <a:bodyPr vert="horz" lIns="99777" tIns="49889" rIns="99777" bIns="49889" rtlCol="0" anchor="b"/>
          <a:lstStyle>
            <a:lvl1pPr algn="r" fontAlgn="auto">
              <a:spcBef>
                <a:spcPts val="0"/>
              </a:spcBef>
              <a:spcAft>
                <a:spcPts val="0"/>
              </a:spcAft>
              <a:defRPr sz="1300" smtClean="0">
                <a:latin typeface="+mn-lt"/>
              </a:defRPr>
            </a:lvl1pPr>
          </a:lstStyle>
          <a:p>
            <a:pPr>
              <a:defRPr/>
            </a:pPr>
            <a:fld id="{CDAF28E0-DBFC-4A6F-AB2A-7360F6054C8E}" type="slidenum">
              <a:rPr lang="fr-FR"/>
              <a:pPr>
                <a:defRPr/>
              </a:pPr>
              <a:t>‹N°›</a:t>
            </a:fld>
            <a:endParaRPr lang="fr-FR"/>
          </a:p>
        </p:txBody>
      </p:sp>
    </p:spTree>
    <p:extLst>
      <p:ext uri="{BB962C8B-B14F-4D97-AF65-F5344CB8AC3E}">
        <p14:creationId xmlns:p14="http://schemas.microsoft.com/office/powerpoint/2010/main" val="2691459473"/>
      </p:ext>
    </p:extLst>
  </p:cSld>
  <p:clrMap bg1="lt1" tx1="dk1" bg2="lt2" tx2="dk2" accent1="accent1" accent2="accent2" accent3="accent3" accent4="accent4" accent5="accent5" accent6="accent6" hlink="hlink" folHlink="folHlink"/>
  <p:hf hdr="0" ftr="0" dt="0"/>
  <p:notesStyle>
    <a:lvl1pPr algn="l" defTabSz="457200" rtl="0" fontAlgn="base">
      <a:spcBef>
        <a:spcPct val="30000"/>
      </a:spcBef>
      <a:spcAft>
        <a:spcPct val="0"/>
      </a:spcAft>
      <a:defRPr sz="1200" kern="1200">
        <a:solidFill>
          <a:schemeClr val="tx1"/>
        </a:solidFill>
        <a:latin typeface="+mn-lt"/>
        <a:ea typeface="+mn-ea"/>
        <a:cs typeface="+mn-cs"/>
      </a:defRPr>
    </a:lvl1pPr>
    <a:lvl2pPr marL="457200" algn="l" defTabSz="457200" rtl="0" fontAlgn="base">
      <a:spcBef>
        <a:spcPct val="30000"/>
      </a:spcBef>
      <a:spcAft>
        <a:spcPct val="0"/>
      </a:spcAft>
      <a:defRPr sz="1200" kern="1200">
        <a:solidFill>
          <a:schemeClr val="tx1"/>
        </a:solidFill>
        <a:latin typeface="+mn-lt"/>
        <a:ea typeface="+mn-ea"/>
        <a:cs typeface="+mn-cs"/>
      </a:defRPr>
    </a:lvl2pPr>
    <a:lvl3pPr marL="914400" algn="l" defTabSz="457200" rtl="0" fontAlgn="base">
      <a:spcBef>
        <a:spcPct val="30000"/>
      </a:spcBef>
      <a:spcAft>
        <a:spcPct val="0"/>
      </a:spcAft>
      <a:defRPr sz="1200" kern="1200">
        <a:solidFill>
          <a:schemeClr val="tx1"/>
        </a:solidFill>
        <a:latin typeface="+mn-lt"/>
        <a:ea typeface="+mn-ea"/>
        <a:cs typeface="+mn-cs"/>
      </a:defRPr>
    </a:lvl3pPr>
    <a:lvl4pPr marL="1371600" algn="l" defTabSz="457200" rtl="0" fontAlgn="base">
      <a:spcBef>
        <a:spcPct val="30000"/>
      </a:spcBef>
      <a:spcAft>
        <a:spcPct val="0"/>
      </a:spcAft>
      <a:defRPr sz="1200" kern="1200">
        <a:solidFill>
          <a:schemeClr val="tx1"/>
        </a:solidFill>
        <a:latin typeface="+mn-lt"/>
        <a:ea typeface="+mn-ea"/>
        <a:cs typeface="+mn-cs"/>
      </a:defRPr>
    </a:lvl4pPr>
    <a:lvl5pPr marL="1828800" algn="l" defTabSz="457200" rtl="0" fontAlgn="base">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DAF28E0-DBFC-4A6F-AB2A-7360F6054C8E}" type="slidenum">
              <a:rPr lang="fr-FR" smtClean="0"/>
              <a:pPr>
                <a:defRPr/>
              </a:pPr>
              <a:t>1</a:t>
            </a:fld>
            <a:endParaRPr lang="fr-FR"/>
          </a:p>
        </p:txBody>
      </p:sp>
    </p:spTree>
    <p:extLst>
      <p:ext uri="{BB962C8B-B14F-4D97-AF65-F5344CB8AC3E}">
        <p14:creationId xmlns:p14="http://schemas.microsoft.com/office/powerpoint/2010/main" val="3136789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DAF28E0-DBFC-4A6F-AB2A-7360F6054C8E}" type="slidenum">
              <a:rPr lang="fr-FR" smtClean="0"/>
              <a:pPr>
                <a:defRPr/>
              </a:pPr>
              <a:t>12</a:t>
            </a:fld>
            <a:endParaRPr lang="fr-FR"/>
          </a:p>
        </p:txBody>
      </p:sp>
    </p:spTree>
    <p:extLst>
      <p:ext uri="{BB962C8B-B14F-4D97-AF65-F5344CB8AC3E}">
        <p14:creationId xmlns:p14="http://schemas.microsoft.com/office/powerpoint/2010/main" val="3454115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DAF28E0-DBFC-4A6F-AB2A-7360F6054C8E}" type="slidenum">
              <a:rPr lang="fr-FR" smtClean="0"/>
              <a:pPr>
                <a:defRPr/>
              </a:pPr>
              <a:t>13</a:t>
            </a:fld>
            <a:endParaRPr lang="fr-FR"/>
          </a:p>
        </p:txBody>
      </p:sp>
    </p:spTree>
    <p:extLst>
      <p:ext uri="{BB962C8B-B14F-4D97-AF65-F5344CB8AC3E}">
        <p14:creationId xmlns:p14="http://schemas.microsoft.com/office/powerpoint/2010/main" val="2998933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DAF28E0-DBFC-4A6F-AB2A-7360F6054C8E}" type="slidenum">
              <a:rPr lang="fr-FR" smtClean="0"/>
              <a:pPr>
                <a:defRPr/>
              </a:pPr>
              <a:t>19</a:t>
            </a:fld>
            <a:endParaRPr lang="fr-FR"/>
          </a:p>
        </p:txBody>
      </p:sp>
    </p:spTree>
    <p:extLst>
      <p:ext uri="{BB962C8B-B14F-4D97-AF65-F5344CB8AC3E}">
        <p14:creationId xmlns:p14="http://schemas.microsoft.com/office/powerpoint/2010/main" val="6448515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DAF28E0-DBFC-4A6F-AB2A-7360F6054C8E}" type="slidenum">
              <a:rPr lang="fr-FR" smtClean="0"/>
              <a:pPr>
                <a:defRPr/>
              </a:pPr>
              <a:t>29</a:t>
            </a:fld>
            <a:endParaRPr lang="fr-FR"/>
          </a:p>
        </p:txBody>
      </p:sp>
    </p:spTree>
    <p:extLst>
      <p:ext uri="{BB962C8B-B14F-4D97-AF65-F5344CB8AC3E}">
        <p14:creationId xmlns:p14="http://schemas.microsoft.com/office/powerpoint/2010/main" val="2907194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DAF28E0-DBFC-4A6F-AB2A-7360F6054C8E}" type="slidenum">
              <a:rPr lang="fr-FR" smtClean="0"/>
              <a:pPr>
                <a:defRPr/>
              </a:pPr>
              <a:t>63</a:t>
            </a:fld>
            <a:endParaRPr lang="fr-FR"/>
          </a:p>
        </p:txBody>
      </p:sp>
    </p:spTree>
    <p:extLst>
      <p:ext uri="{BB962C8B-B14F-4D97-AF65-F5344CB8AC3E}">
        <p14:creationId xmlns:p14="http://schemas.microsoft.com/office/powerpoint/2010/main" val="1859524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DAF28E0-DBFC-4A6F-AB2A-7360F6054C8E}" type="slidenum">
              <a:rPr lang="fr-FR" smtClean="0"/>
              <a:pPr>
                <a:defRPr/>
              </a:pPr>
              <a:t>69</a:t>
            </a:fld>
            <a:endParaRPr lang="fr-FR"/>
          </a:p>
        </p:txBody>
      </p:sp>
    </p:spTree>
    <p:extLst>
      <p:ext uri="{BB962C8B-B14F-4D97-AF65-F5344CB8AC3E}">
        <p14:creationId xmlns:p14="http://schemas.microsoft.com/office/powerpoint/2010/main" val="2911179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DAF28E0-DBFC-4A6F-AB2A-7360F6054C8E}" type="slidenum">
              <a:rPr lang="fr-FR" smtClean="0"/>
              <a:pPr>
                <a:defRPr/>
              </a:pPr>
              <a:t>82</a:t>
            </a:fld>
            <a:endParaRPr lang="fr-FR"/>
          </a:p>
        </p:txBody>
      </p:sp>
    </p:spTree>
    <p:extLst>
      <p:ext uri="{BB962C8B-B14F-4D97-AF65-F5344CB8AC3E}">
        <p14:creationId xmlns:p14="http://schemas.microsoft.com/office/powerpoint/2010/main" val="3441192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DAF28E0-DBFC-4A6F-AB2A-7360F6054C8E}" type="slidenum">
              <a:rPr lang="fr-FR" smtClean="0"/>
              <a:pPr>
                <a:defRPr/>
              </a:pPr>
              <a:t>2</a:t>
            </a:fld>
            <a:endParaRPr lang="fr-FR"/>
          </a:p>
        </p:txBody>
      </p:sp>
    </p:spTree>
    <p:extLst>
      <p:ext uri="{BB962C8B-B14F-4D97-AF65-F5344CB8AC3E}">
        <p14:creationId xmlns:p14="http://schemas.microsoft.com/office/powerpoint/2010/main" val="2158108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DAF28E0-DBFC-4A6F-AB2A-7360F6054C8E}" type="slidenum">
              <a:rPr lang="fr-FR" smtClean="0"/>
              <a:pPr>
                <a:defRPr/>
              </a:pPr>
              <a:t>5</a:t>
            </a:fld>
            <a:endParaRPr lang="fr-FR"/>
          </a:p>
        </p:txBody>
      </p:sp>
    </p:spTree>
    <p:extLst>
      <p:ext uri="{BB962C8B-B14F-4D97-AF65-F5344CB8AC3E}">
        <p14:creationId xmlns:p14="http://schemas.microsoft.com/office/powerpoint/2010/main" val="3975209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DAF28E0-DBFC-4A6F-AB2A-7360F6054C8E}" type="slidenum">
              <a:rPr lang="fr-FR" smtClean="0"/>
              <a:pPr>
                <a:defRPr/>
              </a:pPr>
              <a:t>6</a:t>
            </a:fld>
            <a:endParaRPr lang="fr-FR"/>
          </a:p>
        </p:txBody>
      </p:sp>
    </p:spTree>
    <p:extLst>
      <p:ext uri="{BB962C8B-B14F-4D97-AF65-F5344CB8AC3E}">
        <p14:creationId xmlns:p14="http://schemas.microsoft.com/office/powerpoint/2010/main" val="3557049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DAF28E0-DBFC-4A6F-AB2A-7360F6054C8E}" type="slidenum">
              <a:rPr lang="fr-FR" smtClean="0"/>
              <a:pPr>
                <a:defRPr/>
              </a:pPr>
              <a:t>7</a:t>
            </a:fld>
            <a:endParaRPr lang="fr-FR"/>
          </a:p>
        </p:txBody>
      </p:sp>
    </p:spTree>
    <p:extLst>
      <p:ext uri="{BB962C8B-B14F-4D97-AF65-F5344CB8AC3E}">
        <p14:creationId xmlns:p14="http://schemas.microsoft.com/office/powerpoint/2010/main" val="4142874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DAF28E0-DBFC-4A6F-AB2A-7360F6054C8E}" type="slidenum">
              <a:rPr lang="fr-FR" smtClean="0"/>
              <a:pPr>
                <a:defRPr/>
              </a:pPr>
              <a:t>8</a:t>
            </a:fld>
            <a:endParaRPr lang="fr-FR"/>
          </a:p>
        </p:txBody>
      </p:sp>
    </p:spTree>
    <p:extLst>
      <p:ext uri="{BB962C8B-B14F-4D97-AF65-F5344CB8AC3E}">
        <p14:creationId xmlns:p14="http://schemas.microsoft.com/office/powerpoint/2010/main" val="1152485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DAF28E0-DBFC-4A6F-AB2A-7360F6054C8E}" type="slidenum">
              <a:rPr lang="fr-FR" smtClean="0"/>
              <a:pPr>
                <a:defRPr/>
              </a:pPr>
              <a:t>9</a:t>
            </a:fld>
            <a:endParaRPr lang="fr-FR"/>
          </a:p>
        </p:txBody>
      </p:sp>
    </p:spTree>
    <p:extLst>
      <p:ext uri="{BB962C8B-B14F-4D97-AF65-F5344CB8AC3E}">
        <p14:creationId xmlns:p14="http://schemas.microsoft.com/office/powerpoint/2010/main" val="3723584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DAF28E0-DBFC-4A6F-AB2A-7360F6054C8E}" type="slidenum">
              <a:rPr lang="fr-FR" smtClean="0"/>
              <a:pPr>
                <a:defRPr/>
              </a:pPr>
              <a:t>10</a:t>
            </a:fld>
            <a:endParaRPr lang="fr-FR"/>
          </a:p>
        </p:txBody>
      </p:sp>
    </p:spTree>
    <p:extLst>
      <p:ext uri="{BB962C8B-B14F-4D97-AF65-F5344CB8AC3E}">
        <p14:creationId xmlns:p14="http://schemas.microsoft.com/office/powerpoint/2010/main" val="2374686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CDAF28E0-DBFC-4A6F-AB2A-7360F6054C8E}" type="slidenum">
              <a:rPr lang="fr-FR" smtClean="0"/>
              <a:pPr>
                <a:defRPr/>
              </a:pPr>
              <a:t>11</a:t>
            </a:fld>
            <a:endParaRPr lang="fr-FR"/>
          </a:p>
        </p:txBody>
      </p:sp>
    </p:spTree>
    <p:extLst>
      <p:ext uri="{BB962C8B-B14F-4D97-AF65-F5344CB8AC3E}">
        <p14:creationId xmlns:p14="http://schemas.microsoft.com/office/powerpoint/2010/main" val="3757105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re 7"/>
          <p:cNvSpPr>
            <a:spLocks noGrp="1"/>
          </p:cNvSpPr>
          <p:nvPr>
            <p:ph type="ctrTitle"/>
          </p:nvPr>
        </p:nvSpPr>
        <p:spPr>
          <a:xfrm>
            <a:off x="2362200" y="4038600"/>
            <a:ext cx="6477000" cy="1828800"/>
          </a:xfrm>
        </p:spPr>
        <p:txBody>
          <a:bodyPr anchor="b"/>
          <a:lstStyle>
            <a:lvl1pPr>
              <a:defRPr cap="all" baseline="0"/>
            </a:lvl1pPr>
          </a:lstStyle>
          <a:p>
            <a:r>
              <a:rPr kumimoji="0" lang="fr-FR"/>
              <a:t>Cliquez pour modifier le style du titre</a:t>
            </a:r>
            <a:endParaRPr kumimoji="0" lang="en-US"/>
          </a:p>
        </p:txBody>
      </p:sp>
      <p:sp>
        <p:nvSpPr>
          <p:cNvPr id="9" name="Sous-titr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fr-FR"/>
              <a:t>Cliquez pour modifier le style des sous-titres du masque</a:t>
            </a:r>
            <a:endParaRPr kumimoji="0" lang="en-US"/>
          </a:p>
        </p:txBody>
      </p:sp>
      <p:sp>
        <p:nvSpPr>
          <p:cNvPr id="28" name="Espace réservé de la date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pPr>
              <a:defRPr/>
            </a:pPr>
            <a:fld id="{67618CDB-C67B-4AB6-8B67-7B6B155A44BE}" type="datetime1">
              <a:rPr lang="fr-FR" smtClean="0"/>
              <a:pPr>
                <a:defRPr/>
              </a:pPr>
              <a:t>29/11/2023</a:t>
            </a:fld>
            <a:endParaRPr lang="en-US"/>
          </a:p>
        </p:txBody>
      </p:sp>
      <p:sp>
        <p:nvSpPr>
          <p:cNvPr id="17" name="Espace réservé du pied de page 16"/>
          <p:cNvSpPr>
            <a:spLocks noGrp="1"/>
          </p:cNvSpPr>
          <p:nvPr>
            <p:ph type="ftr" sz="quarter" idx="11"/>
          </p:nvPr>
        </p:nvSpPr>
        <p:spPr>
          <a:xfrm>
            <a:off x="2085393" y="236538"/>
            <a:ext cx="5867400" cy="365125"/>
          </a:xfrm>
        </p:spPr>
        <p:txBody>
          <a:bodyPr/>
          <a:lstStyle>
            <a:lvl1pPr algn="r">
              <a:defRPr>
                <a:solidFill>
                  <a:schemeClr val="tx2"/>
                </a:solidFill>
              </a:defRPr>
            </a:lvl1pPr>
          </a:lstStyle>
          <a:p>
            <a:pPr>
              <a:defRPr/>
            </a:pPr>
            <a:endParaRPr lang="en-US"/>
          </a:p>
        </p:txBody>
      </p:sp>
      <p:sp>
        <p:nvSpPr>
          <p:cNvPr id="29" name="Espace réservé du numéro de diapositive 28"/>
          <p:cNvSpPr>
            <a:spLocks noGrp="1"/>
          </p:cNvSpPr>
          <p:nvPr>
            <p:ph type="sldNum" sz="quarter" idx="12"/>
          </p:nvPr>
        </p:nvSpPr>
        <p:spPr>
          <a:xfrm>
            <a:off x="8001000" y="228600"/>
            <a:ext cx="838200" cy="381000"/>
          </a:xfrm>
        </p:spPr>
        <p:txBody>
          <a:bodyPr/>
          <a:lstStyle>
            <a:lvl1pPr>
              <a:defRPr>
                <a:solidFill>
                  <a:schemeClr val="tx2"/>
                </a:solidFill>
              </a:defRPr>
            </a:lvl1pPr>
          </a:lstStyle>
          <a:p>
            <a:pPr>
              <a:defRPr/>
            </a:pPr>
            <a:fld id="{E5598078-CBB4-4931-89A4-ABBD09E296BA}" type="slidenum">
              <a:rPr lang="en-US" smtClean="0"/>
              <a:pPr>
                <a:defRPr/>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Cliquez pour modifier le style du titre</a:t>
            </a:r>
            <a:endParaRPr kumimoji="0" lang="en-US"/>
          </a:p>
        </p:txBody>
      </p:sp>
      <p:sp>
        <p:nvSpPr>
          <p:cNvPr id="3" name="Espace réservé du texte vertical 2"/>
          <p:cNvSpPr>
            <a:spLocks noGrp="1"/>
          </p:cNvSpPr>
          <p:nvPr>
            <p:ph type="body" orient="vert" idx="1"/>
          </p:nvPr>
        </p:nvSpPr>
        <p:spPr/>
        <p:txBody>
          <a:bodyPr vert="eaVert"/>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e la date 3"/>
          <p:cNvSpPr>
            <a:spLocks noGrp="1"/>
          </p:cNvSpPr>
          <p:nvPr>
            <p:ph type="dt" sz="half" idx="10"/>
          </p:nvPr>
        </p:nvSpPr>
        <p:spPr/>
        <p:txBody>
          <a:bodyPr/>
          <a:lstStyle/>
          <a:p>
            <a:pPr>
              <a:defRPr/>
            </a:pPr>
            <a:fld id="{C82F71FD-6492-46F0-BEE9-6D826EDE89B4}" type="datetime1">
              <a:rPr lang="fr-FR" smtClean="0"/>
              <a:pPr>
                <a:defRPr/>
              </a:pPr>
              <a:t>29/11/2023</a:t>
            </a:fld>
            <a:endParaRPr lang="fr-FR"/>
          </a:p>
        </p:txBody>
      </p:sp>
      <p:sp>
        <p:nvSpPr>
          <p:cNvPr id="5" name="Espace réservé du pied de page 4"/>
          <p:cNvSpPr>
            <a:spLocks noGrp="1"/>
          </p:cNvSpPr>
          <p:nvPr>
            <p:ph type="ftr" sz="quarter" idx="11"/>
          </p:nvPr>
        </p:nvSpPr>
        <p:spPr/>
        <p:txBody>
          <a:bodyPr/>
          <a:lstStyle/>
          <a:p>
            <a:pPr>
              <a:defRPr/>
            </a:pPr>
            <a:endParaRPr lang="fr-FR"/>
          </a:p>
        </p:txBody>
      </p:sp>
      <p:sp>
        <p:nvSpPr>
          <p:cNvPr id="6" name="Espace réservé du numéro de diapositive 5"/>
          <p:cNvSpPr>
            <a:spLocks noGrp="1"/>
          </p:cNvSpPr>
          <p:nvPr>
            <p:ph type="sldNum" sz="quarter" idx="12"/>
          </p:nvPr>
        </p:nvSpPr>
        <p:spPr/>
        <p:txBody>
          <a:bodyPr/>
          <a:lstStyle/>
          <a:p>
            <a:pPr>
              <a:defRPr/>
            </a:pPr>
            <a:fld id="{0A60930C-9BFA-42EE-9AB3-3B68C8B36027}" type="slidenum">
              <a:rPr lang="fr-FR" smtClean="0"/>
              <a:pPr>
                <a:defRPr/>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553200" y="609600"/>
            <a:ext cx="2057400" cy="5516563"/>
          </a:xfrm>
        </p:spPr>
        <p:txBody>
          <a:bodyPr vert="eaVert"/>
          <a:lstStyle/>
          <a:p>
            <a:r>
              <a:rPr kumimoji="0" lang="fr-FR"/>
              <a:t>Cliquez pour modifier le style du titre</a:t>
            </a:r>
            <a:endParaRPr kumimoji="0" lang="en-US"/>
          </a:p>
        </p:txBody>
      </p:sp>
      <p:sp>
        <p:nvSpPr>
          <p:cNvPr id="3" name="Espace réservé du texte vertical 2"/>
          <p:cNvSpPr>
            <a:spLocks noGrp="1"/>
          </p:cNvSpPr>
          <p:nvPr>
            <p:ph type="body" orient="vert" idx="1"/>
          </p:nvPr>
        </p:nvSpPr>
        <p:spPr>
          <a:xfrm>
            <a:off x="457200" y="609600"/>
            <a:ext cx="5562600" cy="5516564"/>
          </a:xfrm>
        </p:spPr>
        <p:txBody>
          <a:bodyPr vert="eaVert"/>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e la date 3"/>
          <p:cNvSpPr>
            <a:spLocks noGrp="1"/>
          </p:cNvSpPr>
          <p:nvPr>
            <p:ph type="dt" sz="half" idx="10"/>
          </p:nvPr>
        </p:nvSpPr>
        <p:spPr>
          <a:xfrm>
            <a:off x="6553200" y="6248402"/>
            <a:ext cx="2209800" cy="365125"/>
          </a:xfrm>
        </p:spPr>
        <p:txBody>
          <a:bodyPr/>
          <a:lstStyle/>
          <a:p>
            <a:pPr>
              <a:defRPr/>
            </a:pPr>
            <a:fld id="{DFD6DC33-5CD2-4705-B69D-7E86084F774C}" type="datetime1">
              <a:rPr lang="fr-FR" smtClean="0"/>
              <a:pPr>
                <a:defRPr/>
              </a:pPr>
              <a:t>29/11/2023</a:t>
            </a:fld>
            <a:endParaRPr lang="fr-FR"/>
          </a:p>
        </p:txBody>
      </p:sp>
      <p:sp>
        <p:nvSpPr>
          <p:cNvPr id="5" name="Espace réservé du pied de page 4"/>
          <p:cNvSpPr>
            <a:spLocks noGrp="1"/>
          </p:cNvSpPr>
          <p:nvPr>
            <p:ph type="ftr" sz="quarter" idx="11"/>
          </p:nvPr>
        </p:nvSpPr>
        <p:spPr>
          <a:xfrm>
            <a:off x="457201" y="6248207"/>
            <a:ext cx="5573483" cy="365125"/>
          </a:xfrm>
        </p:spPr>
        <p:txBody>
          <a:bodyPr/>
          <a:lstStyle/>
          <a:p>
            <a:pPr>
              <a:defRPr/>
            </a:pPr>
            <a:endParaRPr lang="fr-FR"/>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Espace réservé du numéro de diapositive 5"/>
          <p:cNvSpPr>
            <a:spLocks noGrp="1"/>
          </p:cNvSpPr>
          <p:nvPr>
            <p:ph type="sldNum" sz="quarter" idx="12"/>
          </p:nvPr>
        </p:nvSpPr>
        <p:spPr>
          <a:xfrm rot="5400000">
            <a:off x="5989638" y="144462"/>
            <a:ext cx="533400" cy="244476"/>
          </a:xfrm>
        </p:spPr>
        <p:txBody>
          <a:bodyPr/>
          <a:lstStyle/>
          <a:p>
            <a:pPr>
              <a:defRPr/>
            </a:pPr>
            <a:fld id="{E73B93ED-3CAA-4080-912A-79B7C48D965B}" type="slidenum">
              <a:rPr lang="fr-FR" smtClean="0"/>
              <a:pPr>
                <a:defRPr/>
              </a:pP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612648" y="228600"/>
            <a:ext cx="8153400" cy="990600"/>
          </a:xfrm>
        </p:spPr>
        <p:txBody>
          <a:bodyPr/>
          <a:lstStyle/>
          <a:p>
            <a:r>
              <a:rPr kumimoji="0" lang="fr-FR"/>
              <a:t>Cliquez pour modifier le style du titre</a:t>
            </a:r>
            <a:endParaRPr kumimoji="0" lang="en-US"/>
          </a:p>
        </p:txBody>
      </p:sp>
      <p:sp>
        <p:nvSpPr>
          <p:cNvPr id="4" name="Espace réservé de la date 3"/>
          <p:cNvSpPr>
            <a:spLocks noGrp="1"/>
          </p:cNvSpPr>
          <p:nvPr>
            <p:ph type="dt" sz="half" idx="10"/>
          </p:nvPr>
        </p:nvSpPr>
        <p:spPr/>
        <p:txBody>
          <a:bodyPr/>
          <a:lstStyle/>
          <a:p>
            <a:pPr>
              <a:defRPr/>
            </a:pPr>
            <a:fld id="{690F9D0A-9709-4ED1-8313-361524F8C982}" type="datetime1">
              <a:rPr lang="fr-FR" smtClean="0"/>
              <a:pPr>
                <a:defRPr/>
              </a:pPr>
              <a:t>29/11/2023</a:t>
            </a:fld>
            <a:endParaRPr lang="fr-FR"/>
          </a:p>
        </p:txBody>
      </p:sp>
      <p:sp>
        <p:nvSpPr>
          <p:cNvPr id="5" name="Espace réservé du pied de page 4"/>
          <p:cNvSpPr>
            <a:spLocks noGrp="1"/>
          </p:cNvSpPr>
          <p:nvPr>
            <p:ph type="ftr" sz="quarter" idx="11"/>
          </p:nvPr>
        </p:nvSpPr>
        <p:spPr/>
        <p:txBody>
          <a:bodyPr/>
          <a:lstStyle/>
          <a:p>
            <a:pPr>
              <a:defRPr/>
            </a:pPr>
            <a:endParaRPr lang="fr-FR"/>
          </a:p>
        </p:txBody>
      </p:sp>
      <p:sp>
        <p:nvSpPr>
          <p:cNvPr id="6" name="Espace réservé du numéro de diapositive 5"/>
          <p:cNvSpPr>
            <a:spLocks noGrp="1"/>
          </p:cNvSpPr>
          <p:nvPr>
            <p:ph type="sldNum" sz="quarter" idx="12"/>
          </p:nvPr>
        </p:nvSpPr>
        <p:spPr/>
        <p:txBody>
          <a:bodyPr/>
          <a:lstStyle>
            <a:lvl1pPr>
              <a:defRPr>
                <a:solidFill>
                  <a:srgbClr val="FFFFFF"/>
                </a:solidFill>
              </a:defRPr>
            </a:lvl1pPr>
          </a:lstStyle>
          <a:p>
            <a:pPr>
              <a:defRPr/>
            </a:pPr>
            <a:fld id="{1EE9000E-835C-4D2B-80DD-B9C1E637FB41}" type="slidenum">
              <a:rPr lang="fr-FR" smtClean="0"/>
              <a:pPr>
                <a:defRPr/>
              </a:pPr>
              <a:t>‹N°›</a:t>
            </a:fld>
            <a:endParaRPr lang="fr-FR" dirty="0"/>
          </a:p>
        </p:txBody>
      </p:sp>
      <p:sp>
        <p:nvSpPr>
          <p:cNvPr id="8" name="Espace réservé du contenu 7"/>
          <p:cNvSpPr>
            <a:spLocks noGrp="1"/>
          </p:cNvSpPr>
          <p:nvPr>
            <p:ph sz="quarter" idx="1"/>
          </p:nvPr>
        </p:nvSpPr>
        <p:spPr>
          <a:xfrm>
            <a:off x="612648" y="1600200"/>
            <a:ext cx="8153400" cy="4495800"/>
          </a:xfrm>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fr-FR"/>
              <a:t>Cliquez pour modifier les styles du texte du masque</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r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fr-FR"/>
              <a:t>Cliquez pour modifier le style du titre</a:t>
            </a:r>
            <a:endParaRPr kumimoji="0" lang="en-US"/>
          </a:p>
        </p:txBody>
      </p:sp>
      <p:sp>
        <p:nvSpPr>
          <p:cNvPr id="12" name="Espace réservé de la date 11"/>
          <p:cNvSpPr>
            <a:spLocks noGrp="1"/>
          </p:cNvSpPr>
          <p:nvPr>
            <p:ph type="dt" sz="half" idx="10"/>
          </p:nvPr>
        </p:nvSpPr>
        <p:spPr/>
        <p:txBody>
          <a:bodyPr/>
          <a:lstStyle/>
          <a:p>
            <a:pPr>
              <a:defRPr/>
            </a:pPr>
            <a:fld id="{4BC5D4C0-F486-415D-BDB6-A1F260E2D903}" type="datetime1">
              <a:rPr lang="fr-FR" smtClean="0"/>
              <a:pPr>
                <a:defRPr/>
              </a:pPr>
              <a:t>29/11/2023</a:t>
            </a:fld>
            <a:endParaRPr lang="fr-FR"/>
          </a:p>
        </p:txBody>
      </p:sp>
      <p:sp>
        <p:nvSpPr>
          <p:cNvPr id="13" name="Espace réservé du numéro de diapositive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pPr>
              <a:defRPr/>
            </a:pPr>
            <a:fld id="{FC541BF5-5661-459C-80A4-1716D35124EC}" type="slidenum">
              <a:rPr lang="fr-FR" smtClean="0"/>
              <a:pPr>
                <a:defRPr/>
              </a:pPr>
              <a:t>‹N°›</a:t>
            </a:fld>
            <a:endParaRPr lang="fr-FR"/>
          </a:p>
        </p:txBody>
      </p:sp>
      <p:sp>
        <p:nvSpPr>
          <p:cNvPr id="14" name="Espace réservé du pied de page 13"/>
          <p:cNvSpPr>
            <a:spLocks noGrp="1"/>
          </p:cNvSpPr>
          <p:nvPr>
            <p:ph type="ftr" sz="quarter" idx="12"/>
          </p:nvPr>
        </p:nvSpPr>
        <p:spPr/>
        <p:txBody>
          <a:bodyPr/>
          <a:lstStyle/>
          <a:p>
            <a:pPr>
              <a:defRPr/>
            </a:pPr>
            <a:endParaRPr lang="fr-F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Cliquez pour modifier le style du titre</a:t>
            </a:r>
            <a:endParaRPr kumimoji="0" lang="en-US"/>
          </a:p>
        </p:txBody>
      </p:sp>
      <p:sp>
        <p:nvSpPr>
          <p:cNvPr id="9" name="Espace réservé du contenu 8"/>
          <p:cNvSpPr>
            <a:spLocks noGrp="1"/>
          </p:cNvSpPr>
          <p:nvPr>
            <p:ph sz="quarter" idx="1"/>
          </p:nvPr>
        </p:nvSpPr>
        <p:spPr>
          <a:xfrm>
            <a:off x="609600" y="1589567"/>
            <a:ext cx="3886200" cy="4572000"/>
          </a:xfrm>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11" name="Espace réservé du contenu 10"/>
          <p:cNvSpPr>
            <a:spLocks noGrp="1"/>
          </p:cNvSpPr>
          <p:nvPr>
            <p:ph sz="quarter" idx="2"/>
          </p:nvPr>
        </p:nvSpPr>
        <p:spPr>
          <a:xfrm>
            <a:off x="4844901" y="1589567"/>
            <a:ext cx="3886200" cy="4572000"/>
          </a:xfrm>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8" name="Espace réservé de la date 7"/>
          <p:cNvSpPr>
            <a:spLocks noGrp="1"/>
          </p:cNvSpPr>
          <p:nvPr>
            <p:ph type="dt" sz="half" idx="15"/>
          </p:nvPr>
        </p:nvSpPr>
        <p:spPr/>
        <p:txBody>
          <a:bodyPr rtlCol="0"/>
          <a:lstStyle/>
          <a:p>
            <a:pPr>
              <a:defRPr/>
            </a:pPr>
            <a:fld id="{76C35EA5-34DB-4AAA-9E49-7BD7BAF16970}" type="datetime1">
              <a:rPr lang="fr-FR" smtClean="0"/>
              <a:pPr>
                <a:defRPr/>
              </a:pPr>
              <a:t>29/11/2023</a:t>
            </a:fld>
            <a:endParaRPr lang="fr-FR"/>
          </a:p>
        </p:txBody>
      </p:sp>
      <p:sp>
        <p:nvSpPr>
          <p:cNvPr id="10" name="Espace réservé du numéro de diapositive 9"/>
          <p:cNvSpPr>
            <a:spLocks noGrp="1"/>
          </p:cNvSpPr>
          <p:nvPr>
            <p:ph type="sldNum" sz="quarter" idx="16"/>
          </p:nvPr>
        </p:nvSpPr>
        <p:spPr/>
        <p:txBody>
          <a:bodyPr rtlCol="0"/>
          <a:lstStyle/>
          <a:p>
            <a:pPr>
              <a:defRPr/>
            </a:pPr>
            <a:fld id="{6C4D4A3D-C161-4820-AD22-BCB7E4E82BF3}" type="slidenum">
              <a:rPr lang="fr-FR" smtClean="0"/>
              <a:pPr>
                <a:defRPr/>
              </a:pPr>
              <a:t>‹N°›</a:t>
            </a:fld>
            <a:endParaRPr lang="fr-FR"/>
          </a:p>
        </p:txBody>
      </p:sp>
      <p:sp>
        <p:nvSpPr>
          <p:cNvPr id="12" name="Espace réservé du pied de page 11"/>
          <p:cNvSpPr>
            <a:spLocks noGrp="1"/>
          </p:cNvSpPr>
          <p:nvPr>
            <p:ph type="ftr" sz="quarter" idx="17"/>
          </p:nvPr>
        </p:nvSpPr>
        <p:spPr/>
        <p:txBody>
          <a:bodyPr rtlCol="0"/>
          <a:lstStyle/>
          <a:p>
            <a:pPr>
              <a:defRPr/>
            </a:pPr>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533400" y="273050"/>
            <a:ext cx="8153400" cy="869950"/>
          </a:xfrm>
        </p:spPr>
        <p:txBody>
          <a:bodyPr anchor="ctr"/>
          <a:lstStyle>
            <a:lvl1pPr>
              <a:defRPr/>
            </a:lvl1pPr>
          </a:lstStyle>
          <a:p>
            <a:r>
              <a:rPr kumimoji="0" lang="fr-FR"/>
              <a:t>Cliquez pour modifier le style du titre</a:t>
            </a:r>
            <a:endParaRPr kumimoji="0" lang="en-US"/>
          </a:p>
        </p:txBody>
      </p:sp>
      <p:sp>
        <p:nvSpPr>
          <p:cNvPr id="11" name="Espace réservé du contenu 10"/>
          <p:cNvSpPr>
            <a:spLocks noGrp="1"/>
          </p:cNvSpPr>
          <p:nvPr>
            <p:ph sz="quarter" idx="2"/>
          </p:nvPr>
        </p:nvSpPr>
        <p:spPr>
          <a:xfrm>
            <a:off x="609600" y="2438400"/>
            <a:ext cx="3886200" cy="3581400"/>
          </a:xfrm>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13" name="Espace réservé du contenu 12"/>
          <p:cNvSpPr>
            <a:spLocks noGrp="1"/>
          </p:cNvSpPr>
          <p:nvPr>
            <p:ph sz="quarter" idx="4"/>
          </p:nvPr>
        </p:nvSpPr>
        <p:spPr>
          <a:xfrm>
            <a:off x="4800600" y="2438400"/>
            <a:ext cx="3886200" cy="3581400"/>
          </a:xfrm>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10" name="Espace réservé de la date 9"/>
          <p:cNvSpPr>
            <a:spLocks noGrp="1"/>
          </p:cNvSpPr>
          <p:nvPr>
            <p:ph type="dt" sz="half" idx="15"/>
          </p:nvPr>
        </p:nvSpPr>
        <p:spPr/>
        <p:txBody>
          <a:bodyPr rtlCol="0"/>
          <a:lstStyle/>
          <a:p>
            <a:pPr>
              <a:defRPr/>
            </a:pPr>
            <a:fld id="{1A9BFEC2-32E4-421E-9C2B-E7491089AD04}" type="datetime1">
              <a:rPr lang="fr-FR" smtClean="0"/>
              <a:pPr>
                <a:defRPr/>
              </a:pPr>
              <a:t>29/11/2023</a:t>
            </a:fld>
            <a:endParaRPr lang="fr-FR"/>
          </a:p>
        </p:txBody>
      </p:sp>
      <p:sp>
        <p:nvSpPr>
          <p:cNvPr id="12" name="Espace réservé du numéro de diapositive 11"/>
          <p:cNvSpPr>
            <a:spLocks noGrp="1"/>
          </p:cNvSpPr>
          <p:nvPr>
            <p:ph type="sldNum" sz="quarter" idx="16"/>
          </p:nvPr>
        </p:nvSpPr>
        <p:spPr/>
        <p:txBody>
          <a:bodyPr rtlCol="0"/>
          <a:lstStyle/>
          <a:p>
            <a:pPr>
              <a:defRPr/>
            </a:pPr>
            <a:fld id="{46F03759-1DEB-4181-822D-F17102BB6535}" type="slidenum">
              <a:rPr lang="fr-FR" smtClean="0"/>
              <a:pPr>
                <a:defRPr/>
              </a:pPr>
              <a:t>‹N°›</a:t>
            </a:fld>
            <a:endParaRPr lang="fr-FR"/>
          </a:p>
        </p:txBody>
      </p:sp>
      <p:sp>
        <p:nvSpPr>
          <p:cNvPr id="14" name="Espace réservé du pied de page 13"/>
          <p:cNvSpPr>
            <a:spLocks noGrp="1"/>
          </p:cNvSpPr>
          <p:nvPr>
            <p:ph type="ftr" sz="quarter" idx="17"/>
          </p:nvPr>
        </p:nvSpPr>
        <p:spPr/>
        <p:txBody>
          <a:bodyPr rtlCol="0"/>
          <a:lstStyle/>
          <a:p>
            <a:pPr>
              <a:defRPr/>
            </a:pPr>
            <a:endParaRPr lang="fr-FR"/>
          </a:p>
        </p:txBody>
      </p:sp>
      <p:sp>
        <p:nvSpPr>
          <p:cNvPr id="16" name="Espace réservé du texte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fr-FR"/>
              <a:t>Cliquez pour modifier les styles du texte du masque</a:t>
            </a:r>
          </a:p>
        </p:txBody>
      </p:sp>
      <p:sp>
        <p:nvSpPr>
          <p:cNvPr id="15" name="Espace réservé du texte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fr-FR"/>
              <a:t>Cliquez pour modifier les styles du texte du masque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Cliquez pour modifier le style du titre</a:t>
            </a:r>
            <a:endParaRPr kumimoji="0" lang="en-US"/>
          </a:p>
        </p:txBody>
      </p:sp>
      <p:sp>
        <p:nvSpPr>
          <p:cNvPr id="3" name="Espace réservé de la date 2"/>
          <p:cNvSpPr>
            <a:spLocks noGrp="1"/>
          </p:cNvSpPr>
          <p:nvPr>
            <p:ph type="dt" sz="half" idx="10"/>
          </p:nvPr>
        </p:nvSpPr>
        <p:spPr/>
        <p:txBody>
          <a:bodyPr/>
          <a:lstStyle/>
          <a:p>
            <a:pPr>
              <a:defRPr/>
            </a:pPr>
            <a:fld id="{764A7750-D46A-4E6C-8832-4A5062B5B79D}" type="datetime1">
              <a:rPr lang="fr-FR" smtClean="0"/>
              <a:pPr>
                <a:defRPr/>
              </a:pPr>
              <a:t>29/11/2023</a:t>
            </a:fld>
            <a:endParaRPr lang="fr-FR"/>
          </a:p>
        </p:txBody>
      </p:sp>
      <p:sp>
        <p:nvSpPr>
          <p:cNvPr id="4" name="Espace réservé du pied de page 3"/>
          <p:cNvSpPr>
            <a:spLocks noGrp="1"/>
          </p:cNvSpPr>
          <p:nvPr>
            <p:ph type="ftr" sz="quarter" idx="11"/>
          </p:nvPr>
        </p:nvSpPr>
        <p:spPr/>
        <p:txBody>
          <a:bodyPr/>
          <a:lstStyle/>
          <a:p>
            <a:pPr>
              <a:defRPr/>
            </a:pPr>
            <a:endParaRPr lang="fr-FR"/>
          </a:p>
        </p:txBody>
      </p:sp>
      <p:sp>
        <p:nvSpPr>
          <p:cNvPr id="5" name="Espace réservé du numéro de diapositive 4"/>
          <p:cNvSpPr>
            <a:spLocks noGrp="1"/>
          </p:cNvSpPr>
          <p:nvPr>
            <p:ph type="sldNum" sz="quarter" idx="12"/>
          </p:nvPr>
        </p:nvSpPr>
        <p:spPr/>
        <p:txBody>
          <a:bodyPr/>
          <a:lstStyle>
            <a:lvl1pPr>
              <a:defRPr>
                <a:solidFill>
                  <a:srgbClr val="FFFFFF"/>
                </a:solidFill>
              </a:defRPr>
            </a:lvl1pPr>
          </a:lstStyle>
          <a:p>
            <a:pPr>
              <a:defRPr/>
            </a:pPr>
            <a:fld id="{2E30624A-56EB-476C-A78F-9B324E9A7A9B}" type="slidenum">
              <a:rPr lang="fr-FR" smtClean="0"/>
              <a:pPr>
                <a:defRPr/>
              </a:pPr>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pPr>
              <a:defRPr/>
            </a:pPr>
            <a:fld id="{2610E936-DF2A-42FA-8A46-1A0530E63D85}" type="datetime1">
              <a:rPr lang="fr-FR" smtClean="0"/>
              <a:pPr>
                <a:defRPr/>
              </a:pPr>
              <a:t>29/11/2023</a:t>
            </a:fld>
            <a:endParaRPr lang="fr-FR"/>
          </a:p>
        </p:txBody>
      </p:sp>
      <p:sp>
        <p:nvSpPr>
          <p:cNvPr id="3" name="Espace réservé du pied de page 2"/>
          <p:cNvSpPr>
            <a:spLocks noGrp="1"/>
          </p:cNvSpPr>
          <p:nvPr>
            <p:ph type="ftr" sz="quarter" idx="11"/>
          </p:nvPr>
        </p:nvSpPr>
        <p:spPr/>
        <p:txBody>
          <a:bodyPr/>
          <a:lstStyle/>
          <a:p>
            <a:pPr>
              <a:defRPr/>
            </a:pPr>
            <a:endParaRPr lang="fr-FR"/>
          </a:p>
        </p:txBody>
      </p:sp>
      <p:sp>
        <p:nvSpPr>
          <p:cNvPr id="4" name="Espace réservé du numéro de diapositive 3"/>
          <p:cNvSpPr>
            <a:spLocks noGrp="1"/>
          </p:cNvSpPr>
          <p:nvPr>
            <p:ph type="sldNum" sz="quarter" idx="12"/>
          </p:nvPr>
        </p:nvSpPr>
        <p:spPr>
          <a:xfrm>
            <a:off x="0" y="6248400"/>
            <a:ext cx="533400" cy="381000"/>
          </a:xfrm>
        </p:spPr>
        <p:txBody>
          <a:bodyPr/>
          <a:lstStyle>
            <a:lvl1pPr>
              <a:defRPr>
                <a:solidFill>
                  <a:schemeClr val="tx2"/>
                </a:solidFill>
              </a:defRPr>
            </a:lvl1pPr>
          </a:lstStyle>
          <a:p>
            <a:pPr>
              <a:defRPr/>
            </a:pPr>
            <a:fld id="{4138BF08-7555-4FEB-B8F8-7435A90204DF}" type="slidenum">
              <a:rPr lang="fr-FR" smtClean="0"/>
              <a:pPr>
                <a:defRPr/>
              </a:pPr>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09600" y="273050"/>
            <a:ext cx="8077200" cy="869950"/>
          </a:xfrm>
        </p:spPr>
        <p:txBody>
          <a:bodyPr anchor="ctr"/>
          <a:lstStyle>
            <a:lvl1pPr algn="l">
              <a:buNone/>
              <a:defRPr sz="4400" b="0"/>
            </a:lvl1pPr>
          </a:lstStyle>
          <a:p>
            <a:r>
              <a:rPr kumimoji="0" lang="fr-FR"/>
              <a:t>Cliquez pour modifier le style du titre</a:t>
            </a:r>
            <a:endParaRPr kumimoji="0" lang="en-US"/>
          </a:p>
        </p:txBody>
      </p:sp>
      <p:sp>
        <p:nvSpPr>
          <p:cNvPr id="5" name="Espace réservé de la date 4"/>
          <p:cNvSpPr>
            <a:spLocks noGrp="1"/>
          </p:cNvSpPr>
          <p:nvPr>
            <p:ph type="dt" sz="half" idx="10"/>
          </p:nvPr>
        </p:nvSpPr>
        <p:spPr/>
        <p:txBody>
          <a:bodyPr/>
          <a:lstStyle/>
          <a:p>
            <a:pPr>
              <a:defRPr/>
            </a:pPr>
            <a:fld id="{A81B6867-2594-4160-9B80-FAC7C3F343F3}" type="datetime1">
              <a:rPr lang="fr-FR" smtClean="0"/>
              <a:pPr>
                <a:defRPr/>
              </a:pPr>
              <a:t>29/11/2023</a:t>
            </a:fld>
            <a:endParaRPr lang="fr-FR"/>
          </a:p>
        </p:txBody>
      </p:sp>
      <p:sp>
        <p:nvSpPr>
          <p:cNvPr id="6" name="Espace réservé du pied de page 5"/>
          <p:cNvSpPr>
            <a:spLocks noGrp="1"/>
          </p:cNvSpPr>
          <p:nvPr>
            <p:ph type="ftr" sz="quarter" idx="11"/>
          </p:nvPr>
        </p:nvSpPr>
        <p:spPr/>
        <p:txBody>
          <a:bodyPr/>
          <a:lstStyle/>
          <a:p>
            <a:pPr>
              <a:defRPr/>
            </a:pPr>
            <a:endParaRPr lang="fr-FR"/>
          </a:p>
        </p:txBody>
      </p:sp>
      <p:sp>
        <p:nvSpPr>
          <p:cNvPr id="7" name="Espace réservé du numéro de diapositive 6"/>
          <p:cNvSpPr>
            <a:spLocks noGrp="1"/>
          </p:cNvSpPr>
          <p:nvPr>
            <p:ph type="sldNum" sz="quarter" idx="12"/>
          </p:nvPr>
        </p:nvSpPr>
        <p:spPr/>
        <p:txBody>
          <a:bodyPr/>
          <a:lstStyle>
            <a:lvl1pPr>
              <a:defRPr>
                <a:solidFill>
                  <a:srgbClr val="FFFFFF"/>
                </a:solidFill>
              </a:defRPr>
            </a:lvl1pPr>
          </a:lstStyle>
          <a:p>
            <a:pPr>
              <a:defRPr/>
            </a:pPr>
            <a:fld id="{9D85F3B6-FC14-473A-947F-858EE4114B9F}" type="slidenum">
              <a:rPr lang="en-US" smtClean="0"/>
              <a:pPr>
                <a:defRPr/>
              </a:pPr>
              <a:t>‹N°›</a:t>
            </a:fld>
            <a:endParaRPr lang="en-US"/>
          </a:p>
        </p:txBody>
      </p:sp>
      <p:sp>
        <p:nvSpPr>
          <p:cNvPr id="3" name="Espace réservé du texte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fr-FR"/>
              <a:t>Cliquez pour modifier les styles du texte du masque</a:t>
            </a:r>
          </a:p>
        </p:txBody>
      </p:sp>
      <p:sp>
        <p:nvSpPr>
          <p:cNvPr id="9" name="Espace réservé du contenu 8"/>
          <p:cNvSpPr>
            <a:spLocks noGrp="1"/>
          </p:cNvSpPr>
          <p:nvPr>
            <p:ph sz="quarter" idx="1"/>
          </p:nvPr>
        </p:nvSpPr>
        <p:spPr>
          <a:xfrm>
            <a:off x="2362200" y="1752600"/>
            <a:ext cx="6400800" cy="4419600"/>
          </a:xfrm>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fr-FR"/>
              <a:t>Cliquez pour modifier les styles du texte du masque</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r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fr-FR"/>
              <a:t>Cliquez pour modifier le style du titre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Espace réservé de la date 11"/>
          <p:cNvSpPr>
            <a:spLocks noGrp="1"/>
          </p:cNvSpPr>
          <p:nvPr>
            <p:ph type="dt" sz="half" idx="10"/>
          </p:nvPr>
        </p:nvSpPr>
        <p:spPr>
          <a:xfrm>
            <a:off x="6248400" y="6248400"/>
            <a:ext cx="2667000" cy="365125"/>
          </a:xfrm>
        </p:spPr>
        <p:txBody>
          <a:bodyPr rtlCol="0"/>
          <a:lstStyle/>
          <a:p>
            <a:pPr>
              <a:defRPr/>
            </a:pPr>
            <a:fld id="{3DD039DD-F337-408E-84F2-377B90723EC7}" type="datetime1">
              <a:rPr lang="fr-FR" smtClean="0"/>
              <a:pPr>
                <a:defRPr/>
              </a:pPr>
              <a:t>29/11/2023</a:t>
            </a:fld>
            <a:endParaRPr lang="fr-FR"/>
          </a:p>
        </p:txBody>
      </p:sp>
      <p:sp>
        <p:nvSpPr>
          <p:cNvPr id="13" name="Espace réservé du numéro de diapositive 12"/>
          <p:cNvSpPr>
            <a:spLocks noGrp="1"/>
          </p:cNvSpPr>
          <p:nvPr>
            <p:ph type="sldNum" sz="quarter" idx="11"/>
          </p:nvPr>
        </p:nvSpPr>
        <p:spPr>
          <a:xfrm>
            <a:off x="0" y="4667249"/>
            <a:ext cx="1447800" cy="663578"/>
          </a:xfrm>
        </p:spPr>
        <p:txBody>
          <a:bodyPr rtlCol="0"/>
          <a:lstStyle>
            <a:lvl1pPr>
              <a:defRPr sz="2800"/>
            </a:lvl1pPr>
          </a:lstStyle>
          <a:p>
            <a:pPr>
              <a:defRPr/>
            </a:pPr>
            <a:fld id="{82D1904A-E8C4-4C6F-BDE0-09A4F9F327B7}" type="slidenum">
              <a:rPr lang="fr-FR" smtClean="0"/>
              <a:pPr>
                <a:defRPr/>
              </a:pPr>
              <a:t>‹N°›</a:t>
            </a:fld>
            <a:endParaRPr lang="fr-FR"/>
          </a:p>
        </p:txBody>
      </p:sp>
      <p:sp>
        <p:nvSpPr>
          <p:cNvPr id="14" name="Espace réservé du pied de page 13"/>
          <p:cNvSpPr>
            <a:spLocks noGrp="1"/>
          </p:cNvSpPr>
          <p:nvPr>
            <p:ph type="ftr" sz="quarter" idx="12"/>
          </p:nvPr>
        </p:nvSpPr>
        <p:spPr>
          <a:xfrm>
            <a:off x="1600200" y="6248206"/>
            <a:ext cx="4572000" cy="365125"/>
          </a:xfrm>
        </p:spPr>
        <p:txBody>
          <a:bodyPr rtlCol="0"/>
          <a:lstStyle/>
          <a:p>
            <a:pPr>
              <a:defRPr/>
            </a:pPr>
            <a:endParaRPr lang="fr-FR"/>
          </a:p>
        </p:txBody>
      </p:sp>
      <p:sp>
        <p:nvSpPr>
          <p:cNvPr id="3" name="Espace réservé pour une image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fr-FR"/>
              <a:t>Cliquez sur l'icône pour ajouter une image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Espace réservé du titre 21"/>
          <p:cNvSpPr>
            <a:spLocks noGrp="1"/>
          </p:cNvSpPr>
          <p:nvPr>
            <p:ph type="title"/>
          </p:nvPr>
        </p:nvSpPr>
        <p:spPr>
          <a:xfrm>
            <a:off x="609600" y="228600"/>
            <a:ext cx="8153400" cy="990600"/>
          </a:xfrm>
          <a:prstGeom prst="rect">
            <a:avLst/>
          </a:prstGeom>
        </p:spPr>
        <p:txBody>
          <a:bodyPr vert="horz" anchor="ctr">
            <a:normAutofit/>
          </a:bodyPr>
          <a:lstStyle/>
          <a:p>
            <a:r>
              <a:rPr kumimoji="0" lang="fr-FR"/>
              <a:t>Cliquez pour modifier le style du titre</a:t>
            </a:r>
            <a:endParaRPr kumimoji="0" lang="en-US"/>
          </a:p>
        </p:txBody>
      </p:sp>
      <p:sp>
        <p:nvSpPr>
          <p:cNvPr id="13" name="Espace réservé du texte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fr-FR"/>
              <a:t>Cliquez pour modifier les styles du texte du masque</a:t>
            </a:r>
          </a:p>
          <a:p>
            <a:pPr lvl="1" eaLnBrk="1" latinLnBrk="0" hangingPunct="1"/>
            <a:r>
              <a:rPr kumimoji="0" lang="fr-FR"/>
              <a:t>Deuxième niveau</a:t>
            </a:r>
          </a:p>
          <a:p>
            <a:pPr lvl="2" eaLnBrk="1" latinLnBrk="0" hangingPunct="1"/>
            <a:r>
              <a:rPr kumimoji="0" lang="fr-FR"/>
              <a:t>Troisième niveau</a:t>
            </a:r>
          </a:p>
          <a:p>
            <a:pPr lvl="3" eaLnBrk="1" latinLnBrk="0" hangingPunct="1"/>
            <a:r>
              <a:rPr kumimoji="0" lang="fr-FR"/>
              <a:t>Quatrième niveau</a:t>
            </a:r>
          </a:p>
          <a:p>
            <a:pPr lvl="4" eaLnBrk="1" latinLnBrk="0" hangingPunct="1"/>
            <a:r>
              <a:rPr kumimoji="0" lang="fr-FR"/>
              <a:t>Cinquième niveau</a:t>
            </a:r>
            <a:endParaRPr kumimoji="0" lang="en-US"/>
          </a:p>
        </p:txBody>
      </p:sp>
      <p:sp>
        <p:nvSpPr>
          <p:cNvPr id="14" name="Espace réservé de la date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pPr>
              <a:defRPr/>
            </a:pPr>
            <a:fld id="{4BC5D4C0-F486-415D-BDB6-A1F260E2D903}" type="datetime1">
              <a:rPr lang="fr-FR" smtClean="0"/>
              <a:pPr>
                <a:defRPr/>
              </a:pPr>
              <a:t>29/11/2023</a:t>
            </a:fld>
            <a:endParaRPr lang="fr-FR"/>
          </a:p>
        </p:txBody>
      </p:sp>
      <p:sp>
        <p:nvSpPr>
          <p:cNvPr id="3" name="Espace réservé du pied de page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pPr>
              <a:defRPr/>
            </a:pPr>
            <a:endParaRPr lang="fr-FR"/>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Espace réservé du numéro de diapositive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pPr>
              <a:defRPr/>
            </a:pPr>
            <a:fld id="{FC541BF5-5661-459C-80A4-1716D35124EC}" type="slidenum">
              <a:rPr lang="fr-FR" smtClean="0"/>
              <a:pPr>
                <a:defRPr/>
              </a:pPr>
              <a:t>‹N°›</a:t>
            </a:fld>
            <a:endParaRPr lang="fr-FR"/>
          </a:p>
        </p:txBody>
      </p:sp>
    </p:spTree>
  </p:cSld>
  <p:clrMap bg1="lt1" tx1="dk1" bg2="lt2" tx2="dk2" accent1="accent1" accent2="accent2" accent3="accent3" accent4="accent4" accent5="accent5" accent6="accent6" hlink="hlink" folHlink="folHlink"/>
  <p:sldLayoutIdLst>
    <p:sldLayoutId id="2147484006" r:id="rId1"/>
    <p:sldLayoutId id="2147484007" r:id="rId2"/>
    <p:sldLayoutId id="2147484008" r:id="rId3"/>
    <p:sldLayoutId id="2147484009" r:id="rId4"/>
    <p:sldLayoutId id="2147484010" r:id="rId5"/>
    <p:sldLayoutId id="2147484011" r:id="rId6"/>
    <p:sldLayoutId id="2147484012" r:id="rId7"/>
    <p:sldLayoutId id="2147484013" r:id="rId8"/>
    <p:sldLayoutId id="2147484014" r:id="rId9"/>
    <p:sldLayoutId id="2147484015" r:id="rId10"/>
    <p:sldLayoutId id="2147484016" r:id="rId11"/>
  </p:sldLayoutIdLst>
  <p:hf hdr="0" ft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10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gif"/></Relationships>
</file>

<file path=ppt/slides/_rels/slide10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gif"/><Relationship Id="rId4" Type="http://schemas.openxmlformats.org/officeDocument/2006/relationships/image" Target="../media/image3.gif"/></Relationships>
</file>

<file path=ppt/slides/_rels/slide10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109.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110.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4.png"/><Relationship Id="rId4" Type="http://schemas.openxmlformats.org/officeDocument/2006/relationships/image" Target="../media/image3.gif"/></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gif"/></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hyperlink" Target="https://khiops.or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3.gif"/><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40.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gif"/></Relationships>
</file>

<file path=ppt/slides/_rels/slide4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5.PNG"/></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5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6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4.jp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5.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5.png"/></Relationships>
</file>

<file path=ppt/slides/_rels/slide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gif"/><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79.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gif"/><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gif"/></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64.jpg"/></Relationships>
</file>

<file path=ppt/slides/_rels/slide8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gif"/><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8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gif"/></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9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gif"/></Relationships>
</file>

<file path=ppt/slides/_rels/slide9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gif"/></Relationships>
</file>

<file path=ppt/slides/_rels/slide9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304661"/>
            <a:ext cx="8077200" cy="3080139"/>
          </a:xfrm>
        </p:spPr>
        <p:txBody>
          <a:bodyPr>
            <a:normAutofit/>
          </a:bodyPr>
          <a:lstStyle/>
          <a:p>
            <a:pPr fontAlgn="auto">
              <a:spcAft>
                <a:spcPts val="0"/>
              </a:spcAft>
              <a:defRPr/>
            </a:pPr>
            <a:r>
              <a:rPr lang="en-US" noProof="0" dirty="0" err="1">
                <a:solidFill>
                  <a:schemeClr val="accent1">
                    <a:satMod val="150000"/>
                  </a:schemeClr>
                </a:solidFill>
              </a:rPr>
              <a:t>Khiops</a:t>
            </a:r>
            <a:r>
              <a:rPr lang="en-US" noProof="0" dirty="0">
                <a:solidFill>
                  <a:schemeClr val="accent1">
                    <a:satMod val="150000"/>
                  </a:schemeClr>
                </a:solidFill>
              </a:rPr>
              <a:t> 10.2</a:t>
            </a:r>
            <a:br>
              <a:rPr lang="en-US" noProof="0" dirty="0">
                <a:solidFill>
                  <a:schemeClr val="accent1">
                    <a:satMod val="150000"/>
                  </a:schemeClr>
                </a:solidFill>
              </a:rPr>
            </a:br>
            <a:r>
              <a:rPr lang="en-US" noProof="0" dirty="0">
                <a:solidFill>
                  <a:schemeClr val="accent1">
                    <a:satMod val="150000"/>
                  </a:schemeClr>
                </a:solidFill>
              </a:rPr>
              <a:t>	</a:t>
            </a:r>
            <a:r>
              <a:rPr lang="en-US" sz="2000" noProof="0" dirty="0" err="1">
                <a:solidFill>
                  <a:schemeClr val="accent1">
                    <a:satMod val="150000"/>
                  </a:schemeClr>
                </a:solidFill>
              </a:rPr>
              <a:t>Khiops</a:t>
            </a:r>
            <a:r>
              <a:rPr lang="en-US" sz="2000" noProof="0" dirty="0">
                <a:solidFill>
                  <a:schemeClr val="accent1">
                    <a:satMod val="150000"/>
                  </a:schemeClr>
                </a:solidFill>
              </a:rPr>
              <a:t> &amp; </a:t>
            </a:r>
            <a:r>
              <a:rPr lang="en-US" sz="2000" noProof="0" dirty="0" err="1">
                <a:solidFill>
                  <a:schemeClr val="accent1">
                    <a:satMod val="150000"/>
                  </a:schemeClr>
                </a:solidFill>
              </a:rPr>
              <a:t>Khiops</a:t>
            </a:r>
            <a:r>
              <a:rPr lang="en-US" sz="2000" noProof="0" dirty="0">
                <a:solidFill>
                  <a:schemeClr val="accent1">
                    <a:satMod val="150000"/>
                  </a:schemeClr>
                </a:solidFill>
              </a:rPr>
              <a:t> Visualization</a:t>
            </a:r>
            <a:br>
              <a:rPr lang="en-US" sz="2000" noProof="0" dirty="0">
                <a:solidFill>
                  <a:schemeClr val="accent1">
                    <a:satMod val="150000"/>
                  </a:schemeClr>
                </a:solidFill>
              </a:rPr>
            </a:br>
            <a:br>
              <a:rPr lang="en-US" sz="2000" noProof="0" dirty="0">
                <a:solidFill>
                  <a:schemeClr val="accent1">
                    <a:satMod val="150000"/>
                  </a:schemeClr>
                </a:solidFill>
              </a:rPr>
            </a:br>
            <a:r>
              <a:rPr lang="en-US" sz="2000" noProof="0" dirty="0">
                <a:solidFill>
                  <a:schemeClr val="accent1">
                    <a:satMod val="150000"/>
                  </a:schemeClr>
                </a:solidFill>
              </a:rPr>
              <a:t>	</a:t>
            </a:r>
            <a:r>
              <a:rPr lang="en-US" sz="2000" noProof="0" dirty="0" err="1">
                <a:solidFill>
                  <a:schemeClr val="accent1">
                    <a:satMod val="150000"/>
                  </a:schemeClr>
                </a:solidFill>
              </a:rPr>
              <a:t>Khiops</a:t>
            </a:r>
            <a:r>
              <a:rPr lang="en-US" sz="2000" noProof="0" dirty="0">
                <a:solidFill>
                  <a:schemeClr val="accent1">
                    <a:satMod val="150000"/>
                  </a:schemeClr>
                </a:solidFill>
              </a:rPr>
              <a:t> </a:t>
            </a:r>
            <a:r>
              <a:rPr lang="en-US" sz="2000" noProof="0" dirty="0" err="1">
                <a:solidFill>
                  <a:schemeClr val="accent1">
                    <a:satMod val="150000"/>
                  </a:schemeClr>
                </a:solidFill>
              </a:rPr>
              <a:t>Coclustering</a:t>
            </a:r>
            <a:r>
              <a:rPr lang="en-US" sz="2000" noProof="0" dirty="0">
                <a:solidFill>
                  <a:schemeClr val="accent1">
                    <a:satMod val="150000"/>
                  </a:schemeClr>
                </a:solidFill>
              </a:rPr>
              <a:t> &amp; </a:t>
            </a:r>
            <a:r>
              <a:rPr lang="en-US" sz="2000" noProof="0" dirty="0" err="1">
                <a:solidFill>
                  <a:schemeClr val="accent1">
                    <a:satMod val="150000"/>
                  </a:schemeClr>
                </a:solidFill>
              </a:rPr>
              <a:t>Khiops</a:t>
            </a:r>
            <a:r>
              <a:rPr lang="en-US" sz="2000" noProof="0" dirty="0">
                <a:solidFill>
                  <a:schemeClr val="accent1">
                    <a:satMod val="150000"/>
                  </a:schemeClr>
                </a:solidFill>
              </a:rPr>
              <a:t> </a:t>
            </a:r>
            <a:r>
              <a:rPr lang="en-US" sz="2000" noProof="0" dirty="0" err="1">
                <a:solidFill>
                  <a:schemeClr val="accent1">
                    <a:satMod val="150000"/>
                  </a:schemeClr>
                </a:solidFill>
              </a:rPr>
              <a:t>Covisualization</a:t>
            </a:r>
            <a:br>
              <a:rPr lang="en-US" sz="2000" noProof="0" dirty="0">
                <a:solidFill>
                  <a:schemeClr val="accent1">
                    <a:satMod val="150000"/>
                  </a:schemeClr>
                </a:solidFill>
              </a:rPr>
            </a:br>
            <a:br>
              <a:rPr lang="en-US" sz="2000" noProof="0" dirty="0">
                <a:solidFill>
                  <a:schemeClr val="accent1">
                    <a:satMod val="150000"/>
                  </a:schemeClr>
                </a:solidFill>
              </a:rPr>
            </a:br>
            <a:r>
              <a:rPr lang="en-US" sz="2000" noProof="0" dirty="0">
                <a:solidFill>
                  <a:schemeClr val="accent1">
                    <a:satMod val="150000"/>
                  </a:schemeClr>
                </a:solidFill>
              </a:rPr>
              <a:t>	</a:t>
            </a:r>
            <a:r>
              <a:rPr lang="en-US" sz="2000" noProof="0" dirty="0"/>
              <a:t>Multi-table functionalities</a:t>
            </a:r>
            <a:r>
              <a:rPr lang="en-US" sz="2000" noProof="0" dirty="0">
                <a:solidFill>
                  <a:schemeClr val="accent1">
                    <a:satMod val="150000"/>
                  </a:schemeClr>
                </a:solidFill>
              </a:rPr>
              <a:t> </a:t>
            </a:r>
          </a:p>
        </p:txBody>
      </p:sp>
      <p:sp>
        <p:nvSpPr>
          <p:cNvPr id="15362" name="Sous-titre 2"/>
          <p:cNvSpPr>
            <a:spLocks noGrp="1"/>
          </p:cNvSpPr>
          <p:nvPr>
            <p:ph type="subTitle" idx="1"/>
          </p:nvPr>
        </p:nvSpPr>
        <p:spPr>
          <a:xfrm>
            <a:off x="685800" y="662473"/>
            <a:ext cx="8077200" cy="1520882"/>
          </a:xfrm>
        </p:spPr>
        <p:txBody>
          <a:bodyPr>
            <a:normAutofit fontScale="70000" lnSpcReduction="20000"/>
          </a:bodyPr>
          <a:lstStyle/>
          <a:p>
            <a:r>
              <a:rPr lang="en-US" sz="2300" noProof="0" dirty="0">
                <a:solidFill>
                  <a:srgbClr val="FF6600"/>
                </a:solidFill>
              </a:rPr>
              <a:t>Orange</a:t>
            </a:r>
          </a:p>
          <a:p>
            <a:r>
              <a:rPr lang="en-US" sz="1800" noProof="0" dirty="0">
                <a:solidFill>
                  <a:schemeClr val="tx1">
                    <a:lumMod val="75000"/>
                    <a:lumOff val="25000"/>
                  </a:schemeClr>
                </a:solidFill>
              </a:rPr>
              <a:t>November 2023</a:t>
            </a:r>
          </a:p>
          <a:p>
            <a:endParaRPr lang="en-US" noProof="0" dirty="0">
              <a:solidFill>
                <a:schemeClr val="tx1">
                  <a:lumMod val="75000"/>
                  <a:lumOff val="25000"/>
                </a:schemeClr>
              </a:solidFill>
            </a:endParaRPr>
          </a:p>
          <a:p>
            <a:endParaRPr lang="en-US" noProof="0" dirty="0">
              <a:solidFill>
                <a:schemeClr val="tx1">
                  <a:lumMod val="75000"/>
                  <a:lumOff val="25000"/>
                </a:schemeClr>
              </a:solidFill>
            </a:endParaRPr>
          </a:p>
          <a:p>
            <a:r>
              <a:rPr lang="en-US" sz="2800" noProof="0" dirty="0">
                <a:solidFill>
                  <a:schemeClr val="tx1">
                    <a:lumMod val="75000"/>
                    <a:lumOff val="25000"/>
                  </a:schemeClr>
                </a:solidFill>
              </a:rPr>
              <a:t>Tutorial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stretch>
            <a:fillRect/>
          </a:stretch>
        </p:blipFill>
        <p:spPr>
          <a:xfrm>
            <a:off x="457200" y="2713990"/>
            <a:ext cx="4527233" cy="3693795"/>
          </a:xfrm>
          <a:prstGeom prst="rect">
            <a:avLst/>
          </a:prstGeom>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Supervised classification</a:t>
            </a:r>
          </a:p>
        </p:txBody>
      </p:sp>
      <p:sp>
        <p:nvSpPr>
          <p:cNvPr id="11" name="Espace réservé du numéro de diapositive 10"/>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10</a:t>
            </a:fld>
            <a:endParaRPr lang="en-US" dirty="0"/>
          </a:p>
        </p:txBody>
      </p:sp>
      <p:sp>
        <p:nvSpPr>
          <p:cNvPr id="18434"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b="1" dirty="0"/>
              <a:t>Step 3 </a:t>
            </a:r>
            <a:r>
              <a:rPr lang="en-US" b="1" dirty="0" err="1"/>
              <a:t>bis</a:t>
            </a:r>
            <a:r>
              <a:rPr lang="en-US" b="1" dirty="0"/>
              <a:t> : </a:t>
            </a:r>
            <a:r>
              <a:rPr lang="en-US" dirty="0">
                <a:solidFill>
                  <a:srgbClr val="FF0000"/>
                </a:solidFill>
              </a:rPr>
              <a:t>Advanced</a:t>
            </a:r>
            <a:r>
              <a:rPr lang="en-US" b="1" dirty="0"/>
              <a:t> </a:t>
            </a:r>
            <a:r>
              <a:rPr lang="en-US" dirty="0">
                <a:solidFill>
                  <a:srgbClr val="FF0000"/>
                </a:solidFill>
              </a:rPr>
              <a:t>predictor</a:t>
            </a:r>
            <a:r>
              <a:rPr lang="en-US" b="1" dirty="0"/>
              <a:t> </a:t>
            </a:r>
            <a:r>
              <a:rPr lang="en-US" dirty="0">
                <a:solidFill>
                  <a:srgbClr val="FF0000"/>
                </a:solidFill>
              </a:rPr>
              <a:t>parameters (optional)</a:t>
            </a:r>
          </a:p>
          <a:p>
            <a:pPr>
              <a:buFont typeface="Arial" pitchFamily="34" charset="0"/>
              <a:buChar char="•"/>
            </a:pPr>
            <a:endParaRPr lang="en-US" dirty="0"/>
          </a:p>
        </p:txBody>
      </p:sp>
      <p:sp>
        <p:nvSpPr>
          <p:cNvPr id="6" name="ZoneTexte 5"/>
          <p:cNvSpPr txBox="1"/>
          <p:nvPr/>
        </p:nvSpPr>
        <p:spPr>
          <a:xfrm>
            <a:off x="5162859" y="3596431"/>
            <a:ext cx="3750259" cy="2646878"/>
          </a:xfrm>
          <a:prstGeom prst="rect">
            <a:avLst/>
          </a:prstGeom>
          <a:noFill/>
        </p:spPr>
        <p:txBody>
          <a:bodyPr wrap="square">
            <a:spAutoFit/>
          </a:bodyPr>
          <a:lstStyle/>
          <a:p>
            <a:pPr fontAlgn="auto">
              <a:spcBef>
                <a:spcPts val="0"/>
              </a:spcBef>
              <a:spcAft>
                <a:spcPts val="0"/>
              </a:spcAft>
              <a:defRPr/>
            </a:pPr>
            <a:endParaRPr lang="en-US" sz="1400" i="1" dirty="0">
              <a:solidFill>
                <a:schemeClr val="tx1">
                  <a:lumMod val="50000"/>
                  <a:lumOff val="50000"/>
                </a:schemeClr>
              </a:solidFill>
              <a:latin typeface="+mn-lt"/>
            </a:endParaRPr>
          </a:p>
          <a:p>
            <a:pPr fontAlgn="auto">
              <a:spcBef>
                <a:spcPts val="0"/>
              </a:spcBef>
              <a:spcAft>
                <a:spcPts val="0"/>
              </a:spcAft>
              <a:defRPr/>
            </a:pPr>
            <a:r>
              <a:rPr lang="en-US" sz="1600" dirty="0">
                <a:solidFill>
                  <a:srgbClr val="FF0000"/>
                </a:solidFill>
                <a:latin typeface="+mn-lt"/>
              </a:rPr>
              <a:t>Two other optional predictors</a:t>
            </a:r>
          </a:p>
          <a:p>
            <a:pPr fontAlgn="auto">
              <a:spcBef>
                <a:spcPts val="0"/>
              </a:spcBef>
              <a:spcAft>
                <a:spcPts val="0"/>
              </a:spcAft>
              <a:defRPr/>
            </a:pPr>
            <a:r>
              <a:rPr lang="en-US" sz="1400" dirty="0">
                <a:solidFill>
                  <a:srgbClr val="7F7F7F"/>
                </a:solidFill>
                <a:latin typeface="+mn-lt"/>
              </a:rPr>
              <a:t>(only in the supervised case)</a:t>
            </a:r>
          </a:p>
          <a:p>
            <a:pPr fontAlgn="auto">
              <a:spcBef>
                <a:spcPts val="0"/>
              </a:spcBef>
              <a:spcAft>
                <a:spcPts val="0"/>
              </a:spcAft>
              <a:defRPr/>
            </a:pPr>
            <a:endParaRPr lang="en-US" sz="1200" dirty="0">
              <a:latin typeface="+mn-lt"/>
            </a:endParaRPr>
          </a:p>
          <a:p>
            <a:pPr marL="285750" indent="-285750" fontAlgn="auto">
              <a:spcBef>
                <a:spcPts val="0"/>
              </a:spcBef>
              <a:spcAft>
                <a:spcPts val="0"/>
              </a:spcAft>
              <a:buFontTx/>
              <a:buChar char="•"/>
              <a:defRPr/>
            </a:pPr>
            <a:r>
              <a:rPr lang="en-US" sz="1200" dirty="0">
                <a:latin typeface="+mn-lt"/>
              </a:rPr>
              <a:t>Baseline : </a:t>
            </a:r>
            <a:r>
              <a:rPr lang="en-US" sz="1200" dirty="0">
                <a:solidFill>
                  <a:srgbClr val="7F7F7F"/>
                </a:solidFill>
                <a:latin typeface="+mn-lt"/>
              </a:rPr>
              <a:t>prediction of the majority class</a:t>
            </a:r>
          </a:p>
          <a:p>
            <a:pPr fontAlgn="auto">
              <a:spcBef>
                <a:spcPts val="0"/>
              </a:spcBef>
              <a:spcAft>
                <a:spcPts val="0"/>
              </a:spcAft>
              <a:defRPr/>
            </a:pPr>
            <a:r>
              <a:rPr lang="en-US" sz="1200" dirty="0">
                <a:solidFill>
                  <a:srgbClr val="7F7F7F"/>
                </a:solidFill>
                <a:latin typeface="+mn-lt"/>
              </a:rPr>
              <a:t>	 (default false)</a:t>
            </a:r>
          </a:p>
          <a:p>
            <a:pPr marL="285750" indent="-285750" fontAlgn="auto">
              <a:spcBef>
                <a:spcPts val="0"/>
              </a:spcBef>
              <a:spcAft>
                <a:spcPts val="0"/>
              </a:spcAft>
              <a:buFontTx/>
              <a:buChar char="•"/>
              <a:defRPr/>
            </a:pPr>
            <a:r>
              <a:rPr lang="en-US" sz="1200" dirty="0">
                <a:latin typeface="+mn-lt"/>
              </a:rPr>
              <a:t>Univariate:</a:t>
            </a:r>
            <a:r>
              <a:rPr lang="en-US" sz="1200" dirty="0">
                <a:solidFill>
                  <a:schemeClr val="bg2">
                    <a:lumMod val="75000"/>
                  </a:schemeClr>
                </a:solidFill>
                <a:latin typeface="+mn-lt"/>
              </a:rPr>
              <a:t> </a:t>
            </a:r>
            <a:r>
              <a:rPr lang="en-US" sz="1200" dirty="0">
                <a:solidFill>
                  <a:schemeClr val="accent2"/>
                </a:solidFill>
                <a:latin typeface="+mn-lt"/>
              </a:rPr>
              <a:t>predictors exploiting one single variable 	(default none)</a:t>
            </a:r>
          </a:p>
          <a:p>
            <a:pPr marL="285750" indent="-285750" fontAlgn="auto">
              <a:spcBef>
                <a:spcPts val="0"/>
              </a:spcBef>
              <a:spcAft>
                <a:spcPts val="0"/>
              </a:spcAft>
              <a:buFontTx/>
              <a:buChar char="•"/>
              <a:defRPr/>
            </a:pPr>
            <a:endParaRPr lang="en-US" sz="1200" dirty="0">
              <a:solidFill>
                <a:schemeClr val="accent2"/>
              </a:solidFill>
              <a:latin typeface="+mn-lt"/>
            </a:endParaRPr>
          </a:p>
          <a:p>
            <a:pPr fontAlgn="auto">
              <a:spcBef>
                <a:spcPts val="0"/>
              </a:spcBef>
              <a:spcAft>
                <a:spcPts val="0"/>
              </a:spcAft>
              <a:defRPr/>
            </a:pPr>
            <a:endParaRPr lang="en-US" sz="1600" dirty="0">
              <a:solidFill>
                <a:srgbClr val="FF0000"/>
              </a:solidFill>
              <a:latin typeface="+mn-lt"/>
            </a:endParaRPr>
          </a:p>
          <a:p>
            <a:pPr fontAlgn="auto">
              <a:spcBef>
                <a:spcPts val="0"/>
              </a:spcBef>
              <a:spcAft>
                <a:spcPts val="0"/>
              </a:spcAft>
              <a:defRPr/>
            </a:pPr>
            <a:endParaRPr lang="en-US" sz="1600" dirty="0">
              <a:solidFill>
                <a:srgbClr val="FF0000"/>
              </a:solidFill>
              <a:latin typeface="+mn-lt"/>
            </a:endParaRPr>
          </a:p>
          <a:p>
            <a:pPr fontAlgn="auto">
              <a:spcBef>
                <a:spcPts val="0"/>
              </a:spcBef>
              <a:spcAft>
                <a:spcPts val="0"/>
              </a:spcAft>
              <a:defRPr/>
            </a:pPr>
            <a:r>
              <a:rPr lang="en-US" sz="1600" dirty="0">
                <a:solidFill>
                  <a:srgbClr val="FF0000"/>
                </a:solidFill>
                <a:latin typeface="+mn-lt"/>
              </a:rPr>
              <a:t>Advanced parameters to inspect </a:t>
            </a:r>
          </a:p>
        </p:txBody>
      </p:sp>
      <p:pic>
        <p:nvPicPr>
          <p:cNvPr id="14" name="Picture 2"/>
          <p:cNvPicPr>
            <a:picLocks noChangeAspect="1" noChangeArrowheads="1"/>
          </p:cNvPicPr>
          <p:nvPr/>
        </p:nvPicPr>
        <p:blipFill>
          <a:blip r:embed="rId4"/>
          <a:srcRect/>
          <a:stretch>
            <a:fillRect/>
          </a:stretch>
        </p:blipFill>
        <p:spPr bwMode="auto">
          <a:xfrm>
            <a:off x="142341" y="547860"/>
            <a:ext cx="421481" cy="400050"/>
          </a:xfrm>
          <a:prstGeom prst="rect">
            <a:avLst/>
          </a:prstGeom>
          <a:noFill/>
          <a:ln w="9525">
            <a:noFill/>
            <a:miter lim="800000"/>
            <a:headEnd/>
            <a:tailEnd/>
          </a:ln>
          <a:effectLst/>
        </p:spPr>
      </p:pic>
      <p:sp>
        <p:nvSpPr>
          <p:cNvPr id="8" name="Flèche vers le bas 7"/>
          <p:cNvSpPr/>
          <p:nvPr/>
        </p:nvSpPr>
        <p:spPr>
          <a:xfrm>
            <a:off x="1833484" y="3602294"/>
            <a:ext cx="327025"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3" name="Connecteur droit avec flèche 12"/>
          <p:cNvCxnSpPr/>
          <p:nvPr/>
        </p:nvCxnSpPr>
        <p:spPr>
          <a:xfrm flipH="1">
            <a:off x="1833484" y="4582404"/>
            <a:ext cx="3448523" cy="196508"/>
          </a:xfrm>
          <a:prstGeom prst="straightConnector1">
            <a:avLst/>
          </a:prstGeom>
          <a:ln>
            <a:solidFill>
              <a:srgbClr val="FF0000">
                <a:alpha val="50000"/>
              </a:srgbClr>
            </a:solidFill>
            <a:tailEnd type="arrow"/>
          </a:ln>
        </p:spPr>
        <p:style>
          <a:lnRef idx="2">
            <a:schemeClr val="accent1"/>
          </a:lnRef>
          <a:fillRef idx="0">
            <a:schemeClr val="accent1"/>
          </a:fillRef>
          <a:effectRef idx="1">
            <a:schemeClr val="accent1"/>
          </a:effectRef>
          <a:fontRef idx="minor">
            <a:schemeClr val="tx1"/>
          </a:fontRef>
        </p:style>
      </p:cxnSp>
      <p:cxnSp>
        <p:nvCxnSpPr>
          <p:cNvPr id="16" name="Connecteur droit avec flèche 15"/>
          <p:cNvCxnSpPr/>
          <p:nvPr/>
        </p:nvCxnSpPr>
        <p:spPr>
          <a:xfrm flipH="1">
            <a:off x="4748212" y="4941386"/>
            <a:ext cx="533794" cy="19486"/>
          </a:xfrm>
          <a:prstGeom prst="straightConnector1">
            <a:avLst/>
          </a:prstGeom>
          <a:ln>
            <a:solidFill>
              <a:srgbClr val="FF0000">
                <a:alpha val="50000"/>
              </a:srgbClr>
            </a:solidFill>
            <a:tailEnd type="arrow"/>
          </a:ln>
        </p:spPr>
        <p:style>
          <a:lnRef idx="2">
            <a:schemeClr val="accent1"/>
          </a:lnRef>
          <a:fillRef idx="0">
            <a:schemeClr val="accent1"/>
          </a:fillRef>
          <a:effectRef idx="1">
            <a:schemeClr val="accent1"/>
          </a:effectRef>
          <a:fontRef idx="minor">
            <a:schemeClr val="tx1"/>
          </a:fontRef>
        </p:style>
      </p:cxnSp>
      <p:cxnSp>
        <p:nvCxnSpPr>
          <p:cNvPr id="17" name="Connecteur droit avec flèche 16"/>
          <p:cNvCxnSpPr/>
          <p:nvPr/>
        </p:nvCxnSpPr>
        <p:spPr>
          <a:xfrm flipH="1" flipV="1">
            <a:off x="3985812" y="5352032"/>
            <a:ext cx="1177047" cy="715281"/>
          </a:xfrm>
          <a:prstGeom prst="straightConnector1">
            <a:avLst/>
          </a:prstGeom>
          <a:ln>
            <a:solidFill>
              <a:srgbClr val="FF0000">
                <a:alpha val="50000"/>
              </a:srgbClr>
            </a:solidFill>
            <a:tailEnd type="arrow"/>
          </a:ln>
        </p:spPr>
        <p:style>
          <a:lnRef idx="2">
            <a:schemeClr val="accent1"/>
          </a:lnRef>
          <a:fillRef idx="0">
            <a:schemeClr val="accent1"/>
          </a:fillRef>
          <a:effectRef idx="1">
            <a:schemeClr val="accent1"/>
          </a:effectRef>
          <a:fontRef idx="minor">
            <a:schemeClr val="tx1"/>
          </a:fontRef>
        </p:style>
      </p:cxnSp>
      <p:cxnSp>
        <p:nvCxnSpPr>
          <p:cNvPr id="20" name="Connecteur droit avec flèche 19"/>
          <p:cNvCxnSpPr/>
          <p:nvPr/>
        </p:nvCxnSpPr>
        <p:spPr>
          <a:xfrm flipH="1" flipV="1">
            <a:off x="3258360" y="5375042"/>
            <a:ext cx="1904499" cy="692271"/>
          </a:xfrm>
          <a:prstGeom prst="straightConnector1">
            <a:avLst/>
          </a:prstGeom>
          <a:ln>
            <a:solidFill>
              <a:srgbClr val="FF0000">
                <a:alpha val="50000"/>
              </a:srgbClr>
            </a:solidFill>
            <a:tailEnd type="arrow"/>
          </a:ln>
        </p:spPr>
        <p:style>
          <a:lnRef idx="2">
            <a:schemeClr val="accent1"/>
          </a:lnRef>
          <a:fillRef idx="0">
            <a:schemeClr val="accent1"/>
          </a:fillRef>
          <a:effectRef idx="1">
            <a:schemeClr val="accent1"/>
          </a:effectRef>
          <a:fontRef idx="minor">
            <a:schemeClr val="tx1"/>
          </a:fontRef>
        </p:style>
      </p:cxnSp>
      <p:cxnSp>
        <p:nvCxnSpPr>
          <p:cNvPr id="23" name="Connecteur droit avec flèche 22"/>
          <p:cNvCxnSpPr/>
          <p:nvPr/>
        </p:nvCxnSpPr>
        <p:spPr>
          <a:xfrm flipH="1" flipV="1">
            <a:off x="2269864" y="5375042"/>
            <a:ext cx="2892996" cy="692272"/>
          </a:xfrm>
          <a:prstGeom prst="straightConnector1">
            <a:avLst/>
          </a:prstGeom>
          <a:ln>
            <a:solidFill>
              <a:srgbClr val="FF0000">
                <a:alpha val="50000"/>
              </a:srgb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01533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2086644" y="3456114"/>
            <a:ext cx="2228326" cy="1692771"/>
          </a:xfrm>
          <a:prstGeom prst="rect">
            <a:avLst/>
          </a:prstGeom>
          <a:solidFill>
            <a:schemeClr val="accent3"/>
          </a:solidFill>
        </p:spPr>
        <p:txBody>
          <a:bodyPr wrap="square">
            <a:spAutoFit/>
          </a:bodyPr>
          <a:lstStyle/>
          <a:p>
            <a:r>
              <a:rPr lang="en-US" sz="800" dirty="0"/>
              <a:t>Root  Dictionary  </a:t>
            </a:r>
            <a:r>
              <a:rPr lang="en-US" sz="800" dirty="0" err="1">
                <a:solidFill>
                  <a:srgbClr val="FF0000"/>
                </a:solidFill>
              </a:rPr>
              <a:t>SpliceJunction</a:t>
            </a:r>
            <a:r>
              <a:rPr lang="en-US" sz="800" dirty="0"/>
              <a:t>(</a:t>
            </a:r>
            <a:r>
              <a:rPr lang="en-US" sz="800" dirty="0" err="1"/>
              <a:t>SampleId</a:t>
            </a:r>
            <a:r>
              <a:rPr lang="en-US" sz="800" dirty="0"/>
              <a:t>)</a:t>
            </a:r>
          </a:p>
          <a:p>
            <a:r>
              <a:rPr lang="en-US" sz="800" dirty="0"/>
              <a:t>{</a:t>
            </a:r>
          </a:p>
          <a:p>
            <a:r>
              <a:rPr lang="en-US" sz="800" dirty="0"/>
              <a:t>    Categorical	</a:t>
            </a:r>
            <a:r>
              <a:rPr lang="en-US" sz="800" dirty="0" err="1"/>
              <a:t>SampleId</a:t>
            </a:r>
            <a:r>
              <a:rPr lang="en-US" sz="800" dirty="0"/>
              <a:t>	;	</a:t>
            </a:r>
          </a:p>
          <a:p>
            <a:r>
              <a:rPr lang="en-US" sz="800" dirty="0"/>
              <a:t>    Categorical	Class;	</a:t>
            </a:r>
          </a:p>
          <a:p>
            <a:r>
              <a:rPr lang="en-US" sz="800" dirty="0"/>
              <a:t>    Table(</a:t>
            </a:r>
            <a:r>
              <a:rPr lang="en-US" sz="800" dirty="0" err="1"/>
              <a:t>SpliceJunctionDNA</a:t>
            </a:r>
            <a:r>
              <a:rPr lang="en-US" sz="800" dirty="0"/>
              <a:t>)	</a:t>
            </a:r>
            <a:r>
              <a:rPr lang="en-US" sz="800" dirty="0">
                <a:solidFill>
                  <a:srgbClr val="FF0000"/>
                </a:solidFill>
              </a:rPr>
              <a:t>DNA</a:t>
            </a:r>
            <a:r>
              <a:rPr lang="en-US" sz="800" dirty="0"/>
              <a:t>;</a:t>
            </a:r>
          </a:p>
          <a:p>
            <a:r>
              <a:rPr lang="en-US" sz="800" dirty="0"/>
              <a:t>};</a:t>
            </a:r>
          </a:p>
          <a:p>
            <a:endParaRPr lang="en-US" sz="800" dirty="0"/>
          </a:p>
          <a:p>
            <a:r>
              <a:rPr lang="en-US" sz="800" dirty="0"/>
              <a:t>Dictionary	  </a:t>
            </a:r>
            <a:r>
              <a:rPr lang="en-US" sz="800" dirty="0" err="1">
                <a:solidFill>
                  <a:srgbClr val="FF0000"/>
                </a:solidFill>
              </a:rPr>
              <a:t>SpliceJunctionDNA</a:t>
            </a:r>
            <a:r>
              <a:rPr lang="en-US" sz="800" dirty="0"/>
              <a:t>(</a:t>
            </a:r>
            <a:r>
              <a:rPr lang="en-US" sz="800" dirty="0" err="1"/>
              <a:t>SampleId</a:t>
            </a:r>
            <a:r>
              <a:rPr lang="en-US" sz="800" dirty="0"/>
              <a:t>)</a:t>
            </a:r>
          </a:p>
          <a:p>
            <a:r>
              <a:rPr lang="en-US" sz="800" dirty="0"/>
              <a:t>{</a:t>
            </a:r>
          </a:p>
          <a:p>
            <a:r>
              <a:rPr lang="en-US" sz="800" dirty="0"/>
              <a:t>    Categorical	</a:t>
            </a:r>
            <a:r>
              <a:rPr lang="en-US" sz="800" dirty="0" err="1"/>
              <a:t>SampleId</a:t>
            </a:r>
            <a:r>
              <a:rPr lang="en-US" sz="800" dirty="0"/>
              <a:t>	;	</a:t>
            </a:r>
          </a:p>
          <a:p>
            <a:r>
              <a:rPr lang="en-US" sz="800" dirty="0"/>
              <a:t>    Numerical	Pos;	</a:t>
            </a:r>
          </a:p>
          <a:p>
            <a:r>
              <a:rPr lang="en-US" sz="800" dirty="0"/>
              <a:t>    Categorical	Char;	</a:t>
            </a:r>
          </a:p>
          <a:p>
            <a:r>
              <a:rPr lang="en-US" sz="800" dirty="0"/>
              <a:t>};</a:t>
            </a:r>
          </a:p>
        </p:txBody>
      </p:sp>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Prepare a deployment model</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100</a:t>
            </a:fld>
            <a:endParaRPr lang="en-US" dirty="0"/>
          </a:p>
        </p:txBody>
      </p:sp>
      <p:sp>
        <p:nvSpPr>
          <p:cNvPr id="16386" name="Espace réservé du contenu 2"/>
          <p:cNvSpPr>
            <a:spLocks noGrp="1"/>
          </p:cNvSpPr>
          <p:nvPr>
            <p:ph sz="quarter" idx="1"/>
          </p:nvPr>
        </p:nvSpPr>
        <p:spPr>
          <a:xfrm>
            <a:off x="457200" y="1774826"/>
            <a:ext cx="8500188" cy="1103842"/>
          </a:xfrm>
        </p:spPr>
        <p:txBody>
          <a:bodyPr>
            <a:normAutofit fontScale="85000" lnSpcReduction="20000"/>
          </a:bodyPr>
          <a:lstStyle/>
          <a:p>
            <a:pPr marL="438150" lvl="1" indent="-319088">
              <a:spcBef>
                <a:spcPct val="0"/>
              </a:spcBef>
              <a:buClr>
                <a:schemeClr val="accent1"/>
              </a:buClr>
              <a:buSzPct val="80000"/>
              <a:buFont typeface="Arial" pitchFamily="34" charset="0"/>
              <a:buChar char="•"/>
            </a:pPr>
            <a:r>
              <a:rPr lang="en-US" b="1" noProof="0" dirty="0"/>
              <a:t>Prerequisite : </a:t>
            </a:r>
            <a:r>
              <a:rPr lang="en-US" noProof="0" dirty="0">
                <a:solidFill>
                  <a:srgbClr val="FF0000"/>
                </a:solidFill>
              </a:rPr>
              <a:t>a multi-table database</a:t>
            </a:r>
          </a:p>
          <a:p>
            <a:pPr marL="712470" lvl="2" indent="-319088">
              <a:spcBef>
                <a:spcPct val="0"/>
              </a:spcBef>
              <a:buClr>
                <a:schemeClr val="accent1"/>
              </a:buClr>
              <a:buSzPct val="80000"/>
              <a:buFont typeface="Arial" pitchFamily="34" charset="0"/>
              <a:buChar char="•"/>
            </a:pPr>
            <a:r>
              <a:rPr lang="en-US" sz="2100" noProof="0" dirty="0">
                <a:solidFill>
                  <a:srgbClr val="FF0000"/>
                </a:solidFill>
              </a:rPr>
              <a:t>dictionary file</a:t>
            </a:r>
          </a:p>
          <a:p>
            <a:pPr marL="712470" lvl="2" indent="-319088">
              <a:spcBef>
                <a:spcPct val="0"/>
              </a:spcBef>
              <a:buClr>
                <a:schemeClr val="accent1"/>
              </a:buClr>
              <a:buSzPct val="80000"/>
              <a:buFont typeface="Arial" pitchFamily="34" charset="0"/>
              <a:buChar char="•"/>
            </a:pPr>
            <a:r>
              <a:rPr lang="en-US" sz="2100" noProof="0" dirty="0">
                <a:solidFill>
                  <a:srgbClr val="FF0000"/>
                </a:solidFill>
              </a:rPr>
              <a:t>data files</a:t>
            </a:r>
            <a:endParaRPr lang="en-US" sz="2100" noProof="0" dirty="0">
              <a:solidFill>
                <a:schemeClr val="bg2">
                  <a:lumMod val="50000"/>
                </a:schemeClr>
              </a:solidFill>
            </a:endParaRPr>
          </a:p>
          <a:p>
            <a:pPr marL="438150" lvl="1" indent="-319088">
              <a:spcBef>
                <a:spcPct val="0"/>
              </a:spcBef>
              <a:buClr>
                <a:schemeClr val="accent1"/>
              </a:buClr>
              <a:buSzPct val="80000"/>
              <a:buNone/>
            </a:pPr>
            <a:r>
              <a:rPr lang="en-US" sz="2000" noProof="0" dirty="0">
                <a:solidFill>
                  <a:schemeClr val="bg2">
                    <a:lumMod val="50000"/>
                  </a:schemeClr>
                </a:solidFill>
              </a:rPr>
              <a:t>		(ex: sample </a:t>
            </a:r>
            <a:r>
              <a:rPr lang="en-US" sz="2000" noProof="0" dirty="0" err="1">
                <a:solidFill>
                  <a:schemeClr val="bg2">
                    <a:lumMod val="50000"/>
                  </a:schemeClr>
                </a:solidFill>
              </a:rPr>
              <a:t>SpliceJunction</a:t>
            </a:r>
            <a:r>
              <a:rPr lang="en-US" sz="2000" noProof="0" dirty="0">
                <a:solidFill>
                  <a:schemeClr val="bg2">
                    <a:lumMod val="50000"/>
                  </a:schemeClr>
                </a:solidFill>
              </a:rPr>
              <a:t>)</a:t>
            </a:r>
            <a:endParaRPr lang="en-US" sz="2000" noProof="0" dirty="0">
              <a:solidFill>
                <a:srgbClr val="FF0000"/>
              </a:solidFill>
            </a:endParaRPr>
          </a:p>
          <a:p>
            <a:pPr lvl="1">
              <a:buFont typeface="Arial" pitchFamily="34" charset="0"/>
              <a:buChar char="•"/>
            </a:pPr>
            <a:endParaRPr lang="en-US" sz="2000" noProof="0" dirty="0">
              <a:solidFill>
                <a:schemeClr val="bg2">
                  <a:lumMod val="50000"/>
                </a:schemeClr>
              </a:solidFill>
            </a:endParaRPr>
          </a:p>
        </p:txBody>
      </p:sp>
      <p:pic>
        <p:nvPicPr>
          <p:cNvPr id="11" name="Picture 7"/>
          <p:cNvPicPr>
            <a:picLocks noChangeAspect="1" noChangeArrowheads="1"/>
          </p:cNvPicPr>
          <p:nvPr/>
        </p:nvPicPr>
        <p:blipFill>
          <a:blip r:embed="rId2"/>
          <a:srcRect/>
          <a:stretch>
            <a:fillRect/>
          </a:stretch>
        </p:blipFill>
        <p:spPr bwMode="auto">
          <a:xfrm>
            <a:off x="142341" y="428720"/>
            <a:ext cx="421481" cy="400050"/>
          </a:xfrm>
          <a:prstGeom prst="rect">
            <a:avLst/>
          </a:prstGeom>
          <a:noFill/>
          <a:ln w="9525">
            <a:noFill/>
            <a:miter lim="800000"/>
            <a:headEnd/>
            <a:tailEnd/>
          </a:ln>
          <a:effectLst/>
        </p:spPr>
      </p:pic>
      <p:pic>
        <p:nvPicPr>
          <p:cNvPr id="14" name="Image 13"/>
          <p:cNvPicPr>
            <a:picLocks noChangeAspect="1"/>
          </p:cNvPicPr>
          <p:nvPr/>
        </p:nvPicPr>
        <p:blipFill>
          <a:blip r:embed="rId3" cstate="print"/>
          <a:stretch>
            <a:fillRect/>
          </a:stretch>
        </p:blipFill>
        <p:spPr bwMode="auto">
          <a:xfrm>
            <a:off x="142341" y="871991"/>
            <a:ext cx="464762" cy="236190"/>
          </a:xfrm>
          <a:prstGeom prst="rect">
            <a:avLst/>
          </a:prstGeom>
          <a:noFill/>
          <a:ln w="9525">
            <a:noFill/>
            <a:miter lim="800000"/>
            <a:headEnd/>
            <a:tailEnd/>
          </a:ln>
          <a:effectLst/>
        </p:spPr>
      </p:pic>
      <p:cxnSp>
        <p:nvCxnSpPr>
          <p:cNvPr id="15" name="Connecteur droit avec flèche 14"/>
          <p:cNvCxnSpPr/>
          <p:nvPr/>
        </p:nvCxnSpPr>
        <p:spPr>
          <a:xfrm>
            <a:off x="1155032" y="3570973"/>
            <a:ext cx="952901"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6" name="Espace réservé du contenu 2"/>
          <p:cNvSpPr txBox="1">
            <a:spLocks/>
          </p:cNvSpPr>
          <p:nvPr/>
        </p:nvSpPr>
        <p:spPr>
          <a:xfrm>
            <a:off x="-245336" y="3225562"/>
            <a:ext cx="2312994" cy="1712200"/>
          </a:xfrm>
          <a:prstGeom prst="rect">
            <a:avLst/>
          </a:prstGeom>
        </p:spPr>
        <p:txBody>
          <a:bodyPr vert="horz">
            <a:normAutofit fontScale="92500" lnSpcReduction="10000"/>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Root entity</a:t>
            </a: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	</a:t>
            </a:r>
            <a:r>
              <a:rPr lang="en-US" sz="1200" dirty="0">
                <a:latin typeface="+mn-lt"/>
              </a:rPr>
              <a:t>for deployment on new instances</a:t>
            </a: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endParaRPr lang="en-US" sz="1600" dirty="0">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Secondary entity</a:t>
            </a: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	</a:t>
            </a:r>
            <a:r>
              <a:rPr lang="en-US" sz="1200" dirty="0">
                <a:latin typeface="+mn-lt"/>
              </a:rPr>
              <a:t>previously analyzed using </a:t>
            </a:r>
            <a:r>
              <a:rPr lang="en-US" sz="1200" dirty="0" err="1">
                <a:latin typeface="+mn-lt"/>
              </a:rPr>
              <a:t>triclustering</a:t>
            </a:r>
            <a:endParaRPr lang="en-US" sz="1200" dirty="0">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endParaRPr lang="en-US" sz="1600" dirty="0">
              <a:latin typeface="+mn-lt"/>
            </a:endParaRPr>
          </a:p>
        </p:txBody>
      </p:sp>
      <p:cxnSp>
        <p:nvCxnSpPr>
          <p:cNvPr id="17" name="Connecteur droit avec flèche 16"/>
          <p:cNvCxnSpPr/>
          <p:nvPr/>
        </p:nvCxnSpPr>
        <p:spPr>
          <a:xfrm flipV="1">
            <a:off x="1694046" y="4408370"/>
            <a:ext cx="404261" cy="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12" name="Tableau 11"/>
          <p:cNvGraphicFramePr>
            <a:graphicFrameLocks noGrp="1"/>
          </p:cNvGraphicFramePr>
          <p:nvPr>
            <p:extLst>
              <p:ext uri="{D42A27DB-BD31-4B8C-83A1-F6EECF244321}">
                <p14:modId xmlns:p14="http://schemas.microsoft.com/office/powerpoint/2010/main" val="2217784459"/>
              </p:ext>
            </p:extLst>
          </p:nvPr>
        </p:nvGraphicFramePr>
        <p:xfrm>
          <a:off x="4854938" y="3434292"/>
          <a:ext cx="1532467" cy="1572547"/>
        </p:xfrm>
        <a:graphic>
          <a:graphicData uri="http://schemas.openxmlformats.org/drawingml/2006/table">
            <a:tbl>
              <a:tblPr/>
              <a:tblGrid>
                <a:gridCol w="1204081">
                  <a:extLst>
                    <a:ext uri="{9D8B030D-6E8A-4147-A177-3AD203B41FA5}">
                      <a16:colId xmlns:a16="http://schemas.microsoft.com/office/drawing/2014/main" val="20000"/>
                    </a:ext>
                  </a:extLst>
                </a:gridCol>
                <a:gridCol w="328386">
                  <a:extLst>
                    <a:ext uri="{9D8B030D-6E8A-4147-A177-3AD203B41FA5}">
                      <a16:colId xmlns:a16="http://schemas.microsoft.com/office/drawing/2014/main" val="20001"/>
                    </a:ext>
                  </a:extLst>
                </a:gridCol>
              </a:tblGrid>
              <a:tr h="144688">
                <a:tc>
                  <a:txBody>
                    <a:bodyPr/>
                    <a:lstStyle/>
                    <a:p>
                      <a:pPr algn="l" fontAlgn="b"/>
                      <a:r>
                        <a:rPr lang="fr-FR" sz="800" b="1" i="0" u="none" strike="noStrike" dirty="0" err="1">
                          <a:solidFill>
                            <a:srgbClr val="000000"/>
                          </a:solidFill>
                          <a:latin typeface="Calibri"/>
                        </a:rPr>
                        <a:t>SampleId</a:t>
                      </a:r>
                      <a:endParaRPr lang="fr-FR" sz="800" b="1" i="0" u="none" strike="noStrike" dirty="0">
                        <a:solidFill>
                          <a:srgbClr val="000000"/>
                        </a:solidFill>
                        <a:latin typeface="Calibri"/>
                      </a:endParaRPr>
                    </a:p>
                  </a:txBody>
                  <a:tcPr marL="9525" marR="9525" marT="9525" marB="0" anchor="b">
                    <a:lnL>
                      <a:noFill/>
                    </a:lnL>
                    <a:lnR>
                      <a:noFill/>
                    </a:lnR>
                    <a:lnT>
                      <a:noFill/>
                    </a:lnT>
                    <a:lnB>
                      <a:noFill/>
                    </a:lnB>
                    <a:solidFill>
                      <a:schemeClr val="accent3"/>
                    </a:solidFill>
                  </a:tcPr>
                </a:tc>
                <a:tc>
                  <a:txBody>
                    <a:bodyPr/>
                    <a:lstStyle/>
                    <a:p>
                      <a:pPr algn="ctr" fontAlgn="b"/>
                      <a:r>
                        <a:rPr lang="fr-FR" sz="800" b="1" i="0" u="none" strike="noStrike" dirty="0">
                          <a:solidFill>
                            <a:srgbClr val="000000"/>
                          </a:solidFill>
                          <a:latin typeface="Calibri"/>
                        </a:rPr>
                        <a:t>Class</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0"/>
                  </a:ext>
                </a:extLst>
              </a:tr>
              <a:tr h="158651">
                <a:tc>
                  <a:txBody>
                    <a:bodyPr/>
                    <a:lstStyle/>
                    <a:p>
                      <a:pPr algn="l" fontAlgn="b"/>
                      <a:r>
                        <a:rPr lang="fr-FR" sz="800" b="0" i="0" u="none" strike="noStrike" dirty="0">
                          <a:solidFill>
                            <a:srgbClr val="000000"/>
                          </a:solidFill>
                          <a:latin typeface="Calibri"/>
                        </a:rPr>
                        <a:t>AGMKPNRSB-NEG-1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dirty="0">
                          <a:solidFill>
                            <a:srgbClr val="000000"/>
                          </a:solidFill>
                          <a:latin typeface="Calibri"/>
                        </a:rPr>
                        <a:t>N</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1"/>
                  </a:ext>
                </a:extLst>
              </a:tr>
              <a:tr h="158651">
                <a:tc>
                  <a:txBody>
                    <a:bodyPr/>
                    <a:lstStyle/>
                    <a:p>
                      <a:pPr algn="l" fontAlgn="b"/>
                      <a:r>
                        <a:rPr lang="fr-FR" sz="800" b="0" i="0" u="none" strike="noStrike" dirty="0">
                          <a:solidFill>
                            <a:srgbClr val="000000"/>
                          </a:solidFill>
                          <a:latin typeface="Calibri"/>
                        </a:rPr>
                        <a:t>AGMORS12A-NEG-181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N</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2"/>
                  </a:ext>
                </a:extLst>
              </a:tr>
              <a:tr h="158651">
                <a:tc>
                  <a:txBody>
                    <a:bodyPr/>
                    <a:lstStyle/>
                    <a:p>
                      <a:pPr algn="l" fontAlgn="b"/>
                      <a:r>
                        <a:rPr lang="fr-FR" sz="800" b="0" i="0" u="none" strike="noStrike">
                          <a:solidFill>
                            <a:srgbClr val="000000"/>
                          </a:solidFill>
                          <a:latin typeface="Calibri"/>
                        </a:rPr>
                        <a:t>AGMORS9A-NEG-481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N</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3"/>
                  </a:ext>
                </a:extLst>
              </a:tr>
              <a:tr h="158651">
                <a:tc>
                  <a:txBody>
                    <a:bodyPr/>
                    <a:lstStyle/>
                    <a:p>
                      <a:pPr algn="l" fontAlgn="b"/>
                      <a:r>
                        <a:rPr lang="fr-FR" sz="800" b="0" i="0" u="none" strike="noStrike">
                          <a:solidFill>
                            <a:srgbClr val="000000"/>
                          </a:solidFill>
                          <a:latin typeface="Calibri"/>
                        </a:rPr>
                        <a:t>AGMRSKPNI-NEG-1141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N</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4"/>
                  </a:ext>
                </a:extLst>
              </a:tr>
              <a:tr h="158651">
                <a:tc>
                  <a:txBody>
                    <a:bodyPr/>
                    <a:lstStyle/>
                    <a:p>
                      <a:pPr algn="l" fontAlgn="b"/>
                      <a:r>
                        <a:rPr lang="fr-FR" sz="800" b="0" i="0" u="none" strike="noStrike">
                          <a:solidFill>
                            <a:srgbClr val="000000"/>
                          </a:solidFill>
                          <a:latin typeface="Calibri"/>
                        </a:rPr>
                        <a:t>ATRINS-ACCEPTOR-1678</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IE</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5"/>
                  </a:ext>
                </a:extLst>
              </a:tr>
              <a:tr h="158651">
                <a:tc>
                  <a:txBody>
                    <a:bodyPr/>
                    <a:lstStyle/>
                    <a:p>
                      <a:pPr algn="l" fontAlgn="b"/>
                      <a:r>
                        <a:rPr lang="fr-FR" sz="800" b="0" i="0" u="none" strike="noStrike">
                          <a:solidFill>
                            <a:srgbClr val="000000"/>
                          </a:solidFill>
                          <a:latin typeface="Calibri"/>
                        </a:rPr>
                        <a:t>ATRINS-ACCEPTOR-701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IE</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6"/>
                  </a:ext>
                </a:extLst>
              </a:tr>
              <a:tr h="158651">
                <a:tc>
                  <a:txBody>
                    <a:bodyPr/>
                    <a:lstStyle/>
                    <a:p>
                      <a:pPr algn="l" fontAlgn="b"/>
                      <a:r>
                        <a:rPr lang="fr-FR" sz="800" b="0" i="0" u="none" strike="noStrike">
                          <a:solidFill>
                            <a:srgbClr val="000000"/>
                          </a:solidFill>
                          <a:latin typeface="Calibri"/>
                        </a:rPr>
                        <a:t>ATRINS-DONOR-521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EI</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7"/>
                  </a:ext>
                </a:extLst>
              </a:tr>
              <a:tr h="158651">
                <a:tc>
                  <a:txBody>
                    <a:bodyPr/>
                    <a:lstStyle/>
                    <a:p>
                      <a:pPr algn="l" fontAlgn="b"/>
                      <a:r>
                        <a:rPr lang="fr-FR" sz="800" b="0" i="0" u="none" strike="noStrike">
                          <a:solidFill>
                            <a:srgbClr val="000000"/>
                          </a:solidFill>
                          <a:latin typeface="Calibri"/>
                        </a:rPr>
                        <a:t>ATRINS-DONOR-905</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dirty="0">
                          <a:solidFill>
                            <a:srgbClr val="000000"/>
                          </a:solidFill>
                          <a:latin typeface="Calibri"/>
                        </a:rPr>
                        <a:t>EI</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8"/>
                  </a:ext>
                </a:extLst>
              </a:tr>
              <a:tr h="158651">
                <a:tc>
                  <a:txBody>
                    <a:bodyPr/>
                    <a:lstStyle/>
                    <a:p>
                      <a:pPr algn="l" fontAlgn="b"/>
                      <a:r>
                        <a:rPr lang="fr-FR" sz="800" b="0" i="0" u="none" strike="noStrike" dirty="0">
                          <a:solidFill>
                            <a:srgbClr val="000000"/>
                          </a:solidFill>
                          <a:latin typeface="Calibri"/>
                        </a:rPr>
                        <a:t>…</a:t>
                      </a:r>
                    </a:p>
                  </a:txBody>
                  <a:tcPr marL="9525" marR="9525" marT="9525" marB="0" anchor="b">
                    <a:lnL>
                      <a:noFill/>
                    </a:lnL>
                    <a:lnR>
                      <a:noFill/>
                    </a:lnR>
                    <a:lnT>
                      <a:noFill/>
                    </a:lnT>
                    <a:lnB>
                      <a:noFill/>
                    </a:lnB>
                    <a:solidFill>
                      <a:schemeClr val="accent3"/>
                    </a:solidFill>
                  </a:tcPr>
                </a:tc>
                <a:tc>
                  <a:txBody>
                    <a:bodyPr/>
                    <a:lstStyle/>
                    <a:p>
                      <a:pPr algn="ctr" fontAlgn="b"/>
                      <a:endParaRPr lang="fr-FR" sz="800" b="0" i="0" u="none" strike="noStrike" dirty="0">
                        <a:solidFill>
                          <a:srgbClr val="000000"/>
                        </a:solidFill>
                        <a:latin typeface="Calibri"/>
                      </a:endParaRP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9"/>
                  </a:ext>
                </a:extLst>
              </a:tr>
            </a:tbl>
          </a:graphicData>
        </a:graphic>
      </p:graphicFrame>
      <p:graphicFrame>
        <p:nvGraphicFramePr>
          <p:cNvPr id="13" name="Tableau 12"/>
          <p:cNvGraphicFramePr>
            <a:graphicFrameLocks noGrp="1"/>
          </p:cNvGraphicFramePr>
          <p:nvPr>
            <p:extLst>
              <p:ext uri="{D42A27DB-BD31-4B8C-83A1-F6EECF244321}">
                <p14:modId xmlns:p14="http://schemas.microsoft.com/office/powerpoint/2010/main" val="2341077834"/>
              </p:ext>
            </p:extLst>
          </p:nvPr>
        </p:nvGraphicFramePr>
        <p:xfrm>
          <a:off x="7283733" y="3434292"/>
          <a:ext cx="1524000" cy="2590800"/>
        </p:xfrm>
        <a:graphic>
          <a:graphicData uri="http://schemas.openxmlformats.org/drawingml/2006/table">
            <a:tbl>
              <a:tblPr/>
              <a:tblGrid>
                <a:gridCol w="1016000">
                  <a:extLst>
                    <a:ext uri="{9D8B030D-6E8A-4147-A177-3AD203B41FA5}">
                      <a16:colId xmlns:a16="http://schemas.microsoft.com/office/drawing/2014/main" val="20000"/>
                    </a:ext>
                  </a:extLst>
                </a:gridCol>
                <a:gridCol w="2286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161925">
                <a:tc>
                  <a:txBody>
                    <a:bodyPr/>
                    <a:lstStyle/>
                    <a:p>
                      <a:pPr algn="l" fontAlgn="b"/>
                      <a:r>
                        <a:rPr lang="fr-FR" sz="800" b="1" i="0" u="none" strike="noStrike" dirty="0" err="1">
                          <a:solidFill>
                            <a:srgbClr val="000000"/>
                          </a:solidFill>
                          <a:latin typeface="Calibri"/>
                        </a:rPr>
                        <a:t>SampleId</a:t>
                      </a:r>
                      <a:endParaRPr lang="fr-FR" sz="800" b="1" i="0" u="none" strike="noStrike" dirty="0">
                        <a:solidFill>
                          <a:srgbClr val="000000"/>
                        </a:solidFill>
                        <a:latin typeface="Calibri"/>
                      </a:endParaRPr>
                    </a:p>
                  </a:txBody>
                  <a:tcPr marL="9525" marR="9525" marT="9525" marB="0" anchor="b">
                    <a:lnL>
                      <a:noFill/>
                    </a:lnL>
                    <a:lnR>
                      <a:noFill/>
                    </a:lnR>
                    <a:lnT>
                      <a:noFill/>
                    </a:lnT>
                    <a:lnB>
                      <a:noFill/>
                    </a:lnB>
                    <a:solidFill>
                      <a:schemeClr val="accent3"/>
                    </a:solidFill>
                  </a:tcPr>
                </a:tc>
                <a:tc>
                  <a:txBody>
                    <a:bodyPr/>
                    <a:lstStyle/>
                    <a:p>
                      <a:pPr algn="ctr" fontAlgn="b"/>
                      <a:r>
                        <a:rPr lang="fr-FR" sz="800" b="1" i="0" u="none" strike="noStrike" dirty="0">
                          <a:solidFill>
                            <a:srgbClr val="000000"/>
                          </a:solidFill>
                          <a:latin typeface="Calibri"/>
                        </a:rPr>
                        <a:t>Pos</a:t>
                      </a:r>
                    </a:p>
                  </a:txBody>
                  <a:tcPr marL="9525" marR="9525" marT="9525" marB="0" anchor="b">
                    <a:lnL>
                      <a:noFill/>
                    </a:lnL>
                    <a:lnR>
                      <a:noFill/>
                    </a:lnR>
                    <a:lnT>
                      <a:noFill/>
                    </a:lnT>
                    <a:lnB>
                      <a:noFill/>
                    </a:lnB>
                    <a:solidFill>
                      <a:schemeClr val="accent3"/>
                    </a:solidFill>
                  </a:tcPr>
                </a:tc>
                <a:tc>
                  <a:txBody>
                    <a:bodyPr/>
                    <a:lstStyle/>
                    <a:p>
                      <a:pPr algn="ctr" fontAlgn="b"/>
                      <a:r>
                        <a:rPr lang="fr-FR" sz="800" b="1" i="0" u="none" strike="noStrike" dirty="0">
                          <a:solidFill>
                            <a:srgbClr val="000000"/>
                          </a:solidFill>
                          <a:latin typeface="Calibri"/>
                        </a:rPr>
                        <a:t>Char</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0"/>
                  </a:ext>
                </a:extLst>
              </a:tr>
              <a:tr h="161925">
                <a:tc>
                  <a:txBody>
                    <a:bodyPr/>
                    <a:lstStyle/>
                    <a:p>
                      <a:pPr algn="l" fontAlgn="b"/>
                      <a:r>
                        <a:rPr lang="fr-FR" sz="800" b="0" i="0" u="none" strike="noStrike">
                          <a:solidFill>
                            <a:srgbClr val="000000"/>
                          </a:solidFill>
                          <a:latin typeface="Calibri"/>
                        </a:rPr>
                        <a:t>AGMKPNRSB-NEG-1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dirty="0">
                          <a:solidFill>
                            <a:srgbClr val="000000"/>
                          </a:solidFill>
                          <a:latin typeface="Calibri"/>
                        </a:rPr>
                        <a:t>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dirty="0">
                          <a:solidFill>
                            <a:srgbClr val="000000"/>
                          </a:solidFill>
                          <a:latin typeface="Calibri"/>
                        </a:rPr>
                        <a:t>C</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1"/>
                  </a:ext>
                </a:extLst>
              </a:tr>
              <a:tr h="161925">
                <a:tc>
                  <a:txBody>
                    <a:bodyPr/>
                    <a:lstStyle/>
                    <a:p>
                      <a:pPr algn="l" fontAlgn="b"/>
                      <a:r>
                        <a:rPr lang="fr-FR" sz="800" b="0" i="0" u="none" strike="noStrike">
                          <a:solidFill>
                            <a:srgbClr val="000000"/>
                          </a:solidFill>
                          <a:latin typeface="Calibri"/>
                        </a:rPr>
                        <a:t>AGMKPNRSB-NEG-1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2</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A</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2"/>
                  </a:ext>
                </a:extLst>
              </a:tr>
              <a:tr h="161925">
                <a:tc>
                  <a:txBody>
                    <a:bodyPr/>
                    <a:lstStyle/>
                    <a:p>
                      <a:pPr algn="l" fontAlgn="b"/>
                      <a:r>
                        <a:rPr lang="fr-FR" sz="800" b="0" i="0" u="none" strike="noStrike" dirty="0">
                          <a:solidFill>
                            <a:srgbClr val="000000"/>
                          </a:solidFill>
                          <a:latin typeface="Calibri"/>
                        </a:rPr>
                        <a:t>…</a:t>
                      </a:r>
                    </a:p>
                  </a:txBody>
                  <a:tcPr marL="9525" marR="9525" marT="9525" marB="0" anchor="b">
                    <a:lnL>
                      <a:noFill/>
                    </a:lnL>
                    <a:lnR>
                      <a:noFill/>
                    </a:lnR>
                    <a:lnT>
                      <a:noFill/>
                    </a:lnT>
                    <a:lnB>
                      <a:noFill/>
                    </a:lnB>
                    <a:solidFill>
                      <a:schemeClr val="accent3"/>
                    </a:solidFill>
                  </a:tcPr>
                </a:tc>
                <a:tc>
                  <a:txBody>
                    <a:bodyPr/>
                    <a:lstStyle/>
                    <a:p>
                      <a:pPr algn="ctr" fontAlgn="b"/>
                      <a:endParaRPr lang="fr-FR" sz="800" b="0" i="0" u="none" strike="noStrike">
                        <a:solidFill>
                          <a:srgbClr val="000000"/>
                        </a:solidFill>
                        <a:latin typeface="Calibri"/>
                      </a:endParaRPr>
                    </a:p>
                  </a:txBody>
                  <a:tcPr marL="9525" marR="9525" marT="9525" marB="0" anchor="b">
                    <a:lnL>
                      <a:noFill/>
                    </a:lnL>
                    <a:lnR>
                      <a:noFill/>
                    </a:lnR>
                    <a:lnT>
                      <a:noFill/>
                    </a:lnT>
                    <a:lnB>
                      <a:noFill/>
                    </a:lnB>
                    <a:solidFill>
                      <a:schemeClr val="accent3"/>
                    </a:solidFill>
                  </a:tcPr>
                </a:tc>
                <a:tc>
                  <a:txBody>
                    <a:bodyPr/>
                    <a:lstStyle/>
                    <a:p>
                      <a:pPr algn="ctr" fontAlgn="b"/>
                      <a:endParaRPr lang="fr-FR" sz="800" b="0" i="0" u="none" strike="noStrike">
                        <a:solidFill>
                          <a:srgbClr val="000000"/>
                        </a:solidFill>
                        <a:latin typeface="Calibri"/>
                      </a:endParaRP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3"/>
                  </a:ext>
                </a:extLst>
              </a:tr>
              <a:tr h="161925">
                <a:tc>
                  <a:txBody>
                    <a:bodyPr/>
                    <a:lstStyle/>
                    <a:p>
                      <a:pPr algn="l" fontAlgn="b"/>
                      <a:r>
                        <a:rPr lang="fr-FR" sz="800" b="0" i="0" u="none" strike="noStrike">
                          <a:solidFill>
                            <a:srgbClr val="000000"/>
                          </a:solidFill>
                          <a:latin typeface="Calibri"/>
                        </a:rPr>
                        <a:t>AGMKPNRSB-NEG-1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58</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A</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4"/>
                  </a:ext>
                </a:extLst>
              </a:tr>
              <a:tr h="161925">
                <a:tc>
                  <a:txBody>
                    <a:bodyPr/>
                    <a:lstStyle/>
                    <a:p>
                      <a:pPr algn="l" fontAlgn="b"/>
                      <a:r>
                        <a:rPr lang="fr-FR" sz="800" b="0" i="0" u="none" strike="noStrike">
                          <a:solidFill>
                            <a:srgbClr val="000000"/>
                          </a:solidFill>
                          <a:latin typeface="Calibri"/>
                        </a:rPr>
                        <a:t>AGMKPNRSB-NEG-1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59</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C</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5"/>
                  </a:ext>
                </a:extLst>
              </a:tr>
              <a:tr h="161925">
                <a:tc>
                  <a:txBody>
                    <a:bodyPr/>
                    <a:lstStyle/>
                    <a:p>
                      <a:pPr algn="l" fontAlgn="b"/>
                      <a:r>
                        <a:rPr lang="fr-FR" sz="800" b="0" i="0" u="none" strike="noStrike">
                          <a:solidFill>
                            <a:srgbClr val="000000"/>
                          </a:solidFill>
                          <a:latin typeface="Calibri"/>
                        </a:rPr>
                        <a:t>AGMKPNRSB-NEG-1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60</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A</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6"/>
                  </a:ext>
                </a:extLst>
              </a:tr>
              <a:tr h="161925">
                <a:tc>
                  <a:txBody>
                    <a:bodyPr/>
                    <a:lstStyle/>
                    <a:p>
                      <a:pPr algn="l" fontAlgn="b"/>
                      <a:r>
                        <a:rPr lang="fr-FR" sz="800" b="0" i="0" u="none" strike="noStrike">
                          <a:solidFill>
                            <a:srgbClr val="000000"/>
                          </a:solidFill>
                          <a:latin typeface="Calibri"/>
                        </a:rPr>
                        <a:t>AGMORS12A-NEG-181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A</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7"/>
                  </a:ext>
                </a:extLst>
              </a:tr>
              <a:tr h="161925">
                <a:tc>
                  <a:txBody>
                    <a:bodyPr/>
                    <a:lstStyle/>
                    <a:p>
                      <a:pPr algn="l" fontAlgn="b"/>
                      <a:r>
                        <a:rPr lang="fr-FR" sz="800" b="0" i="0" u="none" strike="noStrike">
                          <a:solidFill>
                            <a:srgbClr val="000000"/>
                          </a:solidFill>
                          <a:latin typeface="Calibri"/>
                        </a:rPr>
                        <a:t>AGMORS12A-NEG-181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2</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G</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8"/>
                  </a:ext>
                </a:extLst>
              </a:tr>
              <a:tr h="161925">
                <a:tc>
                  <a:txBody>
                    <a:bodyPr/>
                    <a:lstStyle/>
                    <a:p>
                      <a:pPr algn="l" fontAlgn="b"/>
                      <a:r>
                        <a:rPr lang="fr-FR" sz="800" b="0" i="0" u="none" strike="noStrike">
                          <a:solidFill>
                            <a:srgbClr val="000000"/>
                          </a:solidFill>
                          <a:latin typeface="Calibri"/>
                        </a:rPr>
                        <a:t>…</a:t>
                      </a:r>
                    </a:p>
                  </a:txBody>
                  <a:tcPr marL="9525" marR="9525" marT="9525" marB="0" anchor="b">
                    <a:lnL>
                      <a:noFill/>
                    </a:lnL>
                    <a:lnR>
                      <a:noFill/>
                    </a:lnR>
                    <a:lnT>
                      <a:noFill/>
                    </a:lnT>
                    <a:lnB>
                      <a:noFill/>
                    </a:lnB>
                    <a:solidFill>
                      <a:schemeClr val="accent3"/>
                    </a:solidFill>
                  </a:tcPr>
                </a:tc>
                <a:tc>
                  <a:txBody>
                    <a:bodyPr/>
                    <a:lstStyle/>
                    <a:p>
                      <a:pPr algn="ctr" fontAlgn="b"/>
                      <a:endParaRPr lang="fr-FR" sz="800" b="0" i="0" u="none" strike="noStrike">
                        <a:solidFill>
                          <a:srgbClr val="000000"/>
                        </a:solidFill>
                        <a:latin typeface="Calibri"/>
                      </a:endParaRPr>
                    </a:p>
                  </a:txBody>
                  <a:tcPr marL="9525" marR="9525" marT="9525" marB="0" anchor="b">
                    <a:lnL>
                      <a:noFill/>
                    </a:lnL>
                    <a:lnR>
                      <a:noFill/>
                    </a:lnR>
                    <a:lnT>
                      <a:noFill/>
                    </a:lnT>
                    <a:lnB>
                      <a:noFill/>
                    </a:lnB>
                    <a:solidFill>
                      <a:schemeClr val="accent3"/>
                    </a:solidFill>
                  </a:tcPr>
                </a:tc>
                <a:tc>
                  <a:txBody>
                    <a:bodyPr/>
                    <a:lstStyle/>
                    <a:p>
                      <a:pPr algn="ctr" fontAlgn="b"/>
                      <a:endParaRPr lang="fr-FR" sz="800" b="0" i="0" u="none" strike="noStrike">
                        <a:solidFill>
                          <a:srgbClr val="000000"/>
                        </a:solidFill>
                        <a:latin typeface="Calibri"/>
                      </a:endParaRP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9"/>
                  </a:ext>
                </a:extLst>
              </a:tr>
              <a:tr h="161925">
                <a:tc>
                  <a:txBody>
                    <a:bodyPr/>
                    <a:lstStyle/>
                    <a:p>
                      <a:pPr algn="l" fontAlgn="b"/>
                      <a:r>
                        <a:rPr lang="fr-FR" sz="800" b="0" i="0" u="none" strike="noStrike">
                          <a:solidFill>
                            <a:srgbClr val="000000"/>
                          </a:solidFill>
                          <a:latin typeface="Calibri"/>
                        </a:rPr>
                        <a:t>AGMORS12A-NEG-181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59</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G</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10"/>
                  </a:ext>
                </a:extLst>
              </a:tr>
              <a:tr h="161925">
                <a:tc>
                  <a:txBody>
                    <a:bodyPr/>
                    <a:lstStyle/>
                    <a:p>
                      <a:pPr algn="l" fontAlgn="b"/>
                      <a:r>
                        <a:rPr lang="fr-FR" sz="800" b="0" i="0" u="none" strike="noStrike">
                          <a:solidFill>
                            <a:srgbClr val="000000"/>
                          </a:solidFill>
                          <a:latin typeface="Calibri"/>
                        </a:rPr>
                        <a:t>AGMORS12A-NEG-181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60</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G</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11"/>
                  </a:ext>
                </a:extLst>
              </a:tr>
              <a:tr h="161925">
                <a:tc>
                  <a:txBody>
                    <a:bodyPr/>
                    <a:lstStyle/>
                    <a:p>
                      <a:pPr algn="l" fontAlgn="b"/>
                      <a:r>
                        <a:rPr lang="fr-FR" sz="800" b="0" i="0" u="none" strike="noStrike">
                          <a:solidFill>
                            <a:srgbClr val="000000"/>
                          </a:solidFill>
                          <a:latin typeface="Calibri"/>
                        </a:rPr>
                        <a:t>AGMORS9A-NEG-481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T</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12"/>
                  </a:ext>
                </a:extLst>
              </a:tr>
              <a:tr h="161925">
                <a:tc>
                  <a:txBody>
                    <a:bodyPr/>
                    <a:lstStyle/>
                    <a:p>
                      <a:pPr algn="l" fontAlgn="b"/>
                      <a:r>
                        <a:rPr lang="fr-FR" sz="800" b="0" i="0" u="none" strike="noStrike">
                          <a:solidFill>
                            <a:srgbClr val="000000"/>
                          </a:solidFill>
                          <a:latin typeface="Calibri"/>
                        </a:rPr>
                        <a:t>AGMORS9A-NEG-481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2</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G</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13"/>
                  </a:ext>
                </a:extLst>
              </a:tr>
              <a:tr h="161925">
                <a:tc>
                  <a:txBody>
                    <a:bodyPr/>
                    <a:lstStyle/>
                    <a:p>
                      <a:pPr algn="l" fontAlgn="b"/>
                      <a:r>
                        <a:rPr lang="fr-FR" sz="800" b="0" i="0" u="none" strike="noStrike">
                          <a:solidFill>
                            <a:srgbClr val="000000"/>
                          </a:solidFill>
                          <a:latin typeface="Calibri"/>
                        </a:rPr>
                        <a:t>AGMORS9A-NEG-481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3</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dirty="0">
                          <a:solidFill>
                            <a:srgbClr val="000000"/>
                          </a:solidFill>
                          <a:latin typeface="Calibri"/>
                        </a:rPr>
                        <a:t>G</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14"/>
                  </a:ext>
                </a:extLst>
              </a:tr>
              <a:tr h="161925">
                <a:tc>
                  <a:txBody>
                    <a:bodyPr/>
                    <a:lstStyle/>
                    <a:p>
                      <a:pPr algn="l" fontAlgn="b"/>
                      <a:r>
                        <a:rPr lang="fr-FR" sz="800" b="0" i="0" u="none" strike="noStrike">
                          <a:solidFill>
                            <a:srgbClr val="000000"/>
                          </a:solidFill>
                          <a:latin typeface="Calibri"/>
                        </a:rPr>
                        <a:t>…</a:t>
                      </a:r>
                    </a:p>
                  </a:txBody>
                  <a:tcPr marL="9525" marR="9525" marT="9525" marB="0" anchor="b">
                    <a:lnL>
                      <a:noFill/>
                    </a:lnL>
                    <a:lnR>
                      <a:noFill/>
                    </a:lnR>
                    <a:lnT>
                      <a:noFill/>
                    </a:lnT>
                    <a:lnB>
                      <a:noFill/>
                    </a:lnB>
                    <a:solidFill>
                      <a:schemeClr val="accent3"/>
                    </a:solidFill>
                  </a:tcPr>
                </a:tc>
                <a:tc>
                  <a:txBody>
                    <a:bodyPr/>
                    <a:lstStyle/>
                    <a:p>
                      <a:pPr algn="ctr" fontAlgn="b"/>
                      <a:endParaRPr lang="fr-FR" sz="800" b="0" i="0" u="none" strike="noStrike">
                        <a:solidFill>
                          <a:srgbClr val="000000"/>
                        </a:solidFill>
                        <a:latin typeface="Calibri"/>
                      </a:endParaRPr>
                    </a:p>
                  </a:txBody>
                  <a:tcPr marL="9525" marR="9525" marT="9525" marB="0" anchor="b">
                    <a:lnL>
                      <a:noFill/>
                    </a:lnL>
                    <a:lnR>
                      <a:noFill/>
                    </a:lnR>
                    <a:lnT>
                      <a:noFill/>
                    </a:lnT>
                    <a:lnB>
                      <a:noFill/>
                    </a:lnB>
                    <a:solidFill>
                      <a:schemeClr val="accent3"/>
                    </a:solidFill>
                  </a:tcPr>
                </a:tc>
                <a:tc>
                  <a:txBody>
                    <a:bodyPr/>
                    <a:lstStyle/>
                    <a:p>
                      <a:pPr algn="ctr" fontAlgn="b"/>
                      <a:endParaRPr lang="fr-FR" sz="800" b="0" i="0" u="none" strike="noStrike" dirty="0">
                        <a:solidFill>
                          <a:srgbClr val="000000"/>
                        </a:solidFill>
                        <a:latin typeface="Calibri"/>
                      </a:endParaRP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15"/>
                  </a:ext>
                </a:extLst>
              </a:tr>
            </a:tbl>
          </a:graphicData>
        </a:graphic>
      </p:graphicFrame>
      <p:sp>
        <p:nvSpPr>
          <p:cNvPr id="18" name="Accolade ouvrante 17"/>
          <p:cNvSpPr/>
          <p:nvPr/>
        </p:nvSpPr>
        <p:spPr>
          <a:xfrm>
            <a:off x="7063600" y="3683000"/>
            <a:ext cx="220133" cy="82973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 name="Accolade ouvrante 18"/>
          <p:cNvSpPr/>
          <p:nvPr/>
        </p:nvSpPr>
        <p:spPr>
          <a:xfrm>
            <a:off x="7055127" y="4665166"/>
            <a:ext cx="220133" cy="82973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20" name="Connecteur droit 19"/>
          <p:cNvCxnSpPr>
            <a:endCxn id="18" idx="1"/>
          </p:cNvCxnSpPr>
          <p:nvPr/>
        </p:nvCxnSpPr>
        <p:spPr>
          <a:xfrm>
            <a:off x="6377780" y="3683000"/>
            <a:ext cx="685820" cy="4148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Connecteur droit 20"/>
          <p:cNvCxnSpPr>
            <a:endCxn id="19" idx="1"/>
          </p:cNvCxnSpPr>
          <p:nvPr/>
        </p:nvCxnSpPr>
        <p:spPr>
          <a:xfrm>
            <a:off x="6377780" y="3852333"/>
            <a:ext cx="677347" cy="1227700"/>
          </a:xfrm>
          <a:prstGeom prst="line">
            <a:avLst/>
          </a:prstGeom>
        </p:spPr>
        <p:style>
          <a:lnRef idx="1">
            <a:schemeClr val="accent1"/>
          </a:lnRef>
          <a:fillRef idx="0">
            <a:schemeClr val="accent1"/>
          </a:fillRef>
          <a:effectRef idx="0">
            <a:schemeClr val="accent1"/>
          </a:effectRef>
          <a:fontRef idx="minor">
            <a:schemeClr val="tx1"/>
          </a:fontRef>
        </p:style>
      </p:cxnSp>
      <p:sp>
        <p:nvSpPr>
          <p:cNvPr id="23" name="ZoneTexte 22"/>
          <p:cNvSpPr txBox="1"/>
          <p:nvPr/>
        </p:nvSpPr>
        <p:spPr>
          <a:xfrm>
            <a:off x="4821091" y="3242734"/>
            <a:ext cx="1270000" cy="246221"/>
          </a:xfrm>
          <a:prstGeom prst="rect">
            <a:avLst/>
          </a:prstGeom>
          <a:noFill/>
        </p:spPr>
        <p:txBody>
          <a:bodyPr wrap="square" rtlCol="0">
            <a:spAutoFit/>
          </a:bodyPr>
          <a:lstStyle/>
          <a:p>
            <a:r>
              <a:rPr lang="en-US" sz="1000" dirty="0"/>
              <a:t>SpliceJunction.txt</a:t>
            </a:r>
          </a:p>
        </p:txBody>
      </p:sp>
      <p:sp>
        <p:nvSpPr>
          <p:cNvPr id="24" name="ZoneTexte 23"/>
          <p:cNvSpPr txBox="1"/>
          <p:nvPr/>
        </p:nvSpPr>
        <p:spPr>
          <a:xfrm>
            <a:off x="7241396" y="3234268"/>
            <a:ext cx="1625601" cy="246221"/>
          </a:xfrm>
          <a:prstGeom prst="rect">
            <a:avLst/>
          </a:prstGeom>
          <a:noFill/>
        </p:spPr>
        <p:txBody>
          <a:bodyPr wrap="square" rtlCol="0">
            <a:spAutoFit/>
          </a:bodyPr>
          <a:lstStyle/>
          <a:p>
            <a:r>
              <a:rPr lang="en-US" sz="1000" dirty="0"/>
              <a:t>SpliceJunctionDNA.txt</a:t>
            </a:r>
          </a:p>
        </p:txBody>
      </p:sp>
      <p:sp>
        <p:nvSpPr>
          <p:cNvPr id="26" name="ZoneTexte 25"/>
          <p:cNvSpPr txBox="1"/>
          <p:nvPr/>
        </p:nvSpPr>
        <p:spPr>
          <a:xfrm>
            <a:off x="2095537" y="3212252"/>
            <a:ext cx="1270000" cy="246221"/>
          </a:xfrm>
          <a:prstGeom prst="rect">
            <a:avLst/>
          </a:prstGeom>
          <a:noFill/>
        </p:spPr>
        <p:txBody>
          <a:bodyPr wrap="square" rtlCol="0">
            <a:spAutoFit/>
          </a:bodyPr>
          <a:lstStyle/>
          <a:p>
            <a:r>
              <a:rPr lang="en-US" sz="1000" dirty="0" err="1"/>
              <a:t>SpliceJunction.kdic</a:t>
            </a:r>
            <a:endParaRPr lang="en-US" sz="1000"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p:cNvPicPr>
            <a:picLocks noChangeAspect="1"/>
          </p:cNvPicPr>
          <p:nvPr/>
        </p:nvPicPr>
        <p:blipFill>
          <a:blip r:embed="rId2"/>
          <a:stretch>
            <a:fillRect/>
          </a:stretch>
        </p:blipFill>
        <p:spPr>
          <a:xfrm>
            <a:off x="2576343" y="2895792"/>
            <a:ext cx="4527233" cy="3327083"/>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Prepare a deployment model</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101</a:t>
            </a:fld>
            <a:endParaRPr lang="en-US" dirty="0"/>
          </a:p>
        </p:txBody>
      </p:sp>
      <p:sp>
        <p:nvSpPr>
          <p:cNvPr id="16386" name="Espace réservé du contenu 2"/>
          <p:cNvSpPr>
            <a:spLocks noGrp="1"/>
          </p:cNvSpPr>
          <p:nvPr>
            <p:ph sz="quarter" idx="1"/>
          </p:nvPr>
        </p:nvSpPr>
        <p:spPr>
          <a:xfrm>
            <a:off x="457200" y="1774826"/>
            <a:ext cx="8500188" cy="1103842"/>
          </a:xfrm>
        </p:spPr>
        <p:txBody>
          <a:bodyPr/>
          <a:lstStyle/>
          <a:p>
            <a:pPr marL="438150" lvl="1" indent="-319088">
              <a:spcBef>
                <a:spcPct val="0"/>
              </a:spcBef>
              <a:buClr>
                <a:schemeClr val="accent1"/>
              </a:buClr>
              <a:buSzPct val="80000"/>
              <a:buFont typeface="Arial" pitchFamily="34" charset="0"/>
              <a:buChar char="•"/>
            </a:pPr>
            <a:r>
              <a:rPr lang="en-US" b="1" noProof="0" dirty="0"/>
              <a:t>Step 1 : </a:t>
            </a:r>
            <a:r>
              <a:rPr lang="en-US" noProof="0" dirty="0">
                <a:solidFill>
                  <a:srgbClr val="FF0000"/>
                </a:solidFill>
              </a:rPr>
              <a:t>Open an existing dictionary</a:t>
            </a:r>
            <a:r>
              <a:rPr lang="en-US" noProof="0" dirty="0">
                <a:solidFill>
                  <a:schemeClr val="bg2">
                    <a:lumMod val="50000"/>
                  </a:schemeClr>
                </a:solidFill>
              </a:rPr>
              <a:t>  </a:t>
            </a:r>
          </a:p>
          <a:p>
            <a:pPr marL="438150" lvl="1" indent="-319088">
              <a:spcBef>
                <a:spcPct val="0"/>
              </a:spcBef>
              <a:buClr>
                <a:schemeClr val="accent1"/>
              </a:buClr>
              <a:buSzPct val="80000"/>
              <a:buNone/>
            </a:pPr>
            <a:r>
              <a:rPr lang="en-US" sz="2000" noProof="0" dirty="0">
                <a:solidFill>
                  <a:schemeClr val="bg2">
                    <a:lumMod val="50000"/>
                  </a:schemeClr>
                </a:solidFill>
              </a:rPr>
              <a:t>		(ex: sample </a:t>
            </a:r>
            <a:r>
              <a:rPr lang="en-US" sz="2000" noProof="0" dirty="0" err="1">
                <a:solidFill>
                  <a:schemeClr val="bg2">
                    <a:lumMod val="50000"/>
                  </a:schemeClr>
                </a:solidFill>
              </a:rPr>
              <a:t>SpliceJunction.kdic</a:t>
            </a:r>
            <a:r>
              <a:rPr lang="en-US" sz="2000" noProof="0" dirty="0">
                <a:solidFill>
                  <a:schemeClr val="bg2">
                    <a:lumMod val="50000"/>
                  </a:schemeClr>
                </a:solidFill>
              </a:rPr>
              <a:t>)</a:t>
            </a:r>
            <a:endParaRPr lang="en-US" sz="2000" noProof="0" dirty="0">
              <a:solidFill>
                <a:srgbClr val="FF0000"/>
              </a:solidFill>
            </a:endParaRPr>
          </a:p>
          <a:p>
            <a:pPr lvl="1">
              <a:buFont typeface="Arial" pitchFamily="34" charset="0"/>
              <a:buChar char="•"/>
            </a:pPr>
            <a:endParaRPr lang="en-US" sz="2000" noProof="0" dirty="0">
              <a:solidFill>
                <a:schemeClr val="bg2">
                  <a:lumMod val="50000"/>
                </a:schemeClr>
              </a:solidFill>
            </a:endParaRPr>
          </a:p>
        </p:txBody>
      </p:sp>
      <p:pic>
        <p:nvPicPr>
          <p:cNvPr id="11" name="Picture 7"/>
          <p:cNvPicPr>
            <a:picLocks noChangeAspect="1" noChangeArrowheads="1"/>
          </p:cNvPicPr>
          <p:nvPr/>
        </p:nvPicPr>
        <p:blipFill>
          <a:blip r:embed="rId3"/>
          <a:srcRect/>
          <a:stretch>
            <a:fillRect/>
          </a:stretch>
        </p:blipFill>
        <p:spPr bwMode="auto">
          <a:xfrm>
            <a:off x="142341" y="428720"/>
            <a:ext cx="421481" cy="400050"/>
          </a:xfrm>
          <a:prstGeom prst="rect">
            <a:avLst/>
          </a:prstGeom>
          <a:noFill/>
          <a:ln w="9525">
            <a:noFill/>
            <a:miter lim="800000"/>
            <a:headEnd/>
            <a:tailEnd/>
          </a:ln>
          <a:effectLst/>
        </p:spPr>
      </p:pic>
      <p:pic>
        <p:nvPicPr>
          <p:cNvPr id="14" name="Image 13"/>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cxnSp>
        <p:nvCxnSpPr>
          <p:cNvPr id="15" name="Connecteur droit avec flèche 14"/>
          <p:cNvCxnSpPr/>
          <p:nvPr/>
        </p:nvCxnSpPr>
        <p:spPr>
          <a:xfrm>
            <a:off x="1447800" y="4157133"/>
            <a:ext cx="1276877" cy="11006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6" name="Espace réservé du contenu 2"/>
          <p:cNvSpPr txBox="1">
            <a:spLocks/>
          </p:cNvSpPr>
          <p:nvPr/>
        </p:nvSpPr>
        <p:spPr>
          <a:xfrm>
            <a:off x="91539" y="3860812"/>
            <a:ext cx="2312994" cy="1498605"/>
          </a:xfrm>
          <a:prstGeom prst="rect">
            <a:avLst/>
          </a:prstGeom>
        </p:spPr>
        <p:txBody>
          <a:bodyPr vert="horz">
            <a:normAutofit fontScale="85000" lnSpcReduction="20000"/>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Root entity</a:t>
            </a: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	</a:t>
            </a:r>
            <a:r>
              <a:rPr lang="en-US" sz="1200" dirty="0">
                <a:latin typeface="+mn-lt"/>
              </a:rPr>
              <a:t>for deployment on new instances</a:t>
            </a: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endParaRPr lang="en-US" sz="1600" dirty="0">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Secondary entity</a:t>
            </a: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	</a:t>
            </a:r>
            <a:r>
              <a:rPr lang="en-US" sz="1200" dirty="0">
                <a:latin typeface="+mn-lt"/>
              </a:rPr>
              <a:t>previously analyzed using </a:t>
            </a:r>
            <a:r>
              <a:rPr lang="en-US" sz="1200" dirty="0" err="1">
                <a:latin typeface="+mn-lt"/>
              </a:rPr>
              <a:t>triclustering</a:t>
            </a:r>
            <a:endParaRPr lang="en-US" sz="1200" dirty="0">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endParaRPr lang="en-US" sz="1600" dirty="0">
              <a:latin typeface="+mn-lt"/>
            </a:endParaRPr>
          </a:p>
        </p:txBody>
      </p:sp>
      <p:sp>
        <p:nvSpPr>
          <p:cNvPr id="22" name="Flèche vers le bas 21"/>
          <p:cNvSpPr/>
          <p:nvPr/>
        </p:nvSpPr>
        <p:spPr>
          <a:xfrm>
            <a:off x="2729312" y="2780529"/>
            <a:ext cx="325437"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7" name="Connecteur droit avec flèche 16"/>
          <p:cNvCxnSpPr/>
          <p:nvPr/>
        </p:nvCxnSpPr>
        <p:spPr>
          <a:xfrm flipV="1">
            <a:off x="1930400" y="4398442"/>
            <a:ext cx="794277" cy="45295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2554824" y="3044359"/>
            <a:ext cx="4527233" cy="3327083"/>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Prepare a deployment model</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fr-FR" smtClean="0"/>
              <a:pPr>
                <a:defRPr/>
              </a:pPr>
              <a:t>102</a:t>
            </a:fld>
            <a:endParaRPr lang="fr-FR"/>
          </a:p>
        </p:txBody>
      </p:sp>
      <p:sp>
        <p:nvSpPr>
          <p:cNvPr id="16386" name="Espace réservé du contenu 2"/>
          <p:cNvSpPr>
            <a:spLocks noGrp="1"/>
          </p:cNvSpPr>
          <p:nvPr>
            <p:ph sz="quarter" idx="1"/>
          </p:nvPr>
        </p:nvSpPr>
        <p:spPr>
          <a:xfrm>
            <a:off x="457200" y="1774826"/>
            <a:ext cx="8500188" cy="1103842"/>
          </a:xfrm>
        </p:spPr>
        <p:txBody>
          <a:bodyPr>
            <a:normAutofit/>
          </a:bodyPr>
          <a:lstStyle/>
          <a:p>
            <a:pPr marL="438150" lvl="1" indent="-319088">
              <a:spcBef>
                <a:spcPct val="0"/>
              </a:spcBef>
              <a:buClr>
                <a:schemeClr val="accent1"/>
              </a:buClr>
              <a:buSzPct val="80000"/>
              <a:buFont typeface="Arial" pitchFamily="34" charset="0"/>
              <a:buChar char="•"/>
            </a:pPr>
            <a:r>
              <a:rPr lang="en-US" b="1" noProof="0" dirty="0"/>
              <a:t>Step 2 : </a:t>
            </a:r>
            <a:r>
              <a:rPr lang="en-US" noProof="0" dirty="0">
                <a:solidFill>
                  <a:srgbClr val="FF0000"/>
                </a:solidFill>
              </a:rPr>
              <a:t>Start « </a:t>
            </a:r>
            <a:r>
              <a:rPr lang="en-US" i="1" noProof="0" dirty="0">
                <a:solidFill>
                  <a:srgbClr val="FF0000"/>
                </a:solidFill>
              </a:rPr>
              <a:t>Tools – Prepare deployment</a:t>
            </a:r>
            <a:r>
              <a:rPr lang="en-US" noProof="0" dirty="0">
                <a:solidFill>
                  <a:srgbClr val="FF0000"/>
                </a:solidFill>
              </a:rPr>
              <a:t> »</a:t>
            </a:r>
            <a:endParaRPr lang="en-US" sz="1400" noProof="0" dirty="0">
              <a:solidFill>
                <a:srgbClr val="FF0000"/>
              </a:solidFill>
            </a:endParaRPr>
          </a:p>
          <a:p>
            <a:pPr lvl="1">
              <a:buFont typeface="Arial" pitchFamily="34" charset="0"/>
              <a:buChar char="•"/>
            </a:pPr>
            <a:endParaRPr lang="en-US" sz="2000" noProof="0" dirty="0">
              <a:solidFill>
                <a:schemeClr val="bg2">
                  <a:lumMod val="50000"/>
                </a:schemeClr>
              </a:solidFill>
            </a:endParaRPr>
          </a:p>
        </p:txBody>
      </p:sp>
      <p:pic>
        <p:nvPicPr>
          <p:cNvPr id="11" name="Picture 7"/>
          <p:cNvPicPr>
            <a:picLocks noChangeAspect="1" noChangeArrowheads="1"/>
          </p:cNvPicPr>
          <p:nvPr/>
        </p:nvPicPr>
        <p:blipFill>
          <a:blip r:embed="rId3"/>
          <a:srcRect/>
          <a:stretch>
            <a:fillRect/>
          </a:stretch>
        </p:blipFill>
        <p:spPr bwMode="auto">
          <a:xfrm>
            <a:off x="142341" y="428720"/>
            <a:ext cx="421481" cy="400050"/>
          </a:xfrm>
          <a:prstGeom prst="rect">
            <a:avLst/>
          </a:prstGeom>
          <a:noFill/>
          <a:ln w="9525">
            <a:noFill/>
            <a:miter lim="800000"/>
            <a:headEnd/>
            <a:tailEnd/>
          </a:ln>
          <a:effectLst/>
        </p:spPr>
      </p:pic>
      <p:pic>
        <p:nvPicPr>
          <p:cNvPr id="14" name="Image 13"/>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cxnSp>
        <p:nvCxnSpPr>
          <p:cNvPr id="15" name="Connecteur droit avec flèche 14"/>
          <p:cNvCxnSpPr/>
          <p:nvPr/>
        </p:nvCxnSpPr>
        <p:spPr>
          <a:xfrm>
            <a:off x="3589866" y="2840461"/>
            <a:ext cx="0" cy="101187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2" name="Flèche vers le bas 21"/>
          <p:cNvSpPr/>
          <p:nvPr/>
        </p:nvSpPr>
        <p:spPr>
          <a:xfrm>
            <a:off x="3107487" y="2840461"/>
            <a:ext cx="325437" cy="403754"/>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fr-F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0721" y="2743200"/>
            <a:ext cx="2859520" cy="29218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9981" y="5061533"/>
            <a:ext cx="3974872" cy="15106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Prepare a deployment model</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103</a:t>
            </a:fld>
            <a:endParaRPr lang="en-US" dirty="0"/>
          </a:p>
        </p:txBody>
      </p:sp>
      <p:sp>
        <p:nvSpPr>
          <p:cNvPr id="16386" name="Espace réservé du contenu 2"/>
          <p:cNvSpPr>
            <a:spLocks noGrp="1"/>
          </p:cNvSpPr>
          <p:nvPr>
            <p:ph sz="quarter" idx="1"/>
          </p:nvPr>
        </p:nvSpPr>
        <p:spPr>
          <a:xfrm>
            <a:off x="457200" y="1774826"/>
            <a:ext cx="8500188" cy="1103842"/>
          </a:xfrm>
        </p:spPr>
        <p:txBody>
          <a:bodyPr>
            <a:normAutofit/>
          </a:bodyPr>
          <a:lstStyle/>
          <a:p>
            <a:pPr marL="438150" lvl="1" indent="-319088">
              <a:spcBef>
                <a:spcPct val="0"/>
              </a:spcBef>
              <a:buClr>
                <a:schemeClr val="accent1"/>
              </a:buClr>
              <a:buSzPct val="80000"/>
              <a:buFont typeface="Arial" pitchFamily="34" charset="0"/>
              <a:buChar char="•"/>
            </a:pPr>
            <a:r>
              <a:rPr lang="en-US" b="1" dirty="0"/>
              <a:t>Step 3 : </a:t>
            </a:r>
            <a:r>
              <a:rPr lang="en-US" dirty="0">
                <a:solidFill>
                  <a:srgbClr val="FF0000"/>
                </a:solidFill>
              </a:rPr>
              <a:t>Select input </a:t>
            </a:r>
            <a:r>
              <a:rPr lang="en-US" dirty="0" err="1">
                <a:solidFill>
                  <a:srgbClr val="FF0000"/>
                </a:solidFill>
              </a:rPr>
              <a:t>coclustering</a:t>
            </a:r>
            <a:r>
              <a:rPr lang="en-US" dirty="0">
                <a:solidFill>
                  <a:srgbClr val="FF0000"/>
                </a:solidFill>
              </a:rPr>
              <a:t> file</a:t>
            </a:r>
            <a:endParaRPr lang="en-US" sz="1400" dirty="0">
              <a:solidFill>
                <a:srgbClr val="FF0000"/>
              </a:solidFill>
            </a:endParaRPr>
          </a:p>
          <a:p>
            <a:pPr lvl="3">
              <a:buFont typeface="Arial" pitchFamily="34" charset="0"/>
              <a:buChar char="•"/>
            </a:pPr>
            <a:r>
              <a:rPr lang="en-US" sz="1500" dirty="0">
                <a:solidFill>
                  <a:schemeClr val="bg2">
                    <a:lumMod val="50000"/>
                  </a:schemeClr>
                </a:solidFill>
              </a:rPr>
              <a:t>(ex: previously trained </a:t>
            </a:r>
            <a:r>
              <a:rPr lang="en-US" sz="1500" dirty="0" err="1">
                <a:solidFill>
                  <a:schemeClr val="bg2">
                    <a:lumMod val="50000"/>
                  </a:schemeClr>
                </a:solidFill>
              </a:rPr>
              <a:t>triclustering</a:t>
            </a:r>
            <a:r>
              <a:rPr lang="en-US" sz="1500" dirty="0">
                <a:solidFill>
                  <a:schemeClr val="bg2">
                    <a:lumMod val="50000"/>
                  </a:schemeClr>
                </a:solidFill>
              </a:rPr>
              <a:t> model)</a:t>
            </a:r>
            <a:endParaRPr lang="en-US" sz="1500" dirty="0">
              <a:solidFill>
                <a:srgbClr val="FF0000"/>
              </a:solidFill>
            </a:endParaRPr>
          </a:p>
          <a:p>
            <a:pPr lvl="2">
              <a:buFont typeface="Arial" pitchFamily="34" charset="0"/>
              <a:buChar char="•"/>
            </a:pPr>
            <a:endParaRPr lang="en-US" sz="1700" dirty="0">
              <a:solidFill>
                <a:schemeClr val="bg2">
                  <a:lumMod val="50000"/>
                </a:schemeClr>
              </a:solidFill>
            </a:endParaRPr>
          </a:p>
        </p:txBody>
      </p:sp>
      <p:pic>
        <p:nvPicPr>
          <p:cNvPr id="11" name="Picture 7"/>
          <p:cNvPicPr>
            <a:picLocks noChangeAspect="1" noChangeArrowheads="1"/>
          </p:cNvPicPr>
          <p:nvPr/>
        </p:nvPicPr>
        <p:blipFill>
          <a:blip r:embed="rId4"/>
          <a:srcRect/>
          <a:stretch>
            <a:fillRect/>
          </a:stretch>
        </p:blipFill>
        <p:spPr bwMode="auto">
          <a:xfrm>
            <a:off x="142341" y="428720"/>
            <a:ext cx="421481" cy="400050"/>
          </a:xfrm>
          <a:prstGeom prst="rect">
            <a:avLst/>
          </a:prstGeom>
          <a:noFill/>
          <a:ln w="9525">
            <a:noFill/>
            <a:miter lim="800000"/>
            <a:headEnd/>
            <a:tailEnd/>
          </a:ln>
          <a:effectLst/>
        </p:spPr>
      </p:pic>
      <p:pic>
        <p:nvPicPr>
          <p:cNvPr id="14" name="Image 13"/>
          <p:cNvPicPr>
            <a:picLocks noChangeAspect="1"/>
          </p:cNvPicPr>
          <p:nvPr/>
        </p:nvPicPr>
        <p:blipFill>
          <a:blip r:embed="rId5" cstate="print"/>
          <a:stretch>
            <a:fillRect/>
          </a:stretch>
        </p:blipFill>
        <p:spPr bwMode="auto">
          <a:xfrm>
            <a:off x="142341" y="871991"/>
            <a:ext cx="464762" cy="236190"/>
          </a:xfrm>
          <a:prstGeom prst="rect">
            <a:avLst/>
          </a:prstGeom>
          <a:noFill/>
          <a:ln w="9525">
            <a:noFill/>
            <a:miter lim="800000"/>
            <a:headEnd/>
            <a:tailEnd/>
          </a:ln>
          <a:effectLst/>
        </p:spPr>
      </p:pic>
      <p:cxnSp>
        <p:nvCxnSpPr>
          <p:cNvPr id="15" name="Connecteur droit avec flèche 14"/>
          <p:cNvCxnSpPr/>
          <p:nvPr/>
        </p:nvCxnSpPr>
        <p:spPr>
          <a:xfrm flipV="1">
            <a:off x="1955800" y="5665047"/>
            <a:ext cx="457200" cy="13462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2" name="Flèche vers le bas 21"/>
          <p:cNvSpPr/>
          <p:nvPr/>
        </p:nvSpPr>
        <p:spPr>
          <a:xfrm>
            <a:off x="1956679" y="2537212"/>
            <a:ext cx="325437" cy="704428"/>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6" name="Connecteur droit avec flèche 15"/>
          <p:cNvCxnSpPr/>
          <p:nvPr/>
        </p:nvCxnSpPr>
        <p:spPr>
          <a:xfrm flipV="1">
            <a:off x="2260600" y="5816835"/>
            <a:ext cx="3299691" cy="26223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Connecteur droit avec flèche 18"/>
          <p:cNvCxnSpPr/>
          <p:nvPr/>
        </p:nvCxnSpPr>
        <p:spPr>
          <a:xfrm flipV="1">
            <a:off x="1092200" y="6189979"/>
            <a:ext cx="6915727" cy="38015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3" name="Espace réservé du contenu 2"/>
          <p:cNvSpPr txBox="1">
            <a:spLocks/>
          </p:cNvSpPr>
          <p:nvPr/>
        </p:nvSpPr>
        <p:spPr>
          <a:xfrm>
            <a:off x="-187860" y="5669281"/>
            <a:ext cx="2600860" cy="1041396"/>
          </a:xfrm>
          <a:prstGeom prst="rect">
            <a:avLst/>
          </a:prstGeom>
        </p:spPr>
        <p:txBody>
          <a:bodyPr vert="horz">
            <a:normAutofit/>
          </a:bodyPr>
          <a:lstStyle/>
          <a:p>
            <a:pPr marL="708660" marR="0" lvl="1" indent="-342900" algn="l" defTabSz="914400" rtl="0" eaLnBrk="1" fontAlgn="auto" latinLnBrk="0" hangingPunct="1">
              <a:lnSpc>
                <a:spcPct val="80000"/>
              </a:lnSpc>
              <a:spcBef>
                <a:spcPts val="550"/>
              </a:spcBef>
              <a:spcAft>
                <a:spcPts val="0"/>
              </a:spcAft>
              <a:buClr>
                <a:schemeClr val="accent1"/>
              </a:buClr>
              <a:buSzPct val="70000"/>
              <a:buAutoNum type="arabicPeriod"/>
              <a:tabLst/>
              <a:defRPr/>
            </a:pPr>
            <a:r>
              <a:rPr lang="en-US" sz="1600" dirty="0">
                <a:latin typeface="+mn-lt"/>
              </a:rPr>
              <a:t>click on button</a:t>
            </a:r>
          </a:p>
          <a:p>
            <a:pPr marL="708660" marR="0" lvl="1" indent="-342900" algn="l" defTabSz="914400" rtl="0" eaLnBrk="1" fontAlgn="auto" latinLnBrk="0" hangingPunct="1">
              <a:lnSpc>
                <a:spcPct val="80000"/>
              </a:lnSpc>
              <a:spcBef>
                <a:spcPts val="550"/>
              </a:spcBef>
              <a:spcAft>
                <a:spcPts val="0"/>
              </a:spcAft>
              <a:buClr>
                <a:schemeClr val="accent1"/>
              </a:buClr>
              <a:buSzPct val="70000"/>
              <a:buAutoNum type="arabicPeriod"/>
              <a:tabLst/>
              <a:defRPr/>
            </a:pPr>
            <a:r>
              <a:rPr lang="en-US" sz="1600" dirty="0">
                <a:latin typeface="+mn-lt"/>
              </a:rPr>
              <a:t>select a </a:t>
            </a:r>
            <a:r>
              <a:rPr lang="en-US" sz="1600" dirty="0" err="1">
                <a:latin typeface="+mn-lt"/>
              </a:rPr>
              <a:t>triclustering</a:t>
            </a:r>
            <a:r>
              <a:rPr lang="en-US" sz="1600" dirty="0">
                <a:latin typeface="+mn-lt"/>
              </a:rPr>
              <a:t> model file</a:t>
            </a:r>
          </a:p>
          <a:p>
            <a:pPr marL="708660" marR="0" lvl="1" indent="-342900" algn="l" defTabSz="914400" rtl="0" eaLnBrk="1" fontAlgn="auto" latinLnBrk="0" hangingPunct="1">
              <a:lnSpc>
                <a:spcPct val="80000"/>
              </a:lnSpc>
              <a:spcBef>
                <a:spcPts val="550"/>
              </a:spcBef>
              <a:spcAft>
                <a:spcPts val="0"/>
              </a:spcAft>
              <a:buClr>
                <a:schemeClr val="accent1"/>
              </a:buClr>
              <a:buSzPct val="70000"/>
              <a:buAutoNum type="arabicPeriod"/>
              <a:tabLst/>
              <a:defRPr/>
            </a:pPr>
            <a:r>
              <a:rPr lang="en-US" sz="1600" dirty="0">
                <a:latin typeface="+mn-lt"/>
              </a:rPr>
              <a:t>open</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737" y="2818447"/>
            <a:ext cx="3124217" cy="37992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Prepare a deployment model</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fr-FR" smtClean="0"/>
              <a:pPr>
                <a:defRPr/>
              </a:pPr>
              <a:t>104</a:t>
            </a:fld>
            <a:endParaRPr lang="fr-FR"/>
          </a:p>
        </p:txBody>
      </p:sp>
      <p:sp>
        <p:nvSpPr>
          <p:cNvPr id="16386" name="Espace réservé du contenu 2"/>
          <p:cNvSpPr>
            <a:spLocks noGrp="1"/>
          </p:cNvSpPr>
          <p:nvPr>
            <p:ph sz="quarter" idx="1"/>
          </p:nvPr>
        </p:nvSpPr>
        <p:spPr>
          <a:xfrm>
            <a:off x="457200" y="1774826"/>
            <a:ext cx="8500188" cy="1103842"/>
          </a:xfrm>
        </p:spPr>
        <p:txBody>
          <a:bodyPr>
            <a:normAutofit/>
          </a:bodyPr>
          <a:lstStyle/>
          <a:p>
            <a:pPr marL="438150" lvl="1" indent="-319088">
              <a:spcBef>
                <a:spcPct val="0"/>
              </a:spcBef>
              <a:buClr>
                <a:schemeClr val="accent1"/>
              </a:buClr>
              <a:buSzPct val="80000"/>
              <a:buFont typeface="Arial" pitchFamily="34" charset="0"/>
              <a:buChar char="•"/>
            </a:pPr>
            <a:r>
              <a:rPr lang="en-US" b="1" noProof="0" dirty="0"/>
              <a:t>Step 4 : </a:t>
            </a:r>
            <a:r>
              <a:rPr lang="en-US" sz="2000" noProof="0" dirty="0">
                <a:solidFill>
                  <a:srgbClr val="FF0000"/>
                </a:solidFill>
              </a:rPr>
              <a:t>The </a:t>
            </a:r>
            <a:r>
              <a:rPr lang="en-US" sz="2000" noProof="0" dirty="0" err="1">
                <a:solidFill>
                  <a:srgbClr val="FF0000"/>
                </a:solidFill>
              </a:rPr>
              <a:t>triclustering</a:t>
            </a:r>
            <a:r>
              <a:rPr lang="en-US" sz="2000" noProof="0" dirty="0">
                <a:solidFill>
                  <a:srgbClr val="FF0000"/>
                </a:solidFill>
              </a:rPr>
              <a:t> model is summarized in the first pane</a:t>
            </a:r>
          </a:p>
          <a:p>
            <a:pPr lvl="3">
              <a:buFont typeface="Arial" pitchFamily="34" charset="0"/>
              <a:buChar char="•"/>
            </a:pPr>
            <a:r>
              <a:rPr lang="en-US" sz="1600" noProof="0" dirty="0">
                <a:solidFill>
                  <a:schemeClr val="bg2">
                    <a:lumMod val="50000"/>
                  </a:schemeClr>
                </a:solidFill>
              </a:rPr>
              <a:t>if necessary, specify simplification parameters</a:t>
            </a:r>
            <a:endParaRPr lang="en-US" sz="1600" noProof="0" dirty="0">
              <a:solidFill>
                <a:srgbClr val="FF0000"/>
              </a:solidFill>
            </a:endParaRPr>
          </a:p>
          <a:p>
            <a:pPr lvl="2">
              <a:buFont typeface="Arial" pitchFamily="34" charset="0"/>
              <a:buChar char="•"/>
            </a:pPr>
            <a:endParaRPr lang="en-US" sz="1700" noProof="0" dirty="0">
              <a:solidFill>
                <a:schemeClr val="bg2">
                  <a:lumMod val="50000"/>
                </a:schemeClr>
              </a:solidFill>
            </a:endParaRPr>
          </a:p>
        </p:txBody>
      </p:sp>
      <p:pic>
        <p:nvPicPr>
          <p:cNvPr id="11" name="Picture 7"/>
          <p:cNvPicPr>
            <a:picLocks noChangeAspect="1" noChangeArrowheads="1"/>
          </p:cNvPicPr>
          <p:nvPr/>
        </p:nvPicPr>
        <p:blipFill>
          <a:blip r:embed="rId3"/>
          <a:srcRect/>
          <a:stretch>
            <a:fillRect/>
          </a:stretch>
        </p:blipFill>
        <p:spPr bwMode="auto">
          <a:xfrm>
            <a:off x="142341" y="428720"/>
            <a:ext cx="421481" cy="400050"/>
          </a:xfrm>
          <a:prstGeom prst="rect">
            <a:avLst/>
          </a:prstGeom>
          <a:noFill/>
          <a:ln w="9525">
            <a:noFill/>
            <a:miter lim="800000"/>
            <a:headEnd/>
            <a:tailEnd/>
          </a:ln>
          <a:effectLst/>
        </p:spPr>
      </p:pic>
      <p:pic>
        <p:nvPicPr>
          <p:cNvPr id="14" name="Image 13"/>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sp>
        <p:nvSpPr>
          <p:cNvPr id="22" name="Flèche vers le bas 21"/>
          <p:cNvSpPr/>
          <p:nvPr/>
        </p:nvSpPr>
        <p:spPr>
          <a:xfrm>
            <a:off x="3013487" y="2667897"/>
            <a:ext cx="325437" cy="744988"/>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fr-FR"/>
          </a:p>
        </p:txBody>
      </p:sp>
      <p:cxnSp>
        <p:nvCxnSpPr>
          <p:cNvPr id="17" name="Connecteur droit avec flèche 16"/>
          <p:cNvCxnSpPr/>
          <p:nvPr/>
        </p:nvCxnSpPr>
        <p:spPr>
          <a:xfrm>
            <a:off x="1725356" y="4224864"/>
            <a:ext cx="1975275" cy="250317"/>
          </a:xfrm>
          <a:prstGeom prst="straightConnector1">
            <a:avLst/>
          </a:prstGeom>
          <a:ln>
            <a:solidFill>
              <a:srgbClr val="FF0000">
                <a:alpha val="50000"/>
              </a:srgbClr>
            </a:solidFill>
            <a:tailEnd type="arrow"/>
          </a:ln>
        </p:spPr>
        <p:style>
          <a:lnRef idx="2">
            <a:schemeClr val="accent1"/>
          </a:lnRef>
          <a:fillRef idx="0">
            <a:schemeClr val="accent1"/>
          </a:fillRef>
          <a:effectRef idx="1">
            <a:schemeClr val="accent1"/>
          </a:effectRef>
          <a:fontRef idx="minor">
            <a:schemeClr val="tx1"/>
          </a:fontRef>
        </p:style>
      </p:cxnSp>
      <p:sp>
        <p:nvSpPr>
          <p:cNvPr id="18" name="Espace réservé du contenu 2"/>
          <p:cNvSpPr txBox="1">
            <a:spLocks/>
          </p:cNvSpPr>
          <p:nvPr/>
        </p:nvSpPr>
        <p:spPr>
          <a:xfrm>
            <a:off x="42335" y="3822695"/>
            <a:ext cx="2312994" cy="986369"/>
          </a:xfrm>
          <a:prstGeom prst="rect">
            <a:avLst/>
          </a:prstGeom>
        </p:spPr>
        <p:txBody>
          <a:bodyPr vert="horz">
            <a:normAutofit/>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fr-FR" sz="1600" b="0" i="0" u="none" strike="noStrike" kern="1200" cap="none" spc="0" normalizeH="0" baseline="0" noProof="0" dirty="0">
              <a:ln>
                <a:noFill/>
              </a:ln>
              <a:solidFill>
                <a:srgbClr val="0000FF"/>
              </a:solidFill>
              <a:effectLst/>
              <a:uLnTx/>
              <a:uFillTx/>
              <a:latin typeface="+mn-lt"/>
              <a:ea typeface="+mn-ea"/>
              <a:cs typeface="+mn-cs"/>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fr-FR" sz="1600" dirty="0">
                <a:latin typeface="+mn-lt"/>
              </a:rPr>
              <a:t>Simplification </a:t>
            </a:r>
            <a:r>
              <a:rPr lang="fr-FR" sz="1600" dirty="0" err="1">
                <a:latin typeface="+mn-lt"/>
              </a:rPr>
              <a:t>parameters</a:t>
            </a:r>
            <a:endParaRPr lang="fr-FR" sz="1600" dirty="0">
              <a:latin typeface="+mn-lt"/>
            </a:endParaRPr>
          </a:p>
        </p:txBody>
      </p:sp>
      <p:cxnSp>
        <p:nvCxnSpPr>
          <p:cNvPr id="24" name="Connecteur droit avec flèche 23"/>
          <p:cNvCxnSpPr/>
          <p:nvPr/>
        </p:nvCxnSpPr>
        <p:spPr>
          <a:xfrm>
            <a:off x="1725356" y="4224864"/>
            <a:ext cx="1975275" cy="443955"/>
          </a:xfrm>
          <a:prstGeom prst="straightConnector1">
            <a:avLst/>
          </a:prstGeom>
          <a:ln>
            <a:solidFill>
              <a:srgbClr val="FF0000">
                <a:alpha val="50000"/>
              </a:srgbClr>
            </a:solidFill>
            <a:tailEnd type="arrow"/>
          </a:ln>
        </p:spPr>
        <p:style>
          <a:lnRef idx="2">
            <a:schemeClr val="accent1"/>
          </a:lnRef>
          <a:fillRef idx="0">
            <a:schemeClr val="accent1"/>
          </a:fillRef>
          <a:effectRef idx="1">
            <a:schemeClr val="accent1"/>
          </a:effectRef>
          <a:fontRef idx="minor">
            <a:schemeClr val="tx1"/>
          </a:fontRef>
        </p:style>
      </p:cxnSp>
      <p:cxnSp>
        <p:nvCxnSpPr>
          <p:cNvPr id="26" name="Connecteur droit avec flèche 25"/>
          <p:cNvCxnSpPr/>
          <p:nvPr/>
        </p:nvCxnSpPr>
        <p:spPr>
          <a:xfrm>
            <a:off x="1725356" y="4224864"/>
            <a:ext cx="2921948" cy="1288696"/>
          </a:xfrm>
          <a:prstGeom prst="straightConnector1">
            <a:avLst/>
          </a:prstGeom>
          <a:ln>
            <a:solidFill>
              <a:srgbClr val="FF0000">
                <a:alpha val="50000"/>
              </a:srgbClr>
            </a:solidFill>
            <a:tailEnd type="arrow"/>
          </a:ln>
        </p:spPr>
        <p:style>
          <a:lnRef idx="2">
            <a:schemeClr val="accent1"/>
          </a:lnRef>
          <a:fillRef idx="0">
            <a:schemeClr val="accent1"/>
          </a:fillRef>
          <a:effectRef idx="1">
            <a:schemeClr val="accent1"/>
          </a:effectRef>
          <a:fontRef idx="minor">
            <a:schemeClr val="tx1"/>
          </a:fontRef>
        </p:style>
      </p:cxnSp>
      <p:cxnSp>
        <p:nvCxnSpPr>
          <p:cNvPr id="29" name="Connecteur droit avec flèche 28"/>
          <p:cNvCxnSpPr/>
          <p:nvPr/>
        </p:nvCxnSpPr>
        <p:spPr>
          <a:xfrm>
            <a:off x="1742284" y="4224864"/>
            <a:ext cx="2905020" cy="1423450"/>
          </a:xfrm>
          <a:prstGeom prst="straightConnector1">
            <a:avLst/>
          </a:prstGeom>
          <a:ln>
            <a:solidFill>
              <a:srgbClr val="FF0000">
                <a:alpha val="50000"/>
              </a:srgbClr>
            </a:solidFill>
            <a:tailEnd type="arrow"/>
          </a:ln>
        </p:spPr>
        <p:style>
          <a:lnRef idx="2">
            <a:schemeClr val="accent1"/>
          </a:lnRef>
          <a:fillRef idx="0">
            <a:schemeClr val="accent1"/>
          </a:fillRef>
          <a:effectRef idx="1">
            <a:schemeClr val="accent1"/>
          </a:effectRef>
          <a:fontRef idx="minor">
            <a:schemeClr val="tx1"/>
          </a:fontRef>
        </p:style>
      </p:cxnSp>
      <p:cxnSp>
        <p:nvCxnSpPr>
          <p:cNvPr id="31" name="Connecteur droit avec flèche 30"/>
          <p:cNvCxnSpPr/>
          <p:nvPr/>
        </p:nvCxnSpPr>
        <p:spPr>
          <a:xfrm>
            <a:off x="1725356" y="4224864"/>
            <a:ext cx="2921948" cy="1623675"/>
          </a:xfrm>
          <a:prstGeom prst="straightConnector1">
            <a:avLst/>
          </a:prstGeom>
          <a:ln>
            <a:solidFill>
              <a:srgbClr val="FF0000">
                <a:alpha val="50000"/>
              </a:srgbClr>
            </a:solidFill>
            <a:tailEnd type="arrow"/>
          </a:ln>
        </p:spPr>
        <p:style>
          <a:lnRef idx="2">
            <a:schemeClr val="accent1"/>
          </a:lnRef>
          <a:fillRef idx="0">
            <a:schemeClr val="accent1"/>
          </a:fillRef>
          <a:effectRef idx="1">
            <a:schemeClr val="accent1"/>
          </a:effectRef>
          <a:fontRef idx="minor">
            <a:schemeClr val="tx1"/>
          </a:fontRef>
        </p:style>
      </p:cxnSp>
      <p:cxnSp>
        <p:nvCxnSpPr>
          <p:cNvPr id="19" name="Connecteur droit avec flèche 18"/>
          <p:cNvCxnSpPr/>
          <p:nvPr/>
        </p:nvCxnSpPr>
        <p:spPr>
          <a:xfrm>
            <a:off x="1742284" y="4224864"/>
            <a:ext cx="1958347" cy="811837"/>
          </a:xfrm>
          <a:prstGeom prst="straightConnector1">
            <a:avLst/>
          </a:prstGeom>
          <a:ln>
            <a:solidFill>
              <a:srgbClr val="FF0000">
                <a:alpha val="50000"/>
              </a:srgbClr>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2"/>
          <a:stretch>
            <a:fillRect/>
          </a:stretch>
        </p:blipFill>
        <p:spPr>
          <a:xfrm>
            <a:off x="2412864" y="2565607"/>
            <a:ext cx="4313873" cy="3540443"/>
          </a:xfrm>
          <a:prstGeom prst="rect">
            <a:avLst/>
          </a:prstGeom>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Prepare a deployment model</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105</a:t>
            </a:fld>
            <a:endParaRPr lang="en-US" dirty="0"/>
          </a:p>
        </p:txBody>
      </p:sp>
      <p:sp>
        <p:nvSpPr>
          <p:cNvPr id="16386" name="Espace réservé du contenu 2"/>
          <p:cNvSpPr>
            <a:spLocks noGrp="1"/>
          </p:cNvSpPr>
          <p:nvPr>
            <p:ph sz="quarter" idx="1"/>
          </p:nvPr>
        </p:nvSpPr>
        <p:spPr>
          <a:xfrm>
            <a:off x="457200" y="1774826"/>
            <a:ext cx="8500188" cy="1103842"/>
          </a:xfrm>
        </p:spPr>
        <p:txBody>
          <a:bodyPr>
            <a:normAutofit/>
          </a:bodyPr>
          <a:lstStyle/>
          <a:p>
            <a:pPr marL="438150" lvl="1" indent="-319088">
              <a:spcBef>
                <a:spcPct val="0"/>
              </a:spcBef>
              <a:buClr>
                <a:schemeClr val="accent1"/>
              </a:buClr>
              <a:buSzPct val="80000"/>
              <a:buFont typeface="Arial" pitchFamily="34" charset="0"/>
              <a:buChar char="•"/>
            </a:pPr>
            <a:r>
              <a:rPr lang="en-US" b="1" dirty="0"/>
              <a:t>Step 5 : </a:t>
            </a:r>
            <a:r>
              <a:rPr lang="en-US" dirty="0">
                <a:solidFill>
                  <a:srgbClr val="FF0000"/>
                </a:solidFill>
              </a:rPr>
              <a:t>Specify deployment parameters</a:t>
            </a:r>
            <a:endParaRPr lang="en-US" sz="1400" dirty="0">
              <a:solidFill>
                <a:srgbClr val="FF0000"/>
              </a:solidFill>
            </a:endParaRPr>
          </a:p>
          <a:p>
            <a:pPr lvl="2">
              <a:buFont typeface="Arial" pitchFamily="34" charset="0"/>
              <a:buChar char="•"/>
            </a:pPr>
            <a:endParaRPr lang="en-US" sz="1700" dirty="0">
              <a:solidFill>
                <a:schemeClr val="bg2">
                  <a:lumMod val="50000"/>
                </a:schemeClr>
              </a:solidFill>
            </a:endParaRPr>
          </a:p>
        </p:txBody>
      </p:sp>
      <p:pic>
        <p:nvPicPr>
          <p:cNvPr id="11" name="Picture 7"/>
          <p:cNvPicPr>
            <a:picLocks noChangeAspect="1" noChangeArrowheads="1"/>
          </p:cNvPicPr>
          <p:nvPr/>
        </p:nvPicPr>
        <p:blipFill>
          <a:blip r:embed="rId3"/>
          <a:srcRect/>
          <a:stretch>
            <a:fillRect/>
          </a:stretch>
        </p:blipFill>
        <p:spPr bwMode="auto">
          <a:xfrm>
            <a:off x="142341" y="428720"/>
            <a:ext cx="421481" cy="400050"/>
          </a:xfrm>
          <a:prstGeom prst="rect">
            <a:avLst/>
          </a:prstGeom>
          <a:noFill/>
          <a:ln w="9525">
            <a:noFill/>
            <a:miter lim="800000"/>
            <a:headEnd/>
            <a:tailEnd/>
          </a:ln>
          <a:effectLst/>
        </p:spPr>
      </p:pic>
      <p:pic>
        <p:nvPicPr>
          <p:cNvPr id="14" name="Image 13"/>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sp>
        <p:nvSpPr>
          <p:cNvPr id="22" name="Flèche vers le bas 21"/>
          <p:cNvSpPr/>
          <p:nvPr/>
        </p:nvSpPr>
        <p:spPr>
          <a:xfrm>
            <a:off x="4134938" y="2714633"/>
            <a:ext cx="325437" cy="704428"/>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Espace réservé du contenu 2"/>
          <p:cNvSpPr txBox="1">
            <a:spLocks/>
          </p:cNvSpPr>
          <p:nvPr/>
        </p:nvSpPr>
        <p:spPr>
          <a:xfrm>
            <a:off x="6330558" y="3579091"/>
            <a:ext cx="3044826" cy="2836349"/>
          </a:xfrm>
          <a:prstGeom prst="rect">
            <a:avLst/>
          </a:prstGeom>
        </p:spPr>
        <p:txBody>
          <a:bodyPr vert="horz">
            <a:normAutofit fontScale="92500"/>
          </a:bodyPr>
          <a:lstStyle/>
          <a:p>
            <a:pPr marL="708660" marR="0" lvl="1" indent="-342900" algn="l" defTabSz="360000" rtl="0" eaLnBrk="1" fontAlgn="auto" latinLnBrk="0" hangingPunct="1">
              <a:lnSpc>
                <a:spcPct val="120000"/>
              </a:lnSpc>
              <a:spcBef>
                <a:spcPts val="550"/>
              </a:spcBef>
              <a:spcAft>
                <a:spcPts val="0"/>
              </a:spcAft>
              <a:buClr>
                <a:schemeClr val="accent1"/>
              </a:buClr>
              <a:buSzPct val="70000"/>
              <a:defRPr/>
            </a:pPr>
            <a:r>
              <a:rPr lang="en-US" sz="1200" dirty="0">
                <a:latin typeface="+mn-lt"/>
              </a:rPr>
              <a:t>. One variable to assign closest cluster</a:t>
            </a:r>
          </a:p>
          <a:p>
            <a:pPr marL="708660" marR="0" lvl="1" indent="-342900" algn="l" defTabSz="360000" rtl="0" eaLnBrk="1" fontAlgn="auto" latinLnBrk="0" hangingPunct="1">
              <a:lnSpc>
                <a:spcPct val="120000"/>
              </a:lnSpc>
              <a:spcBef>
                <a:spcPts val="550"/>
              </a:spcBef>
              <a:spcAft>
                <a:spcPts val="0"/>
              </a:spcAft>
              <a:buClr>
                <a:schemeClr val="accent1"/>
              </a:buClr>
              <a:buSzPct val="70000"/>
              <a:defRPr/>
            </a:pPr>
            <a:r>
              <a:rPr lang="en-US" sz="800" dirty="0">
                <a:latin typeface="+mn-lt"/>
              </a:rPr>
              <a:t>	.  </a:t>
            </a:r>
            <a:r>
              <a:rPr lang="en-US" sz="800" dirty="0"/>
              <a:t>closest cluster of </a:t>
            </a:r>
            <a:r>
              <a:rPr lang="en-US" sz="800" i="1" dirty="0" err="1"/>
              <a:t>SampleId</a:t>
            </a:r>
            <a:endParaRPr lang="en-US" sz="800" i="1" dirty="0">
              <a:latin typeface="+mn-lt"/>
            </a:endParaRPr>
          </a:p>
          <a:p>
            <a:pPr marL="708660" marR="0" lvl="1" indent="-342900" algn="l" defTabSz="360000" rtl="0" eaLnBrk="1" fontAlgn="auto" latinLnBrk="0" hangingPunct="1">
              <a:lnSpc>
                <a:spcPct val="120000"/>
              </a:lnSpc>
              <a:spcBef>
                <a:spcPts val="550"/>
              </a:spcBef>
              <a:spcAft>
                <a:spcPts val="0"/>
              </a:spcAft>
              <a:buClr>
                <a:schemeClr val="accent1"/>
              </a:buClr>
              <a:buSzPct val="70000"/>
              <a:defRPr/>
            </a:pPr>
            <a:r>
              <a:rPr lang="en-US" sz="800" dirty="0">
                <a:latin typeface="+mn-lt"/>
              </a:rPr>
              <a:t>	</a:t>
            </a:r>
          </a:p>
          <a:p>
            <a:pPr marL="708660" marR="0" lvl="1" indent="-342900" algn="l" defTabSz="360000" rtl="0" eaLnBrk="1" fontAlgn="auto" latinLnBrk="0" hangingPunct="1">
              <a:lnSpc>
                <a:spcPct val="120000"/>
              </a:lnSpc>
              <a:spcBef>
                <a:spcPts val="550"/>
              </a:spcBef>
              <a:spcAft>
                <a:spcPts val="0"/>
              </a:spcAft>
              <a:buClr>
                <a:schemeClr val="accent1"/>
              </a:buClr>
              <a:buSzPct val="70000"/>
              <a:defRPr/>
            </a:pPr>
            <a:r>
              <a:rPr lang="en-US" sz="1200" dirty="0">
                <a:latin typeface="+mn-lt"/>
              </a:rPr>
              <a:t>. Several variables for distance to each cluster</a:t>
            </a:r>
          </a:p>
          <a:p>
            <a:pPr marL="708660" marR="0" lvl="1" indent="-342900" algn="l" defTabSz="360000" rtl="0" eaLnBrk="1" fontAlgn="auto" latinLnBrk="0" hangingPunct="1">
              <a:lnSpc>
                <a:spcPct val="120000"/>
              </a:lnSpc>
              <a:spcBef>
                <a:spcPts val="550"/>
              </a:spcBef>
              <a:spcAft>
                <a:spcPts val="0"/>
              </a:spcAft>
              <a:buClr>
                <a:schemeClr val="accent1"/>
              </a:buClr>
              <a:buSzPct val="70000"/>
              <a:defRPr/>
            </a:pPr>
            <a:r>
              <a:rPr lang="en-US" sz="800" dirty="0">
                <a:latin typeface="+mn-lt"/>
              </a:rPr>
              <a:t>	.  distance to each cluster of </a:t>
            </a:r>
            <a:r>
              <a:rPr lang="en-US" sz="800" i="1" dirty="0" err="1">
                <a:latin typeface="+mn-lt"/>
              </a:rPr>
              <a:t>SampleId</a:t>
            </a:r>
            <a:endParaRPr lang="en-US" sz="800" i="1" dirty="0">
              <a:latin typeface="+mn-lt"/>
            </a:endParaRPr>
          </a:p>
          <a:p>
            <a:pPr marL="708660" marR="0" lvl="1" indent="-342900" algn="l" defTabSz="360000" rtl="0" eaLnBrk="1" fontAlgn="auto" latinLnBrk="0" hangingPunct="1">
              <a:lnSpc>
                <a:spcPct val="120000"/>
              </a:lnSpc>
              <a:spcBef>
                <a:spcPts val="550"/>
              </a:spcBef>
              <a:spcAft>
                <a:spcPts val="0"/>
              </a:spcAft>
              <a:buClr>
                <a:schemeClr val="accent1"/>
              </a:buClr>
              <a:buSzPct val="70000"/>
              <a:buFont typeface="Arial" pitchFamily="34" charset="0"/>
              <a:buChar char="•"/>
              <a:defRPr/>
            </a:pPr>
            <a:endParaRPr lang="en-US" sz="800" dirty="0">
              <a:latin typeface="+mn-lt"/>
            </a:endParaRPr>
          </a:p>
          <a:p>
            <a:pPr marL="708660" marR="0" lvl="1" indent="-342900" algn="l" defTabSz="360000" rtl="0" eaLnBrk="1" fontAlgn="auto" latinLnBrk="0" hangingPunct="1">
              <a:lnSpc>
                <a:spcPct val="120000"/>
              </a:lnSpc>
              <a:spcBef>
                <a:spcPts val="550"/>
              </a:spcBef>
              <a:spcAft>
                <a:spcPts val="0"/>
              </a:spcAft>
              <a:buClr>
                <a:schemeClr val="accent1"/>
              </a:buClr>
              <a:buSzPct val="70000"/>
              <a:defRPr/>
            </a:pPr>
            <a:r>
              <a:rPr lang="en-US" sz="1200" dirty="0">
                <a:latin typeface="+mn-lt"/>
              </a:rPr>
              <a:t>. Several variables for secondary  record number per interval/group of the other dimensions of the </a:t>
            </a:r>
            <a:r>
              <a:rPr lang="en-US" sz="1200" dirty="0" err="1">
                <a:latin typeface="+mn-lt"/>
              </a:rPr>
              <a:t>triclustering</a:t>
            </a:r>
            <a:endParaRPr lang="en-US" sz="1200" dirty="0">
              <a:latin typeface="+mn-lt"/>
            </a:endParaRPr>
          </a:p>
          <a:p>
            <a:pPr marL="708660" marR="0" lvl="1" indent="-342900" algn="l" defTabSz="360000" rtl="0" eaLnBrk="1" fontAlgn="auto" latinLnBrk="0" hangingPunct="1">
              <a:lnSpc>
                <a:spcPct val="120000"/>
              </a:lnSpc>
              <a:spcBef>
                <a:spcPts val="550"/>
              </a:spcBef>
              <a:spcAft>
                <a:spcPts val="0"/>
              </a:spcAft>
              <a:buClr>
                <a:schemeClr val="accent1"/>
              </a:buClr>
              <a:buSzPct val="70000"/>
              <a:defRPr/>
            </a:pPr>
            <a:r>
              <a:rPr lang="en-US" sz="800" dirty="0">
                <a:latin typeface="+mn-lt"/>
              </a:rPr>
              <a:t>	.  frequency per interval of </a:t>
            </a:r>
            <a:r>
              <a:rPr lang="en-US" sz="800" i="1" dirty="0" err="1">
                <a:latin typeface="+mn-lt"/>
              </a:rPr>
              <a:t>Pos</a:t>
            </a:r>
            <a:endParaRPr lang="en-US" sz="800" i="1" dirty="0">
              <a:latin typeface="+mn-lt"/>
            </a:endParaRPr>
          </a:p>
          <a:p>
            <a:pPr marL="708660" marR="0" lvl="1" indent="-342900" algn="l" defTabSz="360000" rtl="0" eaLnBrk="1" fontAlgn="auto" latinLnBrk="0" hangingPunct="1">
              <a:lnSpc>
                <a:spcPct val="120000"/>
              </a:lnSpc>
              <a:spcBef>
                <a:spcPts val="550"/>
              </a:spcBef>
              <a:spcAft>
                <a:spcPts val="0"/>
              </a:spcAft>
              <a:buClr>
                <a:schemeClr val="accent1"/>
              </a:buClr>
              <a:buSzPct val="70000"/>
              <a:defRPr/>
            </a:pPr>
            <a:r>
              <a:rPr lang="en-US" sz="800" i="1" dirty="0">
                <a:latin typeface="+mn-lt"/>
              </a:rPr>
              <a:t>	.  </a:t>
            </a:r>
            <a:r>
              <a:rPr lang="en-US" sz="800" dirty="0">
                <a:latin typeface="+mn-lt"/>
              </a:rPr>
              <a:t>frequency per group of </a:t>
            </a:r>
            <a:r>
              <a:rPr lang="en-US" sz="800" i="1" dirty="0">
                <a:latin typeface="+mn-lt"/>
              </a:rPr>
              <a:t>Char</a:t>
            </a:r>
          </a:p>
          <a:p>
            <a:pPr marL="708660" marR="0" lvl="1" indent="-342900" algn="l" defTabSz="360000" rtl="0" eaLnBrk="1" fontAlgn="auto" latinLnBrk="0" hangingPunct="1">
              <a:lnSpc>
                <a:spcPct val="80000"/>
              </a:lnSpc>
              <a:spcBef>
                <a:spcPts val="550"/>
              </a:spcBef>
              <a:spcAft>
                <a:spcPts val="0"/>
              </a:spcAft>
              <a:buClr>
                <a:schemeClr val="accent1"/>
              </a:buClr>
              <a:buSzPct val="70000"/>
              <a:buFont typeface="Arial" pitchFamily="34" charset="0"/>
              <a:buChar char="•"/>
              <a:defRPr/>
            </a:pPr>
            <a:endParaRPr lang="en-US" sz="800" dirty="0">
              <a:latin typeface="+mn-lt"/>
            </a:endParaRPr>
          </a:p>
        </p:txBody>
      </p:sp>
      <p:sp>
        <p:nvSpPr>
          <p:cNvPr id="12" name="Rectangle 11"/>
          <p:cNvSpPr/>
          <p:nvPr/>
        </p:nvSpPr>
        <p:spPr>
          <a:xfrm>
            <a:off x="142341" y="3446490"/>
            <a:ext cx="2228326" cy="1692771"/>
          </a:xfrm>
          <a:prstGeom prst="rect">
            <a:avLst/>
          </a:prstGeom>
          <a:solidFill>
            <a:schemeClr val="accent3"/>
          </a:solidFill>
        </p:spPr>
        <p:txBody>
          <a:bodyPr wrap="square">
            <a:spAutoFit/>
          </a:bodyPr>
          <a:lstStyle/>
          <a:p>
            <a:r>
              <a:rPr lang="en-US" sz="800" dirty="0"/>
              <a:t>Root  Dictionary  </a:t>
            </a:r>
            <a:r>
              <a:rPr lang="en-US" sz="800" dirty="0" err="1">
                <a:solidFill>
                  <a:srgbClr val="FF0000"/>
                </a:solidFill>
              </a:rPr>
              <a:t>SpliceJunction</a:t>
            </a:r>
            <a:r>
              <a:rPr lang="en-US" sz="800" dirty="0"/>
              <a:t>(</a:t>
            </a:r>
            <a:r>
              <a:rPr lang="en-US" sz="800" dirty="0" err="1"/>
              <a:t>SampleId</a:t>
            </a:r>
            <a:r>
              <a:rPr lang="en-US" sz="800" dirty="0"/>
              <a:t>)</a:t>
            </a:r>
          </a:p>
          <a:p>
            <a:r>
              <a:rPr lang="en-US" sz="800" dirty="0"/>
              <a:t>{</a:t>
            </a:r>
          </a:p>
          <a:p>
            <a:r>
              <a:rPr lang="en-US" sz="800" dirty="0"/>
              <a:t>    Categorical	</a:t>
            </a:r>
            <a:r>
              <a:rPr lang="en-US" sz="800" dirty="0" err="1"/>
              <a:t>SampleId</a:t>
            </a:r>
            <a:r>
              <a:rPr lang="en-US" sz="800" dirty="0"/>
              <a:t>	;	</a:t>
            </a:r>
          </a:p>
          <a:p>
            <a:r>
              <a:rPr lang="en-US" sz="800" dirty="0"/>
              <a:t>    Categorical	Class;	</a:t>
            </a:r>
          </a:p>
          <a:p>
            <a:r>
              <a:rPr lang="en-US" sz="800" dirty="0"/>
              <a:t>    Table(</a:t>
            </a:r>
            <a:r>
              <a:rPr lang="en-US" sz="800" dirty="0" err="1"/>
              <a:t>SpliceJunctionDNA</a:t>
            </a:r>
            <a:r>
              <a:rPr lang="en-US" sz="800" dirty="0"/>
              <a:t>)	</a:t>
            </a:r>
            <a:r>
              <a:rPr lang="en-US" sz="800" dirty="0">
                <a:solidFill>
                  <a:srgbClr val="FF0000"/>
                </a:solidFill>
              </a:rPr>
              <a:t>DNA</a:t>
            </a:r>
            <a:r>
              <a:rPr lang="en-US" sz="800" dirty="0"/>
              <a:t>;</a:t>
            </a:r>
          </a:p>
          <a:p>
            <a:r>
              <a:rPr lang="en-US" sz="800" dirty="0"/>
              <a:t>};</a:t>
            </a:r>
          </a:p>
          <a:p>
            <a:endParaRPr lang="en-US" sz="800" dirty="0"/>
          </a:p>
          <a:p>
            <a:r>
              <a:rPr lang="en-US" sz="800" dirty="0"/>
              <a:t>Dictionary	  </a:t>
            </a:r>
            <a:r>
              <a:rPr lang="en-US" sz="800" dirty="0" err="1"/>
              <a:t>SpliceJunctionDNA</a:t>
            </a:r>
            <a:r>
              <a:rPr lang="en-US" sz="800" dirty="0"/>
              <a:t>(</a:t>
            </a:r>
            <a:r>
              <a:rPr lang="en-US" sz="800" dirty="0" err="1"/>
              <a:t>SampleId</a:t>
            </a:r>
            <a:r>
              <a:rPr lang="en-US" sz="800" dirty="0"/>
              <a:t>)</a:t>
            </a:r>
          </a:p>
          <a:p>
            <a:r>
              <a:rPr lang="en-US" sz="800" dirty="0"/>
              <a:t>{</a:t>
            </a:r>
          </a:p>
          <a:p>
            <a:r>
              <a:rPr lang="en-US" sz="800" dirty="0"/>
              <a:t>    Categorical	</a:t>
            </a:r>
            <a:r>
              <a:rPr lang="en-US" sz="800" dirty="0" err="1">
                <a:solidFill>
                  <a:srgbClr val="FF0000"/>
                </a:solidFill>
              </a:rPr>
              <a:t>SampleId</a:t>
            </a:r>
            <a:r>
              <a:rPr lang="en-US" sz="800" dirty="0"/>
              <a:t>	;	</a:t>
            </a:r>
          </a:p>
          <a:p>
            <a:r>
              <a:rPr lang="en-US" sz="800" dirty="0"/>
              <a:t>    Numerical	</a:t>
            </a:r>
            <a:r>
              <a:rPr lang="en-US" sz="800" dirty="0" err="1"/>
              <a:t>Pos</a:t>
            </a:r>
            <a:r>
              <a:rPr lang="en-US" sz="800" dirty="0"/>
              <a:t>;	</a:t>
            </a:r>
          </a:p>
          <a:p>
            <a:r>
              <a:rPr lang="en-US" sz="800" dirty="0"/>
              <a:t>    Categorical	Char;	</a:t>
            </a:r>
          </a:p>
          <a:p>
            <a:r>
              <a:rPr lang="en-US" sz="800" dirty="0"/>
              <a:t>};</a:t>
            </a:r>
          </a:p>
        </p:txBody>
      </p:sp>
      <p:sp>
        <p:nvSpPr>
          <p:cNvPr id="13" name="Espace réservé du contenu 2"/>
          <p:cNvSpPr txBox="1">
            <a:spLocks/>
          </p:cNvSpPr>
          <p:nvPr/>
        </p:nvSpPr>
        <p:spPr>
          <a:xfrm>
            <a:off x="-280991" y="2976038"/>
            <a:ext cx="2507726" cy="461985"/>
          </a:xfrm>
          <a:prstGeom prst="rect">
            <a:avLst/>
          </a:prstGeom>
        </p:spPr>
        <p:txBody>
          <a:bodyPr vert="horz">
            <a:normAutofit lnSpcReduction="10000"/>
          </a:bodyPr>
          <a:lstStyle/>
          <a:p>
            <a:pPr marL="708660" marR="0" lvl="1" indent="-34290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Specification of input dictionary to enrich</a:t>
            </a:r>
          </a:p>
        </p:txBody>
      </p:sp>
      <p:cxnSp>
        <p:nvCxnSpPr>
          <p:cNvPr id="15" name="Connecteur droit avec flèche 14"/>
          <p:cNvCxnSpPr/>
          <p:nvPr/>
        </p:nvCxnSpPr>
        <p:spPr>
          <a:xfrm>
            <a:off x="1693333" y="3598333"/>
            <a:ext cx="2167468" cy="44026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Connecteur droit avec flèche 15"/>
          <p:cNvCxnSpPr/>
          <p:nvPr/>
        </p:nvCxnSpPr>
        <p:spPr>
          <a:xfrm>
            <a:off x="1837267" y="4064000"/>
            <a:ext cx="2023534" cy="16933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7" name="Connecteur droit avec flèche 16"/>
          <p:cNvCxnSpPr/>
          <p:nvPr/>
        </p:nvCxnSpPr>
        <p:spPr>
          <a:xfrm flipV="1">
            <a:off x="1634067" y="4411135"/>
            <a:ext cx="2226734" cy="253998"/>
          </a:xfrm>
          <a:prstGeom prst="straightConnector1">
            <a:avLst/>
          </a:prstGeom>
          <a:ln w="3175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3" name="Espace réservé du contenu 2"/>
          <p:cNvSpPr txBox="1">
            <a:spLocks/>
          </p:cNvSpPr>
          <p:nvPr/>
        </p:nvSpPr>
        <p:spPr>
          <a:xfrm>
            <a:off x="6330558" y="3077086"/>
            <a:ext cx="3019426" cy="461985"/>
          </a:xfrm>
          <a:prstGeom prst="rect">
            <a:avLst/>
          </a:prstGeom>
        </p:spPr>
        <p:txBody>
          <a:bodyPr vert="horz">
            <a:normAutofit lnSpcReduction="10000"/>
          </a:bodyPr>
          <a:lstStyle/>
          <a:p>
            <a:pPr marL="708660" marR="0" lvl="1" indent="-34290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Specification of deployment variables to build</a:t>
            </a:r>
          </a:p>
        </p:txBody>
      </p:sp>
      <p:cxnSp>
        <p:nvCxnSpPr>
          <p:cNvPr id="24" name="Connecteur droit avec flèche 23"/>
          <p:cNvCxnSpPr/>
          <p:nvPr/>
        </p:nvCxnSpPr>
        <p:spPr>
          <a:xfrm flipH="1">
            <a:off x="3928534" y="3765413"/>
            <a:ext cx="2889769" cy="85738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7" name="Connecteur droit avec flèche 26"/>
          <p:cNvCxnSpPr/>
          <p:nvPr/>
        </p:nvCxnSpPr>
        <p:spPr>
          <a:xfrm flipH="1">
            <a:off x="3928527" y="4425816"/>
            <a:ext cx="2866917" cy="38325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8" name="Connecteur droit avec flèche 27"/>
          <p:cNvCxnSpPr/>
          <p:nvPr/>
        </p:nvCxnSpPr>
        <p:spPr>
          <a:xfrm flipH="1" flipV="1">
            <a:off x="3920062" y="4995343"/>
            <a:ext cx="2875382" cy="34063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2496259" y="2570876"/>
            <a:ext cx="4313873" cy="3540443"/>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Prepare a deployment model</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106</a:t>
            </a:fld>
            <a:endParaRPr lang="en-US" dirty="0"/>
          </a:p>
        </p:txBody>
      </p:sp>
      <p:sp>
        <p:nvSpPr>
          <p:cNvPr id="16386" name="Espace réservé du contenu 2"/>
          <p:cNvSpPr>
            <a:spLocks noGrp="1"/>
          </p:cNvSpPr>
          <p:nvPr>
            <p:ph sz="quarter" idx="1"/>
          </p:nvPr>
        </p:nvSpPr>
        <p:spPr>
          <a:xfrm>
            <a:off x="457200" y="1774826"/>
            <a:ext cx="8500188" cy="1103842"/>
          </a:xfrm>
        </p:spPr>
        <p:txBody>
          <a:bodyPr>
            <a:normAutofit/>
          </a:bodyPr>
          <a:lstStyle/>
          <a:p>
            <a:pPr marL="438150" lvl="1" indent="-319088">
              <a:spcBef>
                <a:spcPct val="0"/>
              </a:spcBef>
              <a:buClr>
                <a:schemeClr val="accent1"/>
              </a:buClr>
              <a:buSzPct val="80000"/>
              <a:buFont typeface="Arial" pitchFamily="34" charset="0"/>
              <a:buChar char="•"/>
            </a:pPr>
            <a:r>
              <a:rPr lang="en-US" b="1" noProof="0" dirty="0"/>
              <a:t>Step 6 : </a:t>
            </a:r>
            <a:r>
              <a:rPr lang="en-US" noProof="0" dirty="0">
                <a:solidFill>
                  <a:srgbClr val="FF0000"/>
                </a:solidFill>
              </a:rPr>
              <a:t>Specify result parameters</a:t>
            </a:r>
            <a:endParaRPr lang="en-US" sz="1400" noProof="0" dirty="0">
              <a:solidFill>
                <a:srgbClr val="FF0000"/>
              </a:solidFill>
            </a:endParaRPr>
          </a:p>
          <a:p>
            <a:pPr lvl="2">
              <a:buFont typeface="Arial" pitchFamily="34" charset="0"/>
              <a:buChar char="•"/>
            </a:pPr>
            <a:endParaRPr lang="en-US" sz="1700" noProof="0" dirty="0">
              <a:solidFill>
                <a:schemeClr val="bg2">
                  <a:lumMod val="50000"/>
                </a:schemeClr>
              </a:solidFill>
            </a:endParaRPr>
          </a:p>
        </p:txBody>
      </p:sp>
      <p:pic>
        <p:nvPicPr>
          <p:cNvPr id="11" name="Picture 7"/>
          <p:cNvPicPr>
            <a:picLocks noChangeAspect="1" noChangeArrowheads="1"/>
          </p:cNvPicPr>
          <p:nvPr/>
        </p:nvPicPr>
        <p:blipFill>
          <a:blip r:embed="rId3"/>
          <a:srcRect/>
          <a:stretch>
            <a:fillRect/>
          </a:stretch>
        </p:blipFill>
        <p:spPr bwMode="auto">
          <a:xfrm>
            <a:off x="142341" y="428720"/>
            <a:ext cx="421481" cy="400050"/>
          </a:xfrm>
          <a:prstGeom prst="rect">
            <a:avLst/>
          </a:prstGeom>
          <a:noFill/>
          <a:ln w="9525">
            <a:noFill/>
            <a:miter lim="800000"/>
            <a:headEnd/>
            <a:tailEnd/>
          </a:ln>
          <a:effectLst/>
        </p:spPr>
      </p:pic>
      <p:pic>
        <p:nvPicPr>
          <p:cNvPr id="14" name="Image 13"/>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sp>
        <p:nvSpPr>
          <p:cNvPr id="22" name="Flèche vers le bas 21"/>
          <p:cNvSpPr/>
          <p:nvPr/>
        </p:nvSpPr>
        <p:spPr>
          <a:xfrm>
            <a:off x="4499882" y="2452744"/>
            <a:ext cx="325437" cy="774147"/>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9" name="Connecteur droit avec flèche 8"/>
          <p:cNvCxnSpPr/>
          <p:nvPr/>
        </p:nvCxnSpPr>
        <p:spPr>
          <a:xfrm>
            <a:off x="1995055" y="4118579"/>
            <a:ext cx="1560955" cy="2898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2" name="Espace réservé du contenu 2"/>
          <p:cNvSpPr txBox="1">
            <a:spLocks/>
          </p:cNvSpPr>
          <p:nvPr/>
        </p:nvSpPr>
        <p:spPr>
          <a:xfrm>
            <a:off x="-295982" y="3704175"/>
            <a:ext cx="2421467" cy="838239"/>
          </a:xfrm>
          <a:prstGeom prst="rect">
            <a:avLst/>
          </a:prstGeom>
        </p:spPr>
        <p:txBody>
          <a:bodyPr vert="horz">
            <a:normAutofit/>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Result files directory</a:t>
            </a:r>
          </a:p>
        </p:txBody>
      </p:sp>
      <p:sp>
        <p:nvSpPr>
          <p:cNvPr id="13" name="Espace réservé du contenu 2"/>
          <p:cNvSpPr txBox="1">
            <a:spLocks/>
          </p:cNvSpPr>
          <p:nvPr/>
        </p:nvSpPr>
        <p:spPr>
          <a:xfrm>
            <a:off x="-287166" y="4650060"/>
            <a:ext cx="2705414" cy="1047934"/>
          </a:xfrm>
          <a:prstGeom prst="rect">
            <a:avLst/>
          </a:prstGeom>
        </p:spPr>
        <p:txBody>
          <a:bodyPr vert="horz">
            <a:normAutofit/>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400" dirty="0">
                <a:latin typeface="+mn-lt"/>
              </a:rPr>
              <a:t>Deployment dictionary file</a:t>
            </a: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000" dirty="0">
                <a:latin typeface="+mn-lt"/>
              </a:rPr>
              <a:t>	(to deploy cluster information 	on new data)</a:t>
            </a:r>
          </a:p>
        </p:txBody>
      </p:sp>
      <p:cxnSp>
        <p:nvCxnSpPr>
          <p:cNvPr id="16" name="Connecteur droit avec flèche 15"/>
          <p:cNvCxnSpPr/>
          <p:nvPr/>
        </p:nvCxnSpPr>
        <p:spPr>
          <a:xfrm flipV="1">
            <a:off x="2214208" y="4851610"/>
            <a:ext cx="1352708" cy="21159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 19"/>
          <p:cNvPicPr>
            <a:picLocks noChangeAspect="1"/>
          </p:cNvPicPr>
          <p:nvPr/>
        </p:nvPicPr>
        <p:blipFill>
          <a:blip r:embed="rId2"/>
          <a:stretch>
            <a:fillRect/>
          </a:stretch>
        </p:blipFill>
        <p:spPr>
          <a:xfrm>
            <a:off x="338865" y="3111749"/>
            <a:ext cx="3081338" cy="2528888"/>
          </a:xfrm>
          <a:prstGeom prst="rect">
            <a:avLst/>
          </a:prstGeom>
        </p:spPr>
      </p:pic>
      <p:pic>
        <p:nvPicPr>
          <p:cNvPr id="23554" name="Picture 2"/>
          <p:cNvPicPr>
            <a:picLocks noChangeAspect="1" noChangeArrowheads="1"/>
          </p:cNvPicPr>
          <p:nvPr/>
        </p:nvPicPr>
        <p:blipFill>
          <a:blip r:embed="rId3"/>
          <a:srcRect/>
          <a:stretch>
            <a:fillRect/>
          </a:stretch>
        </p:blipFill>
        <p:spPr bwMode="auto">
          <a:xfrm>
            <a:off x="5039346" y="3777077"/>
            <a:ext cx="2862263" cy="2176463"/>
          </a:xfrm>
          <a:prstGeom prst="rect">
            <a:avLst/>
          </a:prstGeom>
          <a:noFill/>
          <a:ln w="9525">
            <a:noFill/>
            <a:miter lim="800000"/>
            <a:headEnd/>
            <a:tailEnd/>
          </a:ln>
        </p:spPr>
      </p:pic>
      <p:pic>
        <p:nvPicPr>
          <p:cNvPr id="18" name="Picture 2"/>
          <p:cNvPicPr>
            <a:picLocks noChangeAspect="1" noChangeArrowheads="1"/>
          </p:cNvPicPr>
          <p:nvPr/>
        </p:nvPicPr>
        <p:blipFill>
          <a:blip r:embed="rId4"/>
          <a:srcRect/>
          <a:stretch>
            <a:fillRect/>
          </a:stretch>
        </p:blipFill>
        <p:spPr bwMode="auto">
          <a:xfrm>
            <a:off x="5058790" y="6099515"/>
            <a:ext cx="280988" cy="266700"/>
          </a:xfrm>
          <a:prstGeom prst="rect">
            <a:avLst/>
          </a:prstGeom>
          <a:noFill/>
          <a:ln w="9525">
            <a:noFill/>
            <a:miter lim="800000"/>
            <a:headEnd/>
            <a:tailEnd/>
          </a:ln>
          <a:effectLst/>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Prepare a deployment model</a:t>
            </a:r>
          </a:p>
        </p:txBody>
      </p:sp>
      <p:sp>
        <p:nvSpPr>
          <p:cNvPr id="16" name="Espace réservé du numéro de diapositive 15"/>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107</a:t>
            </a:fld>
            <a:endParaRPr lang="en-US" dirty="0"/>
          </a:p>
        </p:txBody>
      </p:sp>
      <p:sp>
        <p:nvSpPr>
          <p:cNvPr id="21506"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b="1" dirty="0"/>
              <a:t>Step 7 : </a:t>
            </a:r>
            <a:r>
              <a:rPr lang="en-US" dirty="0">
                <a:solidFill>
                  <a:srgbClr val="FF0000"/>
                </a:solidFill>
              </a:rPr>
              <a:t>Build the deployment dictionary</a:t>
            </a:r>
          </a:p>
          <a:p>
            <a:pPr>
              <a:buFont typeface="Arial" pitchFamily="34" charset="0"/>
              <a:buChar char="•"/>
            </a:pPr>
            <a:endParaRPr lang="en-US" dirty="0"/>
          </a:p>
        </p:txBody>
      </p:sp>
      <p:sp>
        <p:nvSpPr>
          <p:cNvPr id="11" name="Flèche vers le bas 10"/>
          <p:cNvSpPr/>
          <p:nvPr/>
        </p:nvSpPr>
        <p:spPr>
          <a:xfrm rot="10800000">
            <a:off x="6720693" y="4522303"/>
            <a:ext cx="327025" cy="1565957"/>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2" name="ZoneTexte 11"/>
          <p:cNvSpPr txBox="1"/>
          <p:nvPr/>
        </p:nvSpPr>
        <p:spPr>
          <a:xfrm>
            <a:off x="1338942" y="6089216"/>
            <a:ext cx="2623457" cy="276999"/>
          </a:xfrm>
          <a:prstGeom prst="rect">
            <a:avLst/>
          </a:prstGeom>
          <a:noFill/>
        </p:spPr>
        <p:txBody>
          <a:bodyPr wrap="square" rtlCol="0">
            <a:spAutoFit/>
          </a:bodyPr>
          <a:lstStyle/>
          <a:p>
            <a:r>
              <a:rPr lang="en-US" sz="1200" dirty="0">
                <a:solidFill>
                  <a:srgbClr val="FF0000"/>
                </a:solidFill>
              </a:rPr>
              <a:t>1 – Build the deployment dictionary</a:t>
            </a:r>
          </a:p>
        </p:txBody>
      </p:sp>
      <p:sp>
        <p:nvSpPr>
          <p:cNvPr id="13" name="ZoneTexte 12"/>
          <p:cNvSpPr txBox="1"/>
          <p:nvPr/>
        </p:nvSpPr>
        <p:spPr>
          <a:xfrm>
            <a:off x="5339778" y="6064075"/>
            <a:ext cx="3925519" cy="461665"/>
          </a:xfrm>
          <a:prstGeom prst="rect">
            <a:avLst/>
          </a:prstGeom>
          <a:noFill/>
        </p:spPr>
        <p:txBody>
          <a:bodyPr wrap="square" rtlCol="0">
            <a:spAutoFit/>
          </a:bodyPr>
          <a:lstStyle/>
          <a:p>
            <a:r>
              <a:rPr lang="en-US" sz="1200" dirty="0">
                <a:solidFill>
                  <a:srgbClr val="FF0000"/>
                </a:solidFill>
              </a:rPr>
              <a:t>2 – The deployment dictionary is ready for use with </a:t>
            </a:r>
            <a:r>
              <a:rPr lang="en-US" sz="1200" dirty="0" err="1">
                <a:solidFill>
                  <a:srgbClr val="FF0000"/>
                </a:solidFill>
              </a:rPr>
              <a:t>Khiops</a:t>
            </a:r>
            <a:r>
              <a:rPr lang="en-US" sz="1200" dirty="0">
                <a:solidFill>
                  <a:srgbClr val="FF0000"/>
                </a:solidFill>
              </a:rPr>
              <a:t> « </a:t>
            </a:r>
            <a:r>
              <a:rPr lang="en-US" sz="1200" i="1" dirty="0">
                <a:solidFill>
                  <a:srgbClr val="FF0000"/>
                </a:solidFill>
              </a:rPr>
              <a:t>Transfer database</a:t>
            </a:r>
            <a:r>
              <a:rPr lang="en-US" sz="1200" dirty="0">
                <a:solidFill>
                  <a:srgbClr val="FF0000"/>
                </a:solidFill>
              </a:rPr>
              <a:t> » functionality</a:t>
            </a:r>
            <a:endParaRPr lang="en-US" sz="1200" dirty="0">
              <a:solidFill>
                <a:schemeClr val="bg2">
                  <a:lumMod val="50000"/>
                </a:schemeClr>
              </a:solidFill>
            </a:endParaRPr>
          </a:p>
        </p:txBody>
      </p:sp>
      <p:sp>
        <p:nvSpPr>
          <p:cNvPr id="8" name="Flèche vers le bas 7"/>
          <p:cNvSpPr/>
          <p:nvPr/>
        </p:nvSpPr>
        <p:spPr>
          <a:xfrm rot="10800000">
            <a:off x="1955569" y="5595234"/>
            <a:ext cx="327025"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4" name="Picture 7"/>
          <p:cNvPicPr>
            <a:picLocks noChangeAspect="1" noChangeArrowheads="1"/>
          </p:cNvPicPr>
          <p:nvPr/>
        </p:nvPicPr>
        <p:blipFill>
          <a:blip r:embed="rId5"/>
          <a:srcRect/>
          <a:stretch>
            <a:fillRect/>
          </a:stretch>
        </p:blipFill>
        <p:spPr bwMode="auto">
          <a:xfrm>
            <a:off x="142341" y="428720"/>
            <a:ext cx="421481" cy="400050"/>
          </a:xfrm>
          <a:prstGeom prst="rect">
            <a:avLst/>
          </a:prstGeom>
          <a:noFill/>
          <a:ln w="9525">
            <a:noFill/>
            <a:miter lim="800000"/>
            <a:headEnd/>
            <a:tailEnd/>
          </a:ln>
          <a:effectLst/>
        </p:spPr>
      </p:pic>
      <p:pic>
        <p:nvPicPr>
          <p:cNvPr id="19" name="Image 18"/>
          <p:cNvPicPr>
            <a:picLocks noChangeAspect="1"/>
          </p:cNvPicPr>
          <p:nvPr/>
        </p:nvPicPr>
        <p:blipFill>
          <a:blip r:embed="rId6" cstate="print"/>
          <a:stretch>
            <a:fillRect/>
          </a:stretch>
        </p:blipFill>
        <p:spPr bwMode="auto">
          <a:xfrm>
            <a:off x="142341" y="871991"/>
            <a:ext cx="464762" cy="236190"/>
          </a:xfrm>
          <a:prstGeom prst="rect">
            <a:avLst/>
          </a:prstGeom>
          <a:noFill/>
          <a:ln w="9525">
            <a:noFill/>
            <a:miter lim="800000"/>
            <a:headEnd/>
            <a:tailEnd/>
          </a:ln>
          <a:effec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fontAlgn="auto">
              <a:spcAft>
                <a:spcPts val="0"/>
              </a:spcAft>
              <a:defRPr/>
            </a:pPr>
            <a:r>
              <a:rPr lang="en-US" noProof="0" dirty="0" err="1">
                <a:solidFill>
                  <a:schemeClr val="accent1">
                    <a:satMod val="150000"/>
                  </a:schemeClr>
                </a:solidFill>
              </a:rPr>
              <a:t>Khiops</a:t>
            </a:r>
            <a:r>
              <a:rPr lang="en-US" noProof="0" dirty="0">
                <a:solidFill>
                  <a:schemeClr val="accent1">
                    <a:satMod val="150000"/>
                  </a:schemeClr>
                </a:solidFill>
              </a:rPr>
              <a:t> multi-table</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108</a:t>
            </a:fld>
            <a:endParaRPr lang="en-US" dirty="0"/>
          </a:p>
        </p:txBody>
      </p:sp>
      <p:sp>
        <p:nvSpPr>
          <p:cNvPr id="15" name="Espace réservé du contenu 2"/>
          <p:cNvSpPr txBox="1">
            <a:spLocks/>
          </p:cNvSpPr>
          <p:nvPr/>
        </p:nvSpPr>
        <p:spPr>
          <a:xfrm>
            <a:off x="905072" y="2048933"/>
            <a:ext cx="7672398" cy="4428066"/>
          </a:xfrm>
          <a:prstGeom prst="rect">
            <a:avLst/>
          </a:prstGeom>
        </p:spPr>
        <p:txBody>
          <a:bodyPr vert="horz" rtlCol="0">
            <a:normAutofit fontScale="92500"/>
          </a:bodyPr>
          <a:lstStyle/>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r>
              <a:rPr kumimoji="0" lang="en-US" sz="2600" b="0" i="0" u="none" strike="noStrike" kern="1200" cap="none" spc="0" normalizeH="0" baseline="0" noProof="0" dirty="0" err="1">
                <a:ln>
                  <a:noFill/>
                </a:ln>
                <a:solidFill>
                  <a:schemeClr val="accent4"/>
                </a:solidFill>
                <a:effectLst/>
                <a:uLnTx/>
                <a:uFillTx/>
                <a:latin typeface="+mn-lt"/>
              </a:rPr>
              <a:t>Khiops</a:t>
            </a:r>
            <a:r>
              <a:rPr kumimoji="0" lang="en-US" sz="2600" b="0" i="0" u="none" strike="noStrike" kern="1200" cap="none" spc="0" normalizeH="0" baseline="0" noProof="0" dirty="0">
                <a:ln>
                  <a:noFill/>
                </a:ln>
                <a:solidFill>
                  <a:schemeClr val="accent4"/>
                </a:solidFill>
                <a:effectLst/>
                <a:uLnTx/>
                <a:uFillTx/>
                <a:latin typeface="+mn-lt"/>
              </a:rPr>
              <a:t> can deal with multi-table databases</a:t>
            </a:r>
          </a:p>
          <a:p>
            <a:pPr marL="896112" lvl="1" indent="-320040" defTabSz="914400" fontAlgn="auto">
              <a:spcBef>
                <a:spcPts val="0"/>
              </a:spcBef>
              <a:spcAft>
                <a:spcPts val="0"/>
              </a:spcAft>
              <a:buClr>
                <a:schemeClr val="accent2"/>
              </a:buClr>
              <a:buSzPct val="60000"/>
              <a:buFont typeface="Arial" pitchFamily="34" charset="0"/>
              <a:buChar char="•"/>
              <a:defRPr/>
            </a:pPr>
            <a:r>
              <a:rPr lang="en-US" sz="1700" dirty="0">
                <a:solidFill>
                  <a:schemeClr val="accent4"/>
                </a:solidFill>
                <a:latin typeface="+mn-lt"/>
              </a:rPr>
              <a:t>star schema: one root entity and several 0-1 or 0-n secondary entities</a:t>
            </a:r>
          </a:p>
          <a:p>
            <a:pPr marL="896112" lvl="1" indent="-320040" defTabSz="914400" fontAlgn="auto">
              <a:spcBef>
                <a:spcPts val="0"/>
              </a:spcBef>
              <a:spcAft>
                <a:spcPts val="0"/>
              </a:spcAft>
              <a:buClr>
                <a:schemeClr val="accent2"/>
              </a:buClr>
              <a:buSzPct val="60000"/>
              <a:buFont typeface="Arial" pitchFamily="34" charset="0"/>
              <a:buChar char="•"/>
              <a:defRPr/>
            </a:pPr>
            <a:r>
              <a:rPr lang="en-US" sz="1700" dirty="0">
                <a:solidFill>
                  <a:schemeClr val="accent4"/>
                </a:solidFill>
                <a:latin typeface="+mn-lt"/>
              </a:rPr>
              <a:t>snowflake schemas and beyond</a:t>
            </a:r>
            <a:endParaRPr kumimoji="0" lang="en-US" sz="1700" b="0" i="0" u="none" strike="noStrike" kern="1200" cap="none" spc="0" normalizeH="0" noProof="0" dirty="0">
              <a:ln>
                <a:noFill/>
              </a:ln>
              <a:solidFill>
                <a:schemeClr val="accent4"/>
              </a:solidFill>
              <a:effectLst/>
              <a:uLnTx/>
              <a:uFillTx/>
              <a:latin typeface="+mn-lt"/>
            </a:endParaRPr>
          </a:p>
          <a:p>
            <a:pPr marL="438912" lvl="0" indent="-320040" defTabSz="914400" fontAlgn="auto">
              <a:spcBef>
                <a:spcPts val="0"/>
              </a:spcBef>
              <a:spcAft>
                <a:spcPts val="0"/>
              </a:spcAft>
              <a:buClr>
                <a:schemeClr val="accent2"/>
              </a:buClr>
              <a:buSzPct val="60000"/>
              <a:buFont typeface="Arial" pitchFamily="34" charset="0"/>
              <a:buChar char="•"/>
              <a:defRPr/>
            </a:pPr>
            <a:endParaRPr lang="en-US" sz="2000" dirty="0">
              <a:latin typeface="+mn-lt"/>
            </a:endParaRPr>
          </a:p>
          <a:p>
            <a:pPr marL="438912" lvl="0" indent="-320040" defTabSz="914400" fontAlgn="auto">
              <a:spcBef>
                <a:spcPts val="0"/>
              </a:spcBef>
              <a:spcAft>
                <a:spcPts val="0"/>
              </a:spcAft>
              <a:buClr>
                <a:schemeClr val="accent2"/>
              </a:buClr>
              <a:buSzPct val="60000"/>
              <a:buFont typeface="Arial" pitchFamily="34" charset="0"/>
              <a:buChar char="•"/>
              <a:defRPr/>
            </a:pPr>
            <a:r>
              <a:rPr lang="en-US" sz="2600" dirty="0">
                <a:latin typeface="+mn-lt"/>
              </a:rPr>
              <a:t>Impact on </a:t>
            </a:r>
            <a:r>
              <a:rPr lang="en-US" sz="2600" dirty="0" err="1">
                <a:latin typeface="+mn-lt"/>
              </a:rPr>
              <a:t>Khiops</a:t>
            </a:r>
            <a:r>
              <a:rPr lang="en-US" sz="2600" dirty="0">
                <a:latin typeface="+mn-lt"/>
              </a:rPr>
              <a:t> </a:t>
            </a:r>
            <a:r>
              <a:rPr lang="en-US" sz="2600" dirty="0" err="1">
                <a:latin typeface="+mn-lt"/>
              </a:rPr>
              <a:t>Coclustering</a:t>
            </a:r>
            <a:r>
              <a:rPr lang="en-US" sz="2600" dirty="0">
                <a:latin typeface="+mn-lt"/>
              </a:rPr>
              <a:t> </a:t>
            </a: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latin typeface="+mn-lt"/>
              </a:rPr>
              <a:t>Deployment of </a:t>
            </a:r>
            <a:r>
              <a:rPr lang="en-US" sz="1900" dirty="0" err="1">
                <a:latin typeface="+mn-lt"/>
              </a:rPr>
              <a:t>coclustering</a:t>
            </a:r>
            <a:r>
              <a:rPr lang="en-US" sz="1900" dirty="0">
                <a:latin typeface="+mn-lt"/>
              </a:rPr>
              <a:t> models</a:t>
            </a:r>
          </a:p>
          <a:p>
            <a:pPr marL="1353312" lvl="2" indent="-320040" defTabSz="914400" fontAlgn="auto">
              <a:spcBef>
                <a:spcPts val="0"/>
              </a:spcBef>
              <a:spcAft>
                <a:spcPts val="0"/>
              </a:spcAft>
              <a:buClr>
                <a:schemeClr val="accent2"/>
              </a:buClr>
              <a:buSzPct val="60000"/>
              <a:buFont typeface="Arial" pitchFamily="34" charset="0"/>
              <a:buChar char="•"/>
              <a:defRPr/>
            </a:pPr>
            <a:r>
              <a:rPr lang="en-US" sz="1100" dirty="0">
                <a:latin typeface="+mn-lt"/>
              </a:rPr>
              <a:t>Given a text*word </a:t>
            </a:r>
            <a:r>
              <a:rPr lang="en-US" sz="1100" dirty="0" err="1">
                <a:latin typeface="+mn-lt"/>
              </a:rPr>
              <a:t>coclustering</a:t>
            </a:r>
            <a:r>
              <a:rPr lang="en-US" sz="1100" dirty="0">
                <a:latin typeface="+mn-lt"/>
              </a:rPr>
              <a:t> model, assign new texts (with their words) to their closest cluster</a:t>
            </a:r>
          </a:p>
          <a:p>
            <a:pPr marL="1353312" lvl="2" indent="-320040" defTabSz="914400" fontAlgn="auto">
              <a:spcBef>
                <a:spcPts val="0"/>
              </a:spcBef>
              <a:spcAft>
                <a:spcPts val="0"/>
              </a:spcAft>
              <a:buClr>
                <a:schemeClr val="accent2"/>
              </a:buClr>
              <a:buSzPct val="60000"/>
              <a:buFont typeface="Arial" pitchFamily="34" charset="0"/>
              <a:buChar char="•"/>
              <a:defRPr/>
            </a:pPr>
            <a:r>
              <a:rPr lang="en-US" sz="1100" dirty="0"/>
              <a:t>Given a cookie*page </a:t>
            </a:r>
            <a:r>
              <a:rPr lang="en-US" sz="1100" dirty="0" err="1"/>
              <a:t>coclustering</a:t>
            </a:r>
            <a:r>
              <a:rPr lang="en-US" sz="1100" dirty="0"/>
              <a:t> model, assign new cookies (with their pages) to their closest cluster</a:t>
            </a:r>
          </a:p>
          <a:p>
            <a:pPr marL="1353312" lvl="2" indent="-320040" defTabSz="914400" fontAlgn="auto">
              <a:spcBef>
                <a:spcPts val="0"/>
              </a:spcBef>
              <a:spcAft>
                <a:spcPts val="0"/>
              </a:spcAft>
              <a:buClr>
                <a:schemeClr val="accent2"/>
              </a:buClr>
              <a:buSzPct val="60000"/>
              <a:buFont typeface="Arial" pitchFamily="34" charset="0"/>
              <a:buChar char="•"/>
              <a:defRPr/>
            </a:pPr>
            <a:r>
              <a:rPr lang="en-US" sz="1100" dirty="0"/>
              <a:t>Given a curve*X*Y </a:t>
            </a:r>
            <a:r>
              <a:rPr lang="en-US" sz="1100" dirty="0" err="1"/>
              <a:t>triclustering</a:t>
            </a:r>
            <a:r>
              <a:rPr lang="en-US" sz="1100" dirty="0"/>
              <a:t> model, assign new curves (with their X*Y points) to their closest cluster</a:t>
            </a:r>
          </a:p>
          <a:p>
            <a:pPr marL="438912" lvl="0" indent="-320040" defTabSz="914400" fontAlgn="auto">
              <a:spcBef>
                <a:spcPts val="0"/>
              </a:spcBef>
              <a:spcAft>
                <a:spcPts val="0"/>
              </a:spcAft>
              <a:buClr>
                <a:srgbClr val="808080"/>
              </a:buClr>
              <a:buSzPct val="60000"/>
              <a:defRPr/>
            </a:pPr>
            <a:endParaRPr lang="en-US" sz="2600" dirty="0">
              <a:solidFill>
                <a:srgbClr val="000000"/>
              </a:solidFill>
              <a:latin typeface="Tw Cen MT"/>
            </a:endParaRPr>
          </a:p>
          <a:p>
            <a:pPr marL="438912" lvl="0" indent="-320040" defTabSz="914400" fontAlgn="auto">
              <a:spcBef>
                <a:spcPts val="0"/>
              </a:spcBef>
              <a:spcAft>
                <a:spcPts val="0"/>
              </a:spcAft>
              <a:buClr>
                <a:srgbClr val="808080"/>
              </a:buClr>
              <a:buSzPct val="60000"/>
              <a:buFont typeface="Arial" pitchFamily="34" charset="0"/>
              <a:buChar char="•"/>
              <a:defRPr/>
            </a:pPr>
            <a:r>
              <a:rPr lang="en-US" sz="2600" dirty="0">
                <a:solidFill>
                  <a:srgbClr val="000000"/>
                </a:solidFill>
                <a:latin typeface="Tw Cen MT"/>
              </a:rPr>
              <a:t>In this tutorial</a:t>
            </a:r>
          </a:p>
          <a:p>
            <a:pPr marL="896112" lvl="1" indent="-320040" defTabSz="914400" fontAlgn="auto">
              <a:spcBef>
                <a:spcPts val="0"/>
              </a:spcBef>
              <a:spcAft>
                <a:spcPts val="0"/>
              </a:spcAft>
              <a:buClr>
                <a:srgbClr val="808080"/>
              </a:buClr>
              <a:buSzPct val="60000"/>
              <a:buFont typeface="Arial" pitchFamily="34" charset="0"/>
              <a:buChar char="•"/>
              <a:defRPr/>
            </a:pPr>
            <a:r>
              <a:rPr lang="en-US" sz="1300" dirty="0">
                <a:latin typeface="Tw Cen MT"/>
              </a:rPr>
              <a:t>Train a </a:t>
            </a:r>
            <a:r>
              <a:rPr lang="en-US" sz="1300" dirty="0" err="1">
                <a:latin typeface="Tw Cen MT"/>
              </a:rPr>
              <a:t>triclustering</a:t>
            </a:r>
            <a:r>
              <a:rPr lang="en-US" sz="1300" dirty="0">
                <a:latin typeface="Tw Cen MT"/>
              </a:rPr>
              <a:t> model on the </a:t>
            </a:r>
            <a:r>
              <a:rPr lang="en-US" sz="1300" dirty="0" err="1">
                <a:latin typeface="Tw Cen MT"/>
              </a:rPr>
              <a:t>SpliceJunctionDNA</a:t>
            </a:r>
            <a:r>
              <a:rPr lang="en-US" sz="1300" dirty="0">
                <a:latin typeface="Tw Cen MT"/>
              </a:rPr>
              <a:t> data table</a:t>
            </a:r>
          </a:p>
          <a:p>
            <a:pPr marL="1353312" lvl="2" indent="-320040" defTabSz="914400" fontAlgn="auto">
              <a:spcBef>
                <a:spcPts val="0"/>
              </a:spcBef>
              <a:spcAft>
                <a:spcPts val="0"/>
              </a:spcAft>
              <a:buClr>
                <a:srgbClr val="808080"/>
              </a:buClr>
              <a:buSzPct val="60000"/>
              <a:buFont typeface="Arial" pitchFamily="34" charset="0"/>
              <a:buChar char="•"/>
              <a:defRPr/>
            </a:pPr>
            <a:r>
              <a:rPr lang="en-US" sz="1000" dirty="0">
                <a:latin typeface="Tw Cen MT"/>
              </a:rPr>
              <a:t>Clusters of sequence samples</a:t>
            </a:r>
          </a:p>
          <a:p>
            <a:pPr marL="1353312" lvl="2" indent="-320040" defTabSz="914400" fontAlgn="auto">
              <a:spcBef>
                <a:spcPts val="0"/>
              </a:spcBef>
              <a:spcAft>
                <a:spcPts val="0"/>
              </a:spcAft>
              <a:buClr>
                <a:srgbClr val="808080"/>
              </a:buClr>
              <a:buSzPct val="60000"/>
              <a:buFont typeface="Arial" pitchFamily="34" charset="0"/>
              <a:buChar char="•"/>
              <a:defRPr/>
            </a:pPr>
            <a:r>
              <a:rPr lang="en-US" sz="1000" dirty="0">
                <a:latin typeface="Tw Cen MT"/>
              </a:rPr>
              <a:t>Intervals of positions in the sequences</a:t>
            </a:r>
          </a:p>
          <a:p>
            <a:pPr marL="1353312" lvl="2" indent="-320040" defTabSz="914400" fontAlgn="auto">
              <a:spcBef>
                <a:spcPts val="0"/>
              </a:spcBef>
              <a:spcAft>
                <a:spcPts val="0"/>
              </a:spcAft>
              <a:buClr>
                <a:srgbClr val="808080"/>
              </a:buClr>
              <a:buSzPct val="60000"/>
              <a:buFont typeface="Arial" pitchFamily="34" charset="0"/>
              <a:buChar char="•"/>
              <a:defRPr/>
            </a:pPr>
            <a:r>
              <a:rPr lang="en-US" sz="1000" dirty="0">
                <a:latin typeface="Tw Cen MT"/>
              </a:rPr>
              <a:t>Clusters of DNA chars</a:t>
            </a:r>
          </a:p>
          <a:p>
            <a:pPr marL="896112" lvl="1" indent="-320040" defTabSz="914400" fontAlgn="auto">
              <a:spcBef>
                <a:spcPts val="0"/>
              </a:spcBef>
              <a:spcAft>
                <a:spcPts val="0"/>
              </a:spcAft>
              <a:buClr>
                <a:srgbClr val="808080"/>
              </a:buClr>
              <a:buSzPct val="60000"/>
              <a:buFont typeface="Arial" pitchFamily="34" charset="0"/>
              <a:buChar char="•"/>
              <a:defRPr/>
            </a:pPr>
            <a:r>
              <a:rPr lang="en-US" sz="1300" dirty="0">
                <a:latin typeface="Tw Cen MT"/>
              </a:rPr>
              <a:t>Prepare a deployment model</a:t>
            </a:r>
          </a:p>
          <a:p>
            <a:pPr marL="1353312" lvl="2" indent="-320040" defTabSz="914400" fontAlgn="auto">
              <a:spcBef>
                <a:spcPts val="0"/>
              </a:spcBef>
              <a:spcAft>
                <a:spcPts val="0"/>
              </a:spcAft>
              <a:buClr>
                <a:srgbClr val="808080"/>
              </a:buClr>
              <a:buSzPct val="60000"/>
              <a:buFont typeface="Arial" pitchFamily="34" charset="0"/>
              <a:buChar char="•"/>
              <a:defRPr/>
            </a:pPr>
            <a:r>
              <a:rPr lang="en-US" sz="1000" dirty="0">
                <a:latin typeface="Tw Cen MT"/>
              </a:rPr>
              <a:t>Build a deployment dictionary</a:t>
            </a:r>
          </a:p>
          <a:p>
            <a:pPr marL="896112" lvl="1" indent="-320040" defTabSz="914400" fontAlgn="auto">
              <a:spcBef>
                <a:spcPts val="0"/>
              </a:spcBef>
              <a:spcAft>
                <a:spcPts val="0"/>
              </a:spcAft>
              <a:buClr>
                <a:srgbClr val="808080"/>
              </a:buClr>
              <a:buSzPct val="60000"/>
              <a:buFont typeface="Arial" pitchFamily="34" charset="0"/>
              <a:buChar char="•"/>
              <a:defRPr/>
            </a:pPr>
            <a:r>
              <a:rPr lang="en-US" sz="1200" dirty="0">
                <a:solidFill>
                  <a:srgbClr val="FF0000"/>
                </a:solidFill>
                <a:latin typeface="Tw Cen MT"/>
              </a:rPr>
              <a:t>Deploy the model on the multi-table </a:t>
            </a:r>
            <a:r>
              <a:rPr lang="en-US" sz="1200" dirty="0" err="1">
                <a:solidFill>
                  <a:srgbClr val="FF0000"/>
                </a:solidFill>
                <a:latin typeface="Tw Cen MT"/>
              </a:rPr>
              <a:t>SpliceJunction</a:t>
            </a:r>
            <a:r>
              <a:rPr lang="en-US" sz="1200" dirty="0">
                <a:solidFill>
                  <a:srgbClr val="FF0000"/>
                </a:solidFill>
                <a:latin typeface="Tw Cen MT"/>
              </a:rPr>
              <a:t> database</a:t>
            </a:r>
          </a:p>
          <a:p>
            <a:pPr marL="1353312" lvl="2" indent="-320040" defTabSz="914400" fontAlgn="auto">
              <a:spcBef>
                <a:spcPts val="0"/>
              </a:spcBef>
              <a:spcAft>
                <a:spcPts val="0"/>
              </a:spcAft>
              <a:buClr>
                <a:srgbClr val="808080"/>
              </a:buClr>
              <a:buSzPct val="60000"/>
              <a:buFont typeface="Arial" pitchFamily="34" charset="0"/>
              <a:buChar char="•"/>
              <a:defRPr/>
            </a:pPr>
            <a:r>
              <a:rPr lang="en-US" sz="1000" dirty="0">
                <a:solidFill>
                  <a:srgbClr val="FF0000"/>
                </a:solidFill>
                <a:latin typeface="Tw Cen MT"/>
              </a:rPr>
              <a:t>Assign new DNA sequences to trained clusters of sequences</a:t>
            </a:r>
          </a:p>
          <a:p>
            <a:pPr marL="896112" lvl="1" indent="-320040" defTabSz="914400" fontAlgn="auto">
              <a:spcBef>
                <a:spcPts val="0"/>
              </a:spcBef>
              <a:spcAft>
                <a:spcPts val="0"/>
              </a:spcAft>
              <a:buClr>
                <a:srgbClr val="808080"/>
              </a:buClr>
              <a:buSzPct val="60000"/>
              <a:buFont typeface="Arial" pitchFamily="34" charset="0"/>
              <a:buChar char="•"/>
              <a:defRPr/>
            </a:pPr>
            <a:endParaRPr lang="en-US" sz="1200" dirty="0">
              <a:solidFill>
                <a:srgbClr val="000000"/>
              </a:solidFill>
              <a:latin typeface="Tw Cen MT"/>
            </a:endParaRPr>
          </a:p>
          <a:p>
            <a:pPr marL="1353312" lvl="2" indent="-320040" defTabSz="914400" fontAlgn="auto">
              <a:spcBef>
                <a:spcPts val="0"/>
              </a:spcBef>
              <a:spcAft>
                <a:spcPts val="0"/>
              </a:spcAft>
              <a:buClr>
                <a:srgbClr val="808080"/>
              </a:buClr>
              <a:buSzPct val="60000"/>
              <a:buFont typeface="Arial" pitchFamily="34" charset="0"/>
              <a:buChar char="•"/>
              <a:defRPr/>
            </a:pPr>
            <a:endParaRPr lang="en-US" sz="1200" dirty="0">
              <a:solidFill>
                <a:srgbClr val="000000"/>
              </a:solidFill>
              <a:latin typeface="Tw Cen MT"/>
            </a:endParaRPr>
          </a:p>
          <a:p>
            <a:pPr marL="1810512" lvl="3" indent="-320040" defTabSz="914400" fontAlgn="auto">
              <a:spcBef>
                <a:spcPts val="0"/>
              </a:spcBef>
              <a:spcAft>
                <a:spcPts val="0"/>
              </a:spcAft>
              <a:buClr>
                <a:srgbClr val="808080"/>
              </a:buClr>
              <a:buSzPct val="60000"/>
              <a:buFont typeface="Arial" pitchFamily="34" charset="0"/>
              <a:buChar char="•"/>
              <a:defRPr/>
            </a:pPr>
            <a:endParaRPr lang="en-US" sz="1300" dirty="0">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noProof="0" dirty="0">
              <a:ln>
                <a:noFill/>
              </a:ln>
              <a:solidFill>
                <a:schemeClr val="tx1"/>
              </a:solidFill>
              <a:effectLst/>
              <a:uLnTx/>
              <a:uFillTx/>
              <a:latin typeface="+mn-lt"/>
            </a:endParaRPr>
          </a:p>
          <a:p>
            <a:pPr marL="1353312" lvl="2" indent="-320040" defTabSz="914400" fontAlgn="auto">
              <a:spcBef>
                <a:spcPts val="0"/>
              </a:spcBef>
              <a:spcAft>
                <a:spcPts val="0"/>
              </a:spcAft>
              <a:buClr>
                <a:schemeClr val="accent2"/>
              </a:buClr>
              <a:buSzPct val="60000"/>
              <a:defRPr/>
            </a:pPr>
            <a:endParaRPr lang="en-US" sz="1200" dirty="0">
              <a:latin typeface="+mn-lt"/>
            </a:endParaRPr>
          </a:p>
          <a:p>
            <a:pPr marL="1353312" lvl="2" indent="-320040" defTabSz="914400" fontAlgn="auto">
              <a:spcBef>
                <a:spcPts val="0"/>
              </a:spcBef>
              <a:spcAft>
                <a:spcPts val="0"/>
              </a:spcAft>
              <a:buClr>
                <a:schemeClr val="accent2"/>
              </a:buClr>
              <a:buSzPct val="60000"/>
              <a:buFont typeface="Arial" pitchFamily="34" charset="0"/>
              <a:buChar char="•"/>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731012" marR="0" lvl="1" indent="-320040" algn="l" defTabSz="914400" rtl="0" eaLnBrk="1" fontAlgn="auto" latinLnBrk="0" hangingPunct="1">
              <a:lnSpc>
                <a:spcPct val="100000"/>
              </a:lnSpc>
              <a:spcBef>
                <a:spcPts val="0"/>
              </a:spcBef>
              <a:spcAft>
                <a:spcPts val="0"/>
              </a:spcAft>
              <a:buClr>
                <a:schemeClr val="accent1"/>
              </a:buClr>
              <a:buSzPct val="70000"/>
              <a:buFont typeface="Wingdings 2"/>
              <a:buNone/>
              <a:tabLst/>
              <a:defRPr/>
            </a:pPr>
            <a:endParaRPr kumimoji="0" lang="en-US" sz="1600" b="0" i="0" u="none" strike="noStrike" kern="1200" cap="none" spc="0" normalizeH="0" baseline="0" noProof="0" dirty="0">
              <a:ln>
                <a:noFill/>
              </a:ln>
              <a:solidFill>
                <a:schemeClr val="tx1"/>
              </a:solidFill>
              <a:effectLst/>
              <a:uLnTx/>
              <a:uFillTx/>
              <a:latin typeface="+mn-lt"/>
            </a:endParaRPr>
          </a:p>
        </p:txBody>
      </p:sp>
      <p:pic>
        <p:nvPicPr>
          <p:cNvPr id="7" name="Image 6"/>
          <p:cNvPicPr>
            <a:picLocks noChangeAspect="1"/>
          </p:cNvPicPr>
          <p:nvPr/>
        </p:nvPicPr>
        <p:blipFill>
          <a:blip r:embed="rId2" cstate="print"/>
          <a:stretch>
            <a:fillRect/>
          </a:stretch>
        </p:blipFill>
        <p:spPr bwMode="auto">
          <a:xfrm>
            <a:off x="142341" y="677250"/>
            <a:ext cx="464762" cy="236190"/>
          </a:xfrm>
          <a:prstGeom prst="rect">
            <a:avLst/>
          </a:prstGeom>
          <a:noFill/>
          <a:ln w="9525">
            <a:noFill/>
            <a:miter lim="800000"/>
            <a:headEnd/>
            <a:tailEnd/>
          </a:ln>
          <a:effectLst/>
        </p:spPr>
      </p:pic>
      <p:pic>
        <p:nvPicPr>
          <p:cNvPr id="8" name="Picture 7"/>
          <p:cNvPicPr>
            <a:picLocks noChangeAspect="1" noChangeArrowheads="1"/>
          </p:cNvPicPr>
          <p:nvPr/>
        </p:nvPicPr>
        <p:blipFill>
          <a:blip r:embed="rId3"/>
          <a:srcRect/>
          <a:stretch>
            <a:fillRect/>
          </a:stretch>
        </p:blipFill>
        <p:spPr bwMode="auto">
          <a:xfrm>
            <a:off x="182165" y="3440329"/>
            <a:ext cx="702469" cy="666750"/>
          </a:xfrm>
          <a:prstGeom prst="rect">
            <a:avLst/>
          </a:prstGeom>
          <a:noFill/>
          <a:ln w="9525">
            <a:noFill/>
            <a:miter lim="800000"/>
            <a:headEnd/>
            <a:tailEnd/>
          </a:ln>
          <a:effectLst/>
        </p:spPr>
      </p:pic>
      <p:pic>
        <p:nvPicPr>
          <p:cNvPr id="9" name="Picture 7"/>
          <p:cNvPicPr>
            <a:picLocks noChangeAspect="1" noChangeArrowheads="1"/>
          </p:cNvPicPr>
          <p:nvPr/>
        </p:nvPicPr>
        <p:blipFill>
          <a:blip r:embed="rId3"/>
          <a:srcRect/>
          <a:stretch>
            <a:fillRect/>
          </a:stretch>
        </p:blipFill>
        <p:spPr bwMode="auto">
          <a:xfrm>
            <a:off x="1218351" y="4916463"/>
            <a:ext cx="280988" cy="266700"/>
          </a:xfrm>
          <a:prstGeom prst="rect">
            <a:avLst/>
          </a:prstGeom>
          <a:noFill/>
          <a:ln w="9525">
            <a:noFill/>
            <a:miter lim="800000"/>
            <a:headEnd/>
            <a:tailEnd/>
          </a:ln>
          <a:effectLst/>
        </p:spPr>
      </p:pic>
      <p:pic>
        <p:nvPicPr>
          <p:cNvPr id="11" name="Picture 7"/>
          <p:cNvPicPr>
            <a:picLocks noChangeAspect="1" noChangeArrowheads="1"/>
          </p:cNvPicPr>
          <p:nvPr/>
        </p:nvPicPr>
        <p:blipFill>
          <a:blip r:embed="rId3"/>
          <a:srcRect/>
          <a:stretch>
            <a:fillRect/>
          </a:stretch>
        </p:blipFill>
        <p:spPr bwMode="auto">
          <a:xfrm>
            <a:off x="1222153" y="5458345"/>
            <a:ext cx="280988" cy="266700"/>
          </a:xfrm>
          <a:prstGeom prst="rect">
            <a:avLst/>
          </a:prstGeom>
          <a:noFill/>
          <a:ln w="9525">
            <a:noFill/>
            <a:miter lim="800000"/>
            <a:headEnd/>
            <a:tailEnd/>
          </a:ln>
          <a:effectLst/>
        </p:spPr>
      </p:pic>
      <p:pic>
        <p:nvPicPr>
          <p:cNvPr id="12" name="Picture 2"/>
          <p:cNvPicPr>
            <a:picLocks noChangeAspect="1" noChangeArrowheads="1"/>
          </p:cNvPicPr>
          <p:nvPr/>
        </p:nvPicPr>
        <p:blipFill>
          <a:blip r:embed="rId4"/>
          <a:srcRect/>
          <a:stretch>
            <a:fillRect/>
          </a:stretch>
        </p:blipFill>
        <p:spPr bwMode="auto">
          <a:xfrm>
            <a:off x="1222153" y="5797025"/>
            <a:ext cx="280988" cy="266700"/>
          </a:xfrm>
          <a:prstGeom prst="rect">
            <a:avLst/>
          </a:prstGeom>
          <a:noFill/>
          <a:ln w="9525">
            <a:noFill/>
            <a:miter lim="800000"/>
            <a:headEnd/>
            <a:tailEnd/>
          </a:ln>
          <a:effec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stretch>
            <a:fillRect/>
          </a:stretch>
        </p:blipFill>
        <p:spPr>
          <a:xfrm>
            <a:off x="4295977" y="2824602"/>
            <a:ext cx="4653915" cy="3693795"/>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Deploy the model</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109</a:t>
            </a:fld>
            <a:endParaRPr lang="en-US" dirty="0"/>
          </a:p>
        </p:txBody>
      </p:sp>
      <p:sp>
        <p:nvSpPr>
          <p:cNvPr id="16386" name="Espace réservé du contenu 2"/>
          <p:cNvSpPr>
            <a:spLocks noGrp="1"/>
          </p:cNvSpPr>
          <p:nvPr>
            <p:ph sz="quarter" idx="1"/>
          </p:nvPr>
        </p:nvSpPr>
        <p:spPr>
          <a:xfrm>
            <a:off x="457200" y="1774826"/>
            <a:ext cx="8542867" cy="1036108"/>
          </a:xfrm>
        </p:spPr>
        <p:txBody>
          <a:bodyPr>
            <a:normAutofit/>
          </a:bodyPr>
          <a:lstStyle/>
          <a:p>
            <a:pPr marL="438150" lvl="1" indent="-319088">
              <a:spcBef>
                <a:spcPct val="0"/>
              </a:spcBef>
              <a:buClr>
                <a:schemeClr val="accent1"/>
              </a:buClr>
              <a:buSzPct val="80000"/>
              <a:buFont typeface="Arial" pitchFamily="34" charset="0"/>
              <a:buChar char="•"/>
            </a:pPr>
            <a:r>
              <a:rPr lang="en-US" b="1" noProof="0" dirty="0"/>
              <a:t>Step 1 : </a:t>
            </a:r>
            <a:r>
              <a:rPr lang="en-US" noProof="0" dirty="0">
                <a:solidFill>
                  <a:srgbClr val="FF0000"/>
                </a:solidFill>
              </a:rPr>
              <a:t>Open the deployment dictionary file with </a:t>
            </a:r>
            <a:r>
              <a:rPr lang="en-US" noProof="0" dirty="0" err="1">
                <a:solidFill>
                  <a:srgbClr val="FF0000"/>
                </a:solidFill>
              </a:rPr>
              <a:t>Khiops</a:t>
            </a:r>
            <a:r>
              <a:rPr lang="en-US" noProof="0" dirty="0">
                <a:solidFill>
                  <a:schemeClr val="bg2">
                    <a:lumMod val="50000"/>
                  </a:schemeClr>
                </a:solidFill>
              </a:rPr>
              <a:t>  </a:t>
            </a:r>
          </a:p>
          <a:p>
            <a:pPr marL="438150" lvl="1" indent="-319088">
              <a:spcBef>
                <a:spcPct val="0"/>
              </a:spcBef>
              <a:buClr>
                <a:schemeClr val="accent1"/>
              </a:buClr>
              <a:buSzPct val="80000"/>
              <a:buNone/>
            </a:pPr>
            <a:r>
              <a:rPr lang="en-US" sz="2000" noProof="0" dirty="0">
                <a:solidFill>
                  <a:schemeClr val="bg2">
                    <a:lumMod val="50000"/>
                  </a:schemeClr>
                </a:solidFill>
              </a:rPr>
              <a:t>  	  </a:t>
            </a:r>
            <a:r>
              <a:rPr lang="en-US" sz="1700" noProof="0" dirty="0">
                <a:solidFill>
                  <a:schemeClr val="bg2">
                    <a:lumMod val="50000"/>
                  </a:schemeClr>
                </a:solidFill>
              </a:rPr>
              <a:t> (ex: Samples\</a:t>
            </a:r>
            <a:r>
              <a:rPr lang="en-US" sz="1700" noProof="0" dirty="0" err="1">
                <a:solidFill>
                  <a:schemeClr val="bg2">
                    <a:lumMod val="50000"/>
                  </a:schemeClr>
                </a:solidFill>
              </a:rPr>
              <a:t>SpliceJunction</a:t>
            </a:r>
            <a:r>
              <a:rPr lang="en-US" sz="1700" noProof="0" dirty="0">
                <a:solidFill>
                  <a:schemeClr val="bg2">
                    <a:lumMod val="50000"/>
                  </a:schemeClr>
                </a:solidFill>
              </a:rPr>
              <a:t>\</a:t>
            </a:r>
            <a:r>
              <a:rPr lang="en-US" sz="1700" noProof="0" dirty="0" err="1">
                <a:solidFill>
                  <a:schemeClr val="bg2">
                    <a:lumMod val="50000"/>
                  </a:schemeClr>
                </a:solidFill>
              </a:rPr>
              <a:t>TriclusteringResults</a:t>
            </a:r>
            <a:r>
              <a:rPr lang="en-US" sz="1700" noProof="0" dirty="0">
                <a:solidFill>
                  <a:schemeClr val="bg2">
                    <a:lumMod val="50000"/>
                  </a:schemeClr>
                </a:solidFill>
              </a:rPr>
              <a:t>\Deployment\</a:t>
            </a:r>
            <a:r>
              <a:rPr lang="en-US" sz="1700" noProof="0" dirty="0" err="1">
                <a:solidFill>
                  <a:schemeClr val="bg2">
                    <a:lumMod val="50000"/>
                  </a:schemeClr>
                </a:solidFill>
              </a:rPr>
              <a:t>Coclustering.kdic</a:t>
            </a:r>
            <a:r>
              <a:rPr lang="en-US" sz="1700" noProof="0" dirty="0">
                <a:solidFill>
                  <a:schemeClr val="bg2">
                    <a:lumMod val="50000"/>
                  </a:schemeClr>
                </a:solidFill>
              </a:rPr>
              <a:t>)</a:t>
            </a:r>
            <a:endParaRPr lang="en-US" sz="1700" noProof="0" dirty="0">
              <a:solidFill>
                <a:srgbClr val="FF0000"/>
              </a:solidFill>
            </a:endParaRPr>
          </a:p>
        </p:txBody>
      </p:sp>
      <p:pic>
        <p:nvPicPr>
          <p:cNvPr id="13" name="Picture 2"/>
          <p:cNvPicPr>
            <a:picLocks noChangeAspect="1" noChangeArrowheads="1"/>
          </p:cNvPicPr>
          <p:nvPr/>
        </p:nvPicPr>
        <p:blipFill>
          <a:blip r:embed="rId3"/>
          <a:srcRect/>
          <a:stretch>
            <a:fillRect/>
          </a:stretch>
        </p:blipFill>
        <p:spPr bwMode="auto">
          <a:xfrm>
            <a:off x="142341" y="403921"/>
            <a:ext cx="421481" cy="400050"/>
          </a:xfrm>
          <a:prstGeom prst="rect">
            <a:avLst/>
          </a:prstGeom>
          <a:noFill/>
          <a:ln w="9525">
            <a:noFill/>
            <a:miter lim="800000"/>
            <a:headEnd/>
            <a:tailEnd/>
          </a:ln>
          <a:effectLst/>
        </p:spPr>
      </p:pic>
      <p:pic>
        <p:nvPicPr>
          <p:cNvPr id="14" name="Image 13"/>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sp>
        <p:nvSpPr>
          <p:cNvPr id="17" name="Flèche vers le bas 16"/>
          <p:cNvSpPr/>
          <p:nvPr/>
        </p:nvSpPr>
        <p:spPr>
          <a:xfrm>
            <a:off x="4461207" y="2737918"/>
            <a:ext cx="325437"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8" name="Connecteur droit avec flèche 17"/>
          <p:cNvCxnSpPr/>
          <p:nvPr/>
        </p:nvCxnSpPr>
        <p:spPr>
          <a:xfrm flipV="1">
            <a:off x="2421467" y="4233330"/>
            <a:ext cx="2002884" cy="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9" name="Espace réservé du contenu 2"/>
          <p:cNvSpPr txBox="1">
            <a:spLocks/>
          </p:cNvSpPr>
          <p:nvPr/>
        </p:nvSpPr>
        <p:spPr>
          <a:xfrm>
            <a:off x="973666" y="3793068"/>
            <a:ext cx="2455333" cy="1168400"/>
          </a:xfrm>
          <a:prstGeom prst="rect">
            <a:avLst/>
          </a:prstGeom>
        </p:spPr>
        <p:txBody>
          <a:bodyPr vert="horz">
            <a:normAutofit/>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a typeface="+mn-ea"/>
              <a:cs typeface="+mn-cs"/>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Root entity</a:t>
            </a: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Secondary entity</a:t>
            </a:r>
            <a:endParaRPr kumimoji="0" lang="en-US" sz="1600" b="0" i="1" u="none" strike="noStrike" kern="1200" cap="none" spc="0" normalizeH="0" baseline="0" noProof="0" dirty="0">
              <a:ln>
                <a:noFill/>
              </a:ln>
              <a:solidFill>
                <a:schemeClr val="tx1"/>
              </a:solidFill>
              <a:effectLst/>
              <a:uLnTx/>
              <a:uFillTx/>
              <a:latin typeface="+mn-lt"/>
              <a:ea typeface="+mn-ea"/>
              <a:cs typeface="+mn-cs"/>
            </a:endParaRPr>
          </a:p>
        </p:txBody>
      </p:sp>
      <p:cxnSp>
        <p:nvCxnSpPr>
          <p:cNvPr id="20" name="Connecteur droit avec flèche 19"/>
          <p:cNvCxnSpPr/>
          <p:nvPr/>
        </p:nvCxnSpPr>
        <p:spPr>
          <a:xfrm flipV="1">
            <a:off x="2946400" y="4360335"/>
            <a:ext cx="1486418" cy="12699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1" name="Connecteur droit avec flèche 20"/>
          <p:cNvCxnSpPr/>
          <p:nvPr/>
        </p:nvCxnSpPr>
        <p:spPr>
          <a:xfrm flipV="1">
            <a:off x="3127864" y="3539029"/>
            <a:ext cx="1948951" cy="9319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2" name="Espace réservé du contenu 2"/>
          <p:cNvSpPr txBox="1">
            <a:spLocks/>
          </p:cNvSpPr>
          <p:nvPr/>
        </p:nvSpPr>
        <p:spPr>
          <a:xfrm>
            <a:off x="782522" y="3199064"/>
            <a:ext cx="2709338" cy="838239"/>
          </a:xfrm>
          <a:prstGeom prst="rect">
            <a:avLst/>
          </a:prstGeom>
        </p:spPr>
        <p:txBody>
          <a:bodyPr vert="horz">
            <a:normAutofit/>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kumimoji="0" lang="en-US" sz="1600" b="0" i="0" u="none" strike="noStrike" kern="1200" cap="none" spc="0" normalizeH="0" baseline="0" noProof="0" dirty="0">
                <a:ln>
                  <a:noFill/>
                </a:ln>
                <a:solidFill>
                  <a:schemeClr val="tx1"/>
                </a:solidFill>
                <a:effectLst/>
                <a:uLnTx/>
                <a:uFillTx/>
                <a:latin typeface="+mn-lt"/>
              </a:rPr>
              <a:t>Deploy</a:t>
            </a:r>
            <a:r>
              <a:rPr lang="en-US" sz="1600" dirty="0">
                <a:latin typeface="+mn-lt"/>
              </a:rPr>
              <a:t>m</a:t>
            </a:r>
            <a:r>
              <a:rPr kumimoji="0" lang="en-US" sz="1600" b="0" i="0" u="none" strike="noStrike" kern="1200" cap="none" spc="0" normalizeH="0" baseline="0" noProof="0" dirty="0" err="1">
                <a:ln>
                  <a:noFill/>
                </a:ln>
                <a:solidFill>
                  <a:schemeClr val="tx1"/>
                </a:solidFill>
                <a:effectLst/>
                <a:uLnTx/>
                <a:uFillTx/>
                <a:latin typeface="+mn-lt"/>
              </a:rPr>
              <a:t>ent</a:t>
            </a:r>
            <a:r>
              <a:rPr kumimoji="0" lang="en-US" sz="1600" b="0" i="0" u="none" strike="noStrike" kern="1200" cap="none" spc="0" normalizeH="0" baseline="0" noProof="0" dirty="0">
                <a:ln>
                  <a:noFill/>
                </a:ln>
                <a:solidFill>
                  <a:schemeClr val="tx1"/>
                </a:solidFill>
                <a:effectLst/>
                <a:uLnTx/>
                <a:uFillTx/>
                <a:latin typeface="+mn-lt"/>
              </a:rPr>
              <a:t> dictionary</a:t>
            </a:r>
          </a:p>
          <a:p>
            <a:pPr marL="640080" marR="0" lvl="1" indent="-274320" algn="l" defTabSz="914400" rtl="0" eaLnBrk="1" fontAlgn="auto" latinLnBrk="0" hangingPunct="1">
              <a:lnSpc>
                <a:spcPct val="80000"/>
              </a:lnSpc>
              <a:spcBef>
                <a:spcPts val="550"/>
              </a:spcBef>
              <a:spcAft>
                <a:spcPts val="0"/>
              </a:spcAft>
              <a:buClr>
                <a:schemeClr val="accent1"/>
              </a:buClr>
              <a:buSzPct val="70000"/>
              <a:buFont typeface="Arial" pitchFamily="34" charset="0"/>
              <a:buChar char="•"/>
              <a:tabLst/>
              <a:defRPr/>
            </a:pPr>
            <a:endParaRPr kumimoji="0" lang="en-US" sz="1600" b="0" i="1" u="none" strike="noStrike" kern="1200" cap="none" spc="0" normalizeH="0" baseline="0" noProof="0" dirty="0">
              <a:ln>
                <a:noFill/>
              </a:ln>
              <a:solidFill>
                <a:schemeClr val="tx1"/>
              </a:solidFill>
              <a:effectLst/>
              <a:uLnTx/>
              <a:uFillTx/>
              <a:latin typeface="+mn-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876" y="2779436"/>
            <a:ext cx="4703668" cy="3707815"/>
          </a:xfrm>
          <a:prstGeom prst="rect">
            <a:avLst/>
          </a:prstGeom>
        </p:spPr>
      </p:pic>
      <p:sp>
        <p:nvSpPr>
          <p:cNvPr id="11" name="Rectangle 10"/>
          <p:cNvSpPr/>
          <p:nvPr/>
        </p:nvSpPr>
        <p:spPr>
          <a:xfrm>
            <a:off x="1006679" y="3956523"/>
            <a:ext cx="1052742" cy="1761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ZoneTexte 13"/>
          <p:cNvSpPr txBox="1"/>
          <p:nvPr/>
        </p:nvSpPr>
        <p:spPr>
          <a:xfrm>
            <a:off x="2105638" y="3822299"/>
            <a:ext cx="1300356" cy="369332"/>
          </a:xfrm>
          <a:prstGeom prst="rect">
            <a:avLst/>
          </a:prstGeom>
          <a:noFill/>
        </p:spPr>
        <p:txBody>
          <a:bodyPr wrap="none" rtlCol="0">
            <a:spAutoFit/>
          </a:bodyPr>
          <a:lstStyle/>
          <a:p>
            <a:r>
              <a:rPr lang="en-US" dirty="0">
                <a:solidFill>
                  <a:srgbClr val="FF0000"/>
                </a:solidFill>
              </a:rPr>
              <a:t>Fill a prefix</a:t>
            </a:r>
          </a:p>
        </p:txBody>
      </p:sp>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Supervised classification</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11</a:t>
            </a:fld>
            <a:endParaRPr lang="en-US" dirty="0"/>
          </a:p>
        </p:txBody>
      </p:sp>
      <p:sp>
        <p:nvSpPr>
          <p:cNvPr id="20482"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b="1" dirty="0"/>
              <a:t>Step 4 : </a:t>
            </a:r>
            <a:r>
              <a:rPr lang="en-US" dirty="0">
                <a:solidFill>
                  <a:srgbClr val="FF0000"/>
                </a:solidFill>
              </a:rPr>
              <a:t>Results</a:t>
            </a:r>
          </a:p>
          <a:p>
            <a:pPr>
              <a:buFont typeface="Arial" pitchFamily="34" charset="0"/>
              <a:buChar char="•"/>
            </a:pPr>
            <a:endParaRPr lang="en-US" dirty="0"/>
          </a:p>
        </p:txBody>
      </p:sp>
      <p:sp>
        <p:nvSpPr>
          <p:cNvPr id="13" name="ZoneTexte 12"/>
          <p:cNvSpPr txBox="1"/>
          <p:nvPr/>
        </p:nvSpPr>
        <p:spPr>
          <a:xfrm>
            <a:off x="4765070" y="3525097"/>
            <a:ext cx="4297737" cy="2317045"/>
          </a:xfrm>
          <a:prstGeom prst="rect">
            <a:avLst/>
          </a:prstGeom>
          <a:noFill/>
        </p:spPr>
        <p:txBody>
          <a:bodyPr wrap="square">
            <a:spAutoFit/>
          </a:bodyPr>
          <a:lstStyle/>
          <a:p>
            <a:pPr fontAlgn="auto">
              <a:spcBef>
                <a:spcPts val="0"/>
              </a:spcBef>
              <a:spcAft>
                <a:spcPts val="0"/>
              </a:spcAft>
              <a:buFont typeface="Arial" pitchFamily="34" charset="0"/>
              <a:buChar char="•"/>
              <a:defRPr/>
            </a:pPr>
            <a:endParaRPr lang="en-US" sz="1200" dirty="0">
              <a:solidFill>
                <a:srgbClr val="FF0000"/>
              </a:solidFill>
              <a:latin typeface="+mn-lt"/>
            </a:endParaRPr>
          </a:p>
          <a:p>
            <a:pPr marL="285750" indent="-285750" fontAlgn="auto">
              <a:lnSpc>
                <a:spcPts val="1600"/>
              </a:lnSpc>
              <a:spcBef>
                <a:spcPts val="0"/>
              </a:spcBef>
              <a:spcAft>
                <a:spcPts val="0"/>
              </a:spcAft>
              <a:buFont typeface="Arial" pitchFamily="34" charset="0"/>
              <a:buChar char="•"/>
              <a:defRPr/>
            </a:pPr>
            <a:r>
              <a:rPr lang="en-US" sz="1200" dirty="0">
                <a:latin typeface="+mn-lt"/>
              </a:rPr>
              <a:t>Directory where all results files are written</a:t>
            </a:r>
          </a:p>
          <a:p>
            <a:pPr marL="285750" indent="-285750" fontAlgn="auto">
              <a:lnSpc>
                <a:spcPts val="1600"/>
              </a:lnSpc>
              <a:spcBef>
                <a:spcPts val="0"/>
              </a:spcBef>
              <a:spcAft>
                <a:spcPts val="0"/>
              </a:spcAft>
              <a:buFont typeface="Arial" pitchFamily="34" charset="0"/>
              <a:buChar char="•"/>
              <a:defRPr/>
            </a:pPr>
            <a:r>
              <a:rPr lang="en-US" sz="1200" dirty="0">
                <a:latin typeface="+mn-lt"/>
              </a:rPr>
              <a:t>Prefix </a:t>
            </a:r>
            <a:r>
              <a:rPr lang="en-US" sz="1200" dirty="0">
                <a:solidFill>
                  <a:schemeClr val="accent2"/>
                </a:solidFill>
                <a:latin typeface="+mn-lt"/>
              </a:rPr>
              <a:t>(ex: in case of  several experiments)</a:t>
            </a:r>
          </a:p>
          <a:p>
            <a:pPr marL="285750" indent="-285750" fontAlgn="auto">
              <a:lnSpc>
                <a:spcPts val="1600"/>
              </a:lnSpc>
              <a:spcBef>
                <a:spcPts val="0"/>
              </a:spcBef>
              <a:spcAft>
                <a:spcPts val="0"/>
              </a:spcAft>
              <a:buFont typeface="Arial" pitchFamily="34" charset="0"/>
              <a:buChar char="•"/>
              <a:defRPr/>
            </a:pPr>
            <a:r>
              <a:rPr lang="en-US" sz="1200" dirty="0">
                <a:latin typeface="+mn-lt"/>
              </a:rPr>
              <a:t>Brief description to summarize the current analysis</a:t>
            </a:r>
          </a:p>
          <a:p>
            <a:pPr marL="285750" indent="-285750" fontAlgn="auto">
              <a:lnSpc>
                <a:spcPts val="1600"/>
              </a:lnSpc>
              <a:spcBef>
                <a:spcPts val="0"/>
              </a:spcBef>
              <a:spcAft>
                <a:spcPts val="0"/>
              </a:spcAft>
              <a:buFont typeface="Arial" pitchFamily="34" charset="0"/>
              <a:buChar char="•"/>
              <a:defRPr/>
            </a:pPr>
            <a:r>
              <a:rPr lang="en-US" sz="1200" dirty="0">
                <a:latin typeface="+mn-lt"/>
              </a:rPr>
              <a:t>Description of trained univariate preparation models</a:t>
            </a:r>
          </a:p>
          <a:p>
            <a:pPr marL="285750" lvl="0" indent="-285750" fontAlgn="auto">
              <a:lnSpc>
                <a:spcPts val="1600"/>
              </a:lnSpc>
              <a:spcBef>
                <a:spcPts val="0"/>
              </a:spcBef>
              <a:spcAft>
                <a:spcPts val="0"/>
              </a:spcAft>
              <a:buFont typeface="Arial" pitchFamily="34" charset="0"/>
              <a:buChar char="•"/>
              <a:defRPr/>
            </a:pPr>
            <a:r>
              <a:rPr lang="en-US" sz="1200" dirty="0">
                <a:solidFill>
                  <a:prstClr val="black"/>
                </a:solidFill>
                <a:latin typeface="+mn-lt"/>
              </a:rPr>
              <a:t>Description of trained bivariate preparation models</a:t>
            </a:r>
          </a:p>
          <a:p>
            <a:pPr marL="285750" indent="-285750" fontAlgn="auto">
              <a:lnSpc>
                <a:spcPts val="1600"/>
              </a:lnSpc>
              <a:spcBef>
                <a:spcPts val="0"/>
              </a:spcBef>
              <a:spcAft>
                <a:spcPts val="0"/>
              </a:spcAft>
              <a:buFont typeface="Arial" pitchFamily="34" charset="0"/>
              <a:buChar char="•"/>
              <a:defRPr/>
            </a:pPr>
            <a:r>
              <a:rPr lang="en-US" sz="1200" dirty="0">
                <a:latin typeface="+mn-lt"/>
              </a:rPr>
              <a:t>Technical description for deployment purposes</a:t>
            </a:r>
          </a:p>
          <a:p>
            <a:pPr marL="285750" indent="-285750" fontAlgn="auto">
              <a:lnSpc>
                <a:spcPts val="1600"/>
              </a:lnSpc>
              <a:spcBef>
                <a:spcPts val="0"/>
              </a:spcBef>
              <a:spcAft>
                <a:spcPts val="0"/>
              </a:spcAft>
              <a:buFont typeface="Arial" pitchFamily="34" charset="0"/>
              <a:buChar char="•"/>
              <a:defRPr/>
            </a:pPr>
            <a:r>
              <a:rPr lang="en-US" sz="1200" dirty="0">
                <a:latin typeface="+mn-lt"/>
              </a:rPr>
              <a:t>Description of trained models with selected variables</a:t>
            </a:r>
          </a:p>
          <a:p>
            <a:pPr marL="285750" indent="-285750" fontAlgn="auto">
              <a:lnSpc>
                <a:spcPts val="1600"/>
              </a:lnSpc>
              <a:spcBef>
                <a:spcPts val="0"/>
              </a:spcBef>
              <a:spcAft>
                <a:spcPts val="0"/>
              </a:spcAft>
              <a:buFont typeface="Arial" pitchFamily="34" charset="0"/>
              <a:buChar char="•"/>
              <a:defRPr/>
            </a:pPr>
            <a:r>
              <a:rPr lang="en-US" sz="1200" dirty="0">
                <a:latin typeface="+mn-lt"/>
              </a:rPr>
              <a:t>Evaluation on train database</a:t>
            </a:r>
          </a:p>
          <a:p>
            <a:pPr marL="285750" indent="-285750" fontAlgn="auto">
              <a:lnSpc>
                <a:spcPts val="1600"/>
              </a:lnSpc>
              <a:spcBef>
                <a:spcPts val="0"/>
              </a:spcBef>
              <a:spcAft>
                <a:spcPts val="0"/>
              </a:spcAft>
              <a:buFont typeface="Arial" pitchFamily="34" charset="0"/>
              <a:buChar char="•"/>
              <a:defRPr/>
            </a:pPr>
            <a:r>
              <a:rPr lang="en-US" sz="1200" dirty="0">
                <a:latin typeface="+mn-lt"/>
              </a:rPr>
              <a:t>Evaluation on test database</a:t>
            </a:r>
          </a:p>
          <a:p>
            <a:pPr marL="285750" indent="-285750" fontAlgn="auto">
              <a:lnSpc>
                <a:spcPts val="1600"/>
              </a:lnSpc>
              <a:spcBef>
                <a:spcPts val="0"/>
              </a:spcBef>
              <a:spcAft>
                <a:spcPts val="0"/>
              </a:spcAft>
              <a:buFont typeface="Arial" pitchFamily="34" charset="0"/>
              <a:buChar char="•"/>
              <a:defRPr/>
            </a:pPr>
            <a:r>
              <a:rPr lang="en-US" sz="1200" dirty="0" err="1">
                <a:latin typeface="+mn-lt"/>
              </a:rPr>
              <a:t>Json</a:t>
            </a:r>
            <a:r>
              <a:rPr lang="en-US" sz="1200" dirty="0">
                <a:latin typeface="+mn-lt"/>
              </a:rPr>
              <a:t> report, to get the analysis results from external tools</a:t>
            </a:r>
          </a:p>
        </p:txBody>
      </p:sp>
      <p:pic>
        <p:nvPicPr>
          <p:cNvPr id="12" name="Picture 2"/>
          <p:cNvPicPr>
            <a:picLocks noChangeAspect="1" noChangeArrowheads="1"/>
          </p:cNvPicPr>
          <p:nvPr/>
        </p:nvPicPr>
        <p:blipFill>
          <a:blip r:embed="rId4"/>
          <a:srcRect/>
          <a:stretch>
            <a:fillRect/>
          </a:stretch>
        </p:blipFill>
        <p:spPr bwMode="auto">
          <a:xfrm>
            <a:off x="142341" y="547860"/>
            <a:ext cx="421481" cy="400050"/>
          </a:xfrm>
          <a:prstGeom prst="rect">
            <a:avLst/>
          </a:prstGeom>
          <a:noFill/>
          <a:ln w="9525">
            <a:noFill/>
            <a:miter lim="800000"/>
            <a:headEnd/>
            <a:tailEnd/>
          </a:ln>
          <a:effectLst/>
        </p:spPr>
      </p:pic>
      <p:sp>
        <p:nvSpPr>
          <p:cNvPr id="8" name="Flèche vers le bas 7"/>
          <p:cNvSpPr/>
          <p:nvPr/>
        </p:nvSpPr>
        <p:spPr>
          <a:xfrm>
            <a:off x="2032610" y="2573464"/>
            <a:ext cx="327025" cy="549593"/>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3124923" y="3032876"/>
            <a:ext cx="5907405" cy="3113723"/>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Deploy the model</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110</a:t>
            </a:fld>
            <a:endParaRPr lang="en-US" dirty="0"/>
          </a:p>
        </p:txBody>
      </p:sp>
      <p:sp>
        <p:nvSpPr>
          <p:cNvPr id="16386" name="Espace réservé du contenu 2"/>
          <p:cNvSpPr>
            <a:spLocks noGrp="1"/>
          </p:cNvSpPr>
          <p:nvPr>
            <p:ph sz="quarter" idx="1"/>
          </p:nvPr>
        </p:nvSpPr>
        <p:spPr>
          <a:xfrm>
            <a:off x="457200" y="1774826"/>
            <a:ext cx="8542867" cy="917574"/>
          </a:xfrm>
        </p:spPr>
        <p:txBody>
          <a:bodyPr>
            <a:normAutofit/>
          </a:bodyPr>
          <a:lstStyle/>
          <a:p>
            <a:pPr marL="438150" lvl="1" indent="-319088">
              <a:spcBef>
                <a:spcPct val="0"/>
              </a:spcBef>
              <a:buClr>
                <a:schemeClr val="accent1"/>
              </a:buClr>
              <a:buSzPct val="80000"/>
              <a:buFont typeface="Arial" pitchFamily="34" charset="0"/>
              <a:buChar char="•"/>
            </a:pPr>
            <a:r>
              <a:rPr lang="en-US" b="1" noProof="0" dirty="0"/>
              <a:t>Step 2 : </a:t>
            </a:r>
            <a:r>
              <a:rPr lang="en-US" noProof="0" dirty="0">
                <a:solidFill>
                  <a:srgbClr val="FF0000"/>
                </a:solidFill>
              </a:rPr>
              <a:t>I</a:t>
            </a:r>
            <a:r>
              <a:rPr lang="en-US" sz="2800" noProof="0" dirty="0">
                <a:solidFill>
                  <a:srgbClr val="FF0000"/>
                </a:solidFill>
              </a:rPr>
              <a:t>f necessary, select deployment variables</a:t>
            </a:r>
            <a:endParaRPr lang="en-US" noProof="0" dirty="0">
              <a:solidFill>
                <a:srgbClr val="FF0000"/>
              </a:solidFill>
            </a:endParaRPr>
          </a:p>
          <a:p>
            <a:pPr marL="438150" lvl="1" indent="-319088">
              <a:spcBef>
                <a:spcPct val="0"/>
              </a:spcBef>
              <a:buClr>
                <a:schemeClr val="accent1"/>
              </a:buClr>
              <a:buSzPct val="80000"/>
              <a:buNone/>
            </a:pPr>
            <a:r>
              <a:rPr lang="en-US" sz="2000" noProof="0" dirty="0">
                <a:solidFill>
                  <a:schemeClr val="bg2">
                    <a:lumMod val="50000"/>
                  </a:schemeClr>
                </a:solidFill>
              </a:rPr>
              <a:t>  	  </a:t>
            </a:r>
            <a:r>
              <a:rPr lang="en-US" sz="1700" noProof="0" dirty="0">
                <a:solidFill>
                  <a:schemeClr val="bg2">
                    <a:lumMod val="50000"/>
                  </a:schemeClr>
                </a:solidFill>
              </a:rPr>
              <a:t> (use « </a:t>
            </a:r>
            <a:r>
              <a:rPr lang="en-US" sz="1700" i="1" noProof="0" dirty="0">
                <a:solidFill>
                  <a:schemeClr val="bg2">
                    <a:lumMod val="50000"/>
                  </a:schemeClr>
                </a:solidFill>
              </a:rPr>
              <a:t>Inspect current dictionary</a:t>
            </a:r>
            <a:r>
              <a:rPr lang="en-US" sz="1700" noProof="0" dirty="0">
                <a:solidFill>
                  <a:schemeClr val="bg2">
                    <a:lumMod val="50000"/>
                  </a:schemeClr>
                </a:solidFill>
              </a:rPr>
              <a:t> » by right-click on dictionary </a:t>
            </a:r>
            <a:r>
              <a:rPr lang="en-US" sz="1700" noProof="0" dirty="0" err="1">
                <a:solidFill>
                  <a:schemeClr val="bg2">
                    <a:lumMod val="50000"/>
                  </a:schemeClr>
                </a:solidFill>
              </a:rPr>
              <a:t>SpliceJunction</a:t>
            </a:r>
            <a:r>
              <a:rPr lang="en-US" sz="1700" noProof="0" dirty="0">
                <a:solidFill>
                  <a:schemeClr val="bg2">
                    <a:lumMod val="50000"/>
                  </a:schemeClr>
                </a:solidFill>
              </a:rPr>
              <a:t>)</a:t>
            </a:r>
            <a:endParaRPr lang="en-US" sz="1700" noProof="0" dirty="0">
              <a:solidFill>
                <a:srgbClr val="FF0000"/>
              </a:solidFill>
            </a:endParaRPr>
          </a:p>
        </p:txBody>
      </p:sp>
      <p:pic>
        <p:nvPicPr>
          <p:cNvPr id="13" name="Picture 2"/>
          <p:cNvPicPr>
            <a:picLocks noChangeAspect="1" noChangeArrowheads="1"/>
          </p:cNvPicPr>
          <p:nvPr/>
        </p:nvPicPr>
        <p:blipFill>
          <a:blip r:embed="rId3"/>
          <a:srcRect/>
          <a:stretch>
            <a:fillRect/>
          </a:stretch>
        </p:blipFill>
        <p:spPr bwMode="auto">
          <a:xfrm>
            <a:off x="142341" y="403921"/>
            <a:ext cx="421481" cy="400050"/>
          </a:xfrm>
          <a:prstGeom prst="rect">
            <a:avLst/>
          </a:prstGeom>
          <a:noFill/>
          <a:ln w="9525">
            <a:noFill/>
            <a:miter lim="800000"/>
            <a:headEnd/>
            <a:tailEnd/>
          </a:ln>
          <a:effectLst/>
        </p:spPr>
      </p:pic>
      <p:pic>
        <p:nvPicPr>
          <p:cNvPr id="14" name="Image 13"/>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cxnSp>
        <p:nvCxnSpPr>
          <p:cNvPr id="18" name="Connecteur droit avec flèche 17"/>
          <p:cNvCxnSpPr>
            <a:endCxn id="23" idx="1"/>
          </p:cNvCxnSpPr>
          <p:nvPr/>
        </p:nvCxnSpPr>
        <p:spPr>
          <a:xfrm>
            <a:off x="1454374" y="4454494"/>
            <a:ext cx="1481645"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9" name="Espace réservé du contenu 2"/>
          <p:cNvSpPr txBox="1">
            <a:spLocks/>
          </p:cNvSpPr>
          <p:nvPr/>
        </p:nvSpPr>
        <p:spPr>
          <a:xfrm>
            <a:off x="-44235" y="4170871"/>
            <a:ext cx="2514612" cy="1930413"/>
          </a:xfrm>
          <a:prstGeom prst="rect">
            <a:avLst/>
          </a:prstGeom>
        </p:spPr>
        <p:txBody>
          <a:bodyPr vert="horz">
            <a:normAutofit fontScale="77500" lnSpcReduction="20000"/>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en-US" sz="1600" b="0" u="none" strike="noStrike" kern="1200" cap="none" spc="0" normalizeH="0" baseline="0" noProof="0" dirty="0">
              <a:ln>
                <a:noFill/>
              </a:ln>
              <a:solidFill>
                <a:srgbClr val="0000FF"/>
              </a:solidFill>
              <a:effectLst/>
              <a:uLnTx/>
              <a:uFillTx/>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kumimoji="0" lang="en-US" sz="1600" b="0" u="none" strike="noStrike" kern="1200" cap="none" spc="0" normalizeH="0" baseline="0" noProof="0" dirty="0">
                <a:ln>
                  <a:noFill/>
                </a:ln>
                <a:solidFill>
                  <a:schemeClr val="tx1"/>
                </a:solidFill>
                <a:effectLst/>
                <a:uLnTx/>
                <a:uFillTx/>
                <a:latin typeface="+mn-lt"/>
              </a:rPr>
              <a:t>Initial variables</a:t>
            </a: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	</a:t>
            </a:r>
            <a:r>
              <a:rPr lang="en-US" sz="1000" dirty="0">
                <a:latin typeface="+mn-lt"/>
              </a:rPr>
              <a:t>Used by default</a:t>
            </a: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endParaRPr kumimoji="0" lang="en-US" sz="1600" b="0" u="none" strike="noStrike" kern="1200" cap="none" spc="0" normalizeH="0" baseline="0" noProof="0" dirty="0">
              <a:ln>
                <a:noFill/>
              </a:ln>
              <a:solidFill>
                <a:schemeClr val="tx1"/>
              </a:solidFill>
              <a:effectLst/>
              <a:uLnTx/>
              <a:uFillTx/>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kumimoji="0" lang="en-US" sz="1600" b="0" u="none" strike="noStrike" kern="1200" cap="none" spc="0" normalizeH="0" baseline="0" noProof="0" dirty="0">
                <a:ln>
                  <a:noFill/>
                </a:ln>
                <a:solidFill>
                  <a:schemeClr val="accent4"/>
                </a:solidFill>
                <a:effectLst/>
                <a:uLnTx/>
                <a:uFillTx/>
                <a:latin typeface="+mn-lt"/>
              </a:rPr>
              <a:t>Model variables</a:t>
            </a: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a:solidFill>
                  <a:schemeClr val="accent4"/>
                </a:solidFill>
                <a:latin typeface="+mn-lt"/>
              </a:rPr>
              <a:t>	</a:t>
            </a:r>
            <a:r>
              <a:rPr lang="en-US" sz="1000" dirty="0">
                <a:solidFill>
                  <a:schemeClr val="accent4"/>
                </a:solidFill>
                <a:latin typeface="+mn-lt"/>
              </a:rPr>
              <a:t>(technical variables)</a:t>
            </a: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endParaRPr kumimoji="0" lang="en-US" sz="1600" b="0" u="none" strike="noStrike" kern="1200" cap="none" spc="0" normalizeH="0" baseline="0" noProof="0" dirty="0">
              <a:ln>
                <a:noFill/>
              </a:ln>
              <a:solidFill>
                <a:schemeClr val="tx1"/>
              </a:solidFill>
              <a:effectLst/>
              <a:uLnTx/>
              <a:uFillTx/>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noProof="0" dirty="0">
                <a:latin typeface="+mn-lt"/>
              </a:rPr>
              <a:t>Deployment variables</a:t>
            </a: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kumimoji="0" lang="en-US" sz="1600" b="0" u="none" strike="noStrike" kern="1200" cap="none" spc="0" normalizeH="0" baseline="0" dirty="0">
                <a:ln>
                  <a:noFill/>
                </a:ln>
                <a:solidFill>
                  <a:schemeClr val="tx1"/>
                </a:solidFill>
                <a:effectLst/>
                <a:uLnTx/>
                <a:uFillTx/>
                <a:latin typeface="+mn-lt"/>
              </a:rPr>
              <a:t>	</a:t>
            </a:r>
            <a:r>
              <a:rPr kumimoji="0" lang="en-US" sz="1000" b="0" u="none" strike="noStrike" kern="1200" cap="none" spc="0" normalizeH="0" baseline="0" dirty="0">
                <a:ln>
                  <a:noFill/>
                </a:ln>
                <a:solidFill>
                  <a:schemeClr val="tx1"/>
                </a:solidFill>
                <a:effectLst/>
                <a:uLnTx/>
                <a:uFillTx/>
                <a:latin typeface="+mn-lt"/>
              </a:rPr>
              <a:t>Cluster</a:t>
            </a:r>
            <a:r>
              <a:rPr kumimoji="0" lang="en-US" sz="1000" b="0" u="none" strike="noStrike" kern="1200" cap="none" spc="0" normalizeH="0" dirty="0">
                <a:ln>
                  <a:noFill/>
                </a:ln>
                <a:solidFill>
                  <a:schemeClr val="tx1"/>
                </a:solidFill>
                <a:effectLst/>
                <a:uLnTx/>
                <a:uFillTx/>
                <a:latin typeface="+mn-lt"/>
              </a:rPr>
              <a:t> index (unused by default)</a:t>
            </a: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000" baseline="0" noProof="0" dirty="0">
                <a:latin typeface="+mn-lt"/>
              </a:rPr>
              <a:t>	Cluster</a:t>
            </a:r>
            <a:r>
              <a:rPr lang="en-US" sz="1000" noProof="0" dirty="0">
                <a:latin typeface="+mn-lt"/>
              </a:rPr>
              <a:t> label (used by default)</a:t>
            </a:r>
            <a:endParaRPr kumimoji="0" lang="en-US" sz="1000" b="0" u="none" strike="noStrike" kern="1200" cap="none" spc="0" normalizeH="0" baseline="0" noProof="0" dirty="0">
              <a:ln>
                <a:noFill/>
              </a:ln>
              <a:solidFill>
                <a:schemeClr val="tx1"/>
              </a:solidFill>
              <a:effectLst/>
              <a:uLnTx/>
              <a:uFillTx/>
              <a:latin typeface="+mn-lt"/>
            </a:endParaRPr>
          </a:p>
        </p:txBody>
      </p:sp>
      <p:cxnSp>
        <p:nvCxnSpPr>
          <p:cNvPr id="20" name="Connecteur droit avec flèche 19"/>
          <p:cNvCxnSpPr>
            <a:endCxn id="16" idx="1"/>
          </p:cNvCxnSpPr>
          <p:nvPr/>
        </p:nvCxnSpPr>
        <p:spPr>
          <a:xfrm>
            <a:off x="1555974" y="5026014"/>
            <a:ext cx="1380050" cy="36524"/>
          </a:xfrm>
          <a:prstGeom prst="straightConnector1">
            <a:avLst/>
          </a:prstGeom>
          <a:ln>
            <a:solidFill>
              <a:srgbClr val="FF0000">
                <a:alpha val="50000"/>
              </a:srgbClr>
            </a:solidFill>
            <a:tailEnd type="arrow"/>
          </a:ln>
        </p:spPr>
        <p:style>
          <a:lnRef idx="2">
            <a:schemeClr val="accent1"/>
          </a:lnRef>
          <a:fillRef idx="0">
            <a:schemeClr val="accent1"/>
          </a:fillRef>
          <a:effectRef idx="1">
            <a:schemeClr val="accent1"/>
          </a:effectRef>
          <a:fontRef idx="minor">
            <a:schemeClr val="tx1"/>
          </a:fontRef>
        </p:style>
      </p:cxnSp>
      <p:cxnSp>
        <p:nvCxnSpPr>
          <p:cNvPr id="21" name="Connecteur droit avec flèche 20"/>
          <p:cNvCxnSpPr>
            <a:endCxn id="25" idx="1"/>
          </p:cNvCxnSpPr>
          <p:nvPr/>
        </p:nvCxnSpPr>
        <p:spPr>
          <a:xfrm>
            <a:off x="1911574" y="5602812"/>
            <a:ext cx="1015972"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6" name="Accolade ouvrante 15"/>
          <p:cNvSpPr/>
          <p:nvPr/>
        </p:nvSpPr>
        <p:spPr>
          <a:xfrm>
            <a:off x="2936024" y="4670414"/>
            <a:ext cx="192721" cy="78424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 name="Accolade ouvrante 22"/>
          <p:cNvSpPr/>
          <p:nvPr/>
        </p:nvSpPr>
        <p:spPr>
          <a:xfrm>
            <a:off x="2936019" y="4255542"/>
            <a:ext cx="186261" cy="39790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 name="Accolade ouvrante 24"/>
          <p:cNvSpPr/>
          <p:nvPr/>
        </p:nvSpPr>
        <p:spPr>
          <a:xfrm>
            <a:off x="2927546" y="5454662"/>
            <a:ext cx="198557" cy="2963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p:cNvPicPr>
            <a:picLocks noChangeAspect="1"/>
          </p:cNvPicPr>
          <p:nvPr/>
        </p:nvPicPr>
        <p:blipFill>
          <a:blip r:embed="rId2"/>
          <a:stretch>
            <a:fillRect/>
          </a:stretch>
        </p:blipFill>
        <p:spPr>
          <a:xfrm>
            <a:off x="3779612" y="2448083"/>
            <a:ext cx="4653915" cy="3693795"/>
          </a:xfrm>
          <a:prstGeom prst="rect">
            <a:avLst/>
          </a:prstGeom>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Deploy the model</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111</a:t>
            </a:fld>
            <a:endParaRPr lang="en-US" dirty="0"/>
          </a:p>
        </p:txBody>
      </p:sp>
      <p:sp>
        <p:nvSpPr>
          <p:cNvPr id="16386" name="Espace réservé du contenu 2"/>
          <p:cNvSpPr>
            <a:spLocks noGrp="1"/>
          </p:cNvSpPr>
          <p:nvPr>
            <p:ph sz="quarter" idx="1"/>
          </p:nvPr>
        </p:nvSpPr>
        <p:spPr>
          <a:xfrm>
            <a:off x="457200" y="1774826"/>
            <a:ext cx="8542867" cy="1036108"/>
          </a:xfrm>
        </p:spPr>
        <p:txBody>
          <a:bodyPr>
            <a:normAutofit/>
          </a:bodyPr>
          <a:lstStyle/>
          <a:p>
            <a:pPr marL="438150" lvl="1" indent="-319088">
              <a:spcBef>
                <a:spcPct val="0"/>
              </a:spcBef>
              <a:buClr>
                <a:schemeClr val="accent1"/>
              </a:buClr>
              <a:buSzPct val="80000"/>
              <a:buFont typeface="Arial" pitchFamily="34" charset="0"/>
              <a:buChar char="•"/>
            </a:pPr>
            <a:r>
              <a:rPr lang="en-US" b="1" dirty="0"/>
              <a:t>Step 3 : </a:t>
            </a:r>
            <a:r>
              <a:rPr lang="en-US" dirty="0">
                <a:solidFill>
                  <a:srgbClr val="FF0000"/>
                </a:solidFill>
              </a:rPr>
              <a:t>Open the « </a:t>
            </a:r>
            <a:r>
              <a:rPr lang="en-US" i="1" dirty="0">
                <a:solidFill>
                  <a:srgbClr val="FF0000"/>
                </a:solidFill>
              </a:rPr>
              <a:t>Deploy model </a:t>
            </a:r>
            <a:r>
              <a:rPr lang="en-US" dirty="0">
                <a:solidFill>
                  <a:srgbClr val="FF0000"/>
                </a:solidFill>
              </a:rPr>
              <a:t>» dialog box</a:t>
            </a:r>
            <a:r>
              <a:rPr lang="en-US" sz="2000" dirty="0">
                <a:solidFill>
                  <a:schemeClr val="bg2">
                    <a:lumMod val="50000"/>
                  </a:schemeClr>
                </a:solidFill>
              </a:rPr>
              <a:t>  	</a:t>
            </a:r>
            <a:endParaRPr lang="en-US" sz="1700" dirty="0">
              <a:solidFill>
                <a:srgbClr val="FF0000"/>
              </a:solidFill>
            </a:endParaRPr>
          </a:p>
        </p:txBody>
      </p:sp>
      <p:pic>
        <p:nvPicPr>
          <p:cNvPr id="13" name="Picture 2"/>
          <p:cNvPicPr>
            <a:picLocks noChangeAspect="1" noChangeArrowheads="1"/>
          </p:cNvPicPr>
          <p:nvPr/>
        </p:nvPicPr>
        <p:blipFill>
          <a:blip r:embed="rId3"/>
          <a:srcRect/>
          <a:stretch>
            <a:fillRect/>
          </a:stretch>
        </p:blipFill>
        <p:spPr bwMode="auto">
          <a:xfrm>
            <a:off x="142341" y="403921"/>
            <a:ext cx="421481" cy="400050"/>
          </a:xfrm>
          <a:prstGeom prst="rect">
            <a:avLst/>
          </a:prstGeom>
          <a:noFill/>
          <a:ln w="9525">
            <a:noFill/>
            <a:miter lim="800000"/>
            <a:headEnd/>
            <a:tailEnd/>
          </a:ln>
          <a:effectLst/>
        </p:spPr>
      </p:pic>
      <p:pic>
        <p:nvPicPr>
          <p:cNvPr id="14" name="Image 13"/>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cxnSp>
        <p:nvCxnSpPr>
          <p:cNvPr id="15" name="Connecteur droit avec flèche 14"/>
          <p:cNvCxnSpPr/>
          <p:nvPr/>
        </p:nvCxnSpPr>
        <p:spPr>
          <a:xfrm flipV="1">
            <a:off x="3454400" y="6099689"/>
            <a:ext cx="2658533" cy="3556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3" name="Espace réservé du contenu 2"/>
          <p:cNvSpPr txBox="1">
            <a:spLocks/>
          </p:cNvSpPr>
          <p:nvPr/>
        </p:nvSpPr>
        <p:spPr>
          <a:xfrm>
            <a:off x="1676445" y="6307980"/>
            <a:ext cx="1879600" cy="528314"/>
          </a:xfrm>
          <a:prstGeom prst="rect">
            <a:avLst/>
          </a:prstGeom>
        </p:spPr>
        <p:txBody>
          <a:bodyPr vert="horz">
            <a:normAutofit/>
          </a:bodyPr>
          <a:lstStyle/>
          <a:p>
            <a:pPr marL="708660" marR="0" lvl="1" indent="-34290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click on button</a:t>
            </a:r>
          </a:p>
          <a:p>
            <a:pPr marL="708660" marR="0" lvl="1" indent="-342900" algn="l" defTabSz="914400" rtl="0" eaLnBrk="1" fontAlgn="auto" latinLnBrk="0" hangingPunct="1">
              <a:lnSpc>
                <a:spcPct val="80000"/>
              </a:lnSpc>
              <a:spcBef>
                <a:spcPts val="550"/>
              </a:spcBef>
              <a:spcAft>
                <a:spcPts val="0"/>
              </a:spcAft>
              <a:buClr>
                <a:schemeClr val="accent1"/>
              </a:buClr>
              <a:buSzPct val="70000"/>
              <a:buAutoNum type="arabicPeriod"/>
              <a:tabLst/>
              <a:defRPr/>
            </a:pPr>
            <a:endParaRPr lang="en-US" sz="1600" dirty="0">
              <a:latin typeface="+mn-lt"/>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162363" y="2483807"/>
            <a:ext cx="4349115" cy="4000500"/>
          </a:xfrm>
          <a:prstGeom prst="rect">
            <a:avLst/>
          </a:prstGeom>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Deploy the model</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112</a:t>
            </a:fld>
            <a:endParaRPr lang="en-US" dirty="0"/>
          </a:p>
        </p:txBody>
      </p:sp>
      <p:sp>
        <p:nvSpPr>
          <p:cNvPr id="16386" name="Espace réservé du contenu 2"/>
          <p:cNvSpPr>
            <a:spLocks noGrp="1"/>
          </p:cNvSpPr>
          <p:nvPr>
            <p:ph sz="quarter" idx="1"/>
          </p:nvPr>
        </p:nvSpPr>
        <p:spPr>
          <a:xfrm>
            <a:off x="457200" y="1774826"/>
            <a:ext cx="8542867" cy="1036108"/>
          </a:xfrm>
        </p:spPr>
        <p:txBody>
          <a:bodyPr>
            <a:normAutofit/>
          </a:bodyPr>
          <a:lstStyle/>
          <a:p>
            <a:pPr marL="438150" lvl="1" indent="-319088">
              <a:spcBef>
                <a:spcPct val="0"/>
              </a:spcBef>
              <a:buClr>
                <a:schemeClr val="accent1"/>
              </a:buClr>
              <a:buSzPct val="80000"/>
              <a:buFont typeface="Arial" pitchFamily="34" charset="0"/>
              <a:buChar char="•"/>
            </a:pPr>
            <a:r>
              <a:rPr lang="en-US" b="1" dirty="0"/>
              <a:t>Step 4 : </a:t>
            </a:r>
            <a:r>
              <a:rPr lang="en-US" dirty="0">
                <a:solidFill>
                  <a:srgbClr val="FF0000"/>
                </a:solidFill>
              </a:rPr>
              <a:t>Specify the file transfer parameters</a:t>
            </a:r>
            <a:endParaRPr lang="en-US" sz="1700" dirty="0">
              <a:solidFill>
                <a:srgbClr val="FF0000"/>
              </a:solidFill>
            </a:endParaRPr>
          </a:p>
        </p:txBody>
      </p:sp>
      <p:pic>
        <p:nvPicPr>
          <p:cNvPr id="13" name="Picture 2"/>
          <p:cNvPicPr>
            <a:picLocks noChangeAspect="1" noChangeArrowheads="1"/>
          </p:cNvPicPr>
          <p:nvPr/>
        </p:nvPicPr>
        <p:blipFill>
          <a:blip r:embed="rId3"/>
          <a:srcRect/>
          <a:stretch>
            <a:fillRect/>
          </a:stretch>
        </p:blipFill>
        <p:spPr bwMode="auto">
          <a:xfrm>
            <a:off x="142341" y="403921"/>
            <a:ext cx="421481" cy="400050"/>
          </a:xfrm>
          <a:prstGeom prst="rect">
            <a:avLst/>
          </a:prstGeom>
          <a:noFill/>
          <a:ln w="9525">
            <a:noFill/>
            <a:miter lim="800000"/>
            <a:headEnd/>
            <a:tailEnd/>
          </a:ln>
          <a:effectLst/>
        </p:spPr>
      </p:pic>
      <p:pic>
        <p:nvPicPr>
          <p:cNvPr id="14" name="Image 13"/>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sp>
        <p:nvSpPr>
          <p:cNvPr id="11" name="Espace réservé du numéro de diapositive 15"/>
          <p:cNvSpPr txBox="1">
            <a:spLocks/>
          </p:cNvSpPr>
          <p:nvPr/>
        </p:nvSpPr>
        <p:spPr>
          <a:xfrm>
            <a:off x="0" y="1320882"/>
            <a:ext cx="533400" cy="195815"/>
          </a:xfrm>
          <a:prstGeom prst="rect">
            <a:avLst/>
          </a:prstGeom>
        </p:spPr>
        <p:txBody>
          <a:bodyPr vert="horz" anchor="ctr" anchorCtr="0">
            <a:normAutofit fontScale="55000" lnSpcReduction="20000"/>
          </a:body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dirty="0">
              <a:ln>
                <a:noFill/>
              </a:ln>
              <a:solidFill>
                <a:srgbClr val="FFFFFF"/>
              </a:solidFill>
              <a:effectLst/>
              <a:uLnTx/>
              <a:uFillTx/>
              <a:latin typeface="Arial" charset="0"/>
              <a:ea typeface="+mn-ea"/>
              <a:cs typeface="+mn-cs"/>
            </a:endParaRPr>
          </a:p>
        </p:txBody>
      </p:sp>
      <p:sp>
        <p:nvSpPr>
          <p:cNvPr id="12" name="ZoneTexte 11"/>
          <p:cNvSpPr txBox="1"/>
          <p:nvPr/>
        </p:nvSpPr>
        <p:spPr>
          <a:xfrm>
            <a:off x="5225308" y="3979381"/>
            <a:ext cx="3707026" cy="2646878"/>
          </a:xfrm>
          <a:prstGeom prst="rect">
            <a:avLst/>
          </a:prstGeom>
          <a:noFill/>
        </p:spPr>
        <p:txBody>
          <a:bodyPr wrap="square">
            <a:spAutoFit/>
          </a:bodyPr>
          <a:lstStyle/>
          <a:p>
            <a:pPr marL="285750" lvl="1" indent="-285750" fontAlgn="auto">
              <a:spcBef>
                <a:spcPts val="0"/>
              </a:spcBef>
              <a:spcAft>
                <a:spcPts val="0"/>
              </a:spcAft>
              <a:buFontTx/>
              <a:buChar char="•"/>
              <a:defRPr/>
            </a:pPr>
            <a:r>
              <a:rPr lang="en-US" sz="1200" dirty="0">
                <a:solidFill>
                  <a:srgbClr val="FF0000"/>
                </a:solidFill>
                <a:latin typeface="Tw Cen MT"/>
              </a:rPr>
              <a:t>1 </a:t>
            </a:r>
            <a:r>
              <a:rPr lang="en-US" sz="1200" dirty="0"/>
              <a:t>Specify the deployment dictionary</a:t>
            </a:r>
          </a:p>
          <a:p>
            <a:pPr marL="742950" lvl="2" indent="-285750" fontAlgn="auto">
              <a:spcBef>
                <a:spcPts val="0"/>
              </a:spcBef>
              <a:spcAft>
                <a:spcPts val="0"/>
              </a:spcAft>
              <a:buFontTx/>
              <a:buChar char="•"/>
              <a:defRPr/>
            </a:pPr>
            <a:endParaRPr lang="en-US" sz="1200" dirty="0"/>
          </a:p>
          <a:p>
            <a:pPr marL="742950" lvl="2" indent="-285750" fontAlgn="auto">
              <a:spcBef>
                <a:spcPts val="0"/>
              </a:spcBef>
              <a:spcAft>
                <a:spcPts val="0"/>
              </a:spcAft>
              <a:buFontTx/>
              <a:buChar char="•"/>
              <a:defRPr/>
            </a:pPr>
            <a:endParaRPr lang="en-US" sz="1200" dirty="0"/>
          </a:p>
          <a:p>
            <a:pPr marL="285750" lvl="1" indent="-285750" fontAlgn="auto">
              <a:spcBef>
                <a:spcPts val="0"/>
              </a:spcBef>
              <a:spcAft>
                <a:spcPts val="0"/>
              </a:spcAft>
              <a:buFontTx/>
              <a:buChar char="•"/>
              <a:defRPr/>
            </a:pPr>
            <a:r>
              <a:rPr lang="en-US" sz="1200" dirty="0">
                <a:solidFill>
                  <a:srgbClr val="FF0000"/>
                </a:solidFill>
                <a:latin typeface="Tw Cen MT"/>
              </a:rPr>
              <a:t>2 </a:t>
            </a:r>
            <a:r>
              <a:rPr lang="en-US" sz="1200" dirty="0"/>
              <a:t>Specify the input data table files</a:t>
            </a:r>
          </a:p>
          <a:p>
            <a:pPr marL="742950" lvl="2" indent="-285750" fontAlgn="auto">
              <a:spcBef>
                <a:spcPts val="0"/>
              </a:spcBef>
              <a:spcAft>
                <a:spcPts val="0"/>
              </a:spcAft>
              <a:buFontTx/>
              <a:buChar char="•"/>
              <a:defRPr/>
            </a:pPr>
            <a:r>
              <a:rPr lang="en-US" sz="1000" dirty="0"/>
              <a:t>splice junction samples with their DNA sequence</a:t>
            </a:r>
          </a:p>
          <a:p>
            <a:pPr marL="742950" lvl="2" indent="-285750" fontAlgn="auto">
              <a:spcBef>
                <a:spcPts val="0"/>
              </a:spcBef>
              <a:spcAft>
                <a:spcPts val="0"/>
              </a:spcAft>
              <a:buFontTx/>
              <a:buChar char="•"/>
              <a:defRPr/>
            </a:pPr>
            <a:r>
              <a:rPr lang="en-US" sz="1000" dirty="0">
                <a:solidFill>
                  <a:schemeClr val="accent4"/>
                </a:solidFill>
              </a:rPr>
              <a:t>all files are mandatory</a:t>
            </a:r>
          </a:p>
          <a:p>
            <a:pPr marL="742950" lvl="2" indent="-285750" fontAlgn="auto">
              <a:spcBef>
                <a:spcPts val="0"/>
              </a:spcBef>
              <a:spcAft>
                <a:spcPts val="0"/>
              </a:spcAft>
              <a:buFontTx/>
              <a:buChar char="•"/>
              <a:defRPr/>
            </a:pPr>
            <a:endParaRPr lang="en-US" sz="1200" dirty="0"/>
          </a:p>
          <a:p>
            <a:pPr marL="742950" lvl="2" indent="-285750" fontAlgn="auto">
              <a:spcBef>
                <a:spcPts val="0"/>
              </a:spcBef>
              <a:spcAft>
                <a:spcPts val="0"/>
              </a:spcAft>
              <a:buFontTx/>
              <a:buChar char="•"/>
              <a:defRPr/>
            </a:pPr>
            <a:endParaRPr lang="en-US" sz="1200" dirty="0">
              <a:solidFill>
                <a:srgbClr val="FF0000"/>
              </a:solidFill>
              <a:latin typeface="Tw Cen MT"/>
            </a:endParaRPr>
          </a:p>
          <a:p>
            <a:pPr marL="285750" lvl="1" indent="-285750" fontAlgn="auto">
              <a:spcBef>
                <a:spcPts val="0"/>
              </a:spcBef>
              <a:spcAft>
                <a:spcPts val="0"/>
              </a:spcAft>
              <a:buFontTx/>
              <a:buChar char="•"/>
              <a:defRPr/>
            </a:pPr>
            <a:r>
              <a:rPr lang="en-US" sz="1200" dirty="0">
                <a:solidFill>
                  <a:srgbClr val="FF0000"/>
                </a:solidFill>
                <a:latin typeface="Tw Cen MT"/>
              </a:rPr>
              <a:t>3 </a:t>
            </a:r>
            <a:r>
              <a:rPr lang="en-US" sz="1200" dirty="0"/>
              <a:t>Specify the output data table files</a:t>
            </a:r>
          </a:p>
          <a:p>
            <a:pPr marL="742950" lvl="2" indent="-285750" fontAlgn="auto">
              <a:spcBef>
                <a:spcPts val="0"/>
              </a:spcBef>
              <a:spcAft>
                <a:spcPts val="0"/>
              </a:spcAft>
              <a:buFontTx/>
              <a:buChar char="•"/>
              <a:defRPr/>
            </a:pPr>
            <a:r>
              <a:rPr lang="en-US" sz="1000" dirty="0">
                <a:solidFill>
                  <a:schemeClr val="accent4"/>
                </a:solidFill>
              </a:rPr>
              <a:t>secondary files are optional</a:t>
            </a:r>
          </a:p>
          <a:p>
            <a:pPr marL="742950" lvl="2" indent="-285750" fontAlgn="auto">
              <a:spcBef>
                <a:spcPts val="0"/>
              </a:spcBef>
              <a:spcAft>
                <a:spcPts val="0"/>
              </a:spcAft>
              <a:buFontTx/>
              <a:buChar char="•"/>
              <a:defRPr/>
            </a:pPr>
            <a:endParaRPr lang="en-US" sz="1200" dirty="0">
              <a:solidFill>
                <a:srgbClr val="FF0000"/>
              </a:solidFill>
              <a:latin typeface="Tw Cen MT"/>
            </a:endParaRPr>
          </a:p>
          <a:p>
            <a:pPr marL="742950" lvl="2" indent="-285750" fontAlgn="auto">
              <a:spcBef>
                <a:spcPts val="0"/>
              </a:spcBef>
              <a:spcAft>
                <a:spcPts val="0"/>
              </a:spcAft>
              <a:buFontTx/>
              <a:buChar char="•"/>
              <a:defRPr/>
            </a:pPr>
            <a:endParaRPr lang="en-US" sz="1200" dirty="0">
              <a:solidFill>
                <a:srgbClr val="FF0000"/>
              </a:solidFill>
              <a:latin typeface="Tw Cen MT"/>
            </a:endParaRPr>
          </a:p>
          <a:p>
            <a:pPr marL="285750" lvl="1" indent="-285750" fontAlgn="auto">
              <a:spcBef>
                <a:spcPts val="0"/>
              </a:spcBef>
              <a:spcAft>
                <a:spcPts val="0"/>
              </a:spcAft>
              <a:buFontTx/>
              <a:buChar char="•"/>
              <a:defRPr/>
            </a:pPr>
            <a:r>
              <a:rPr lang="en-US" sz="1200" dirty="0">
                <a:solidFill>
                  <a:srgbClr val="FF0000"/>
                </a:solidFill>
                <a:latin typeface="Tw Cen MT"/>
              </a:rPr>
              <a:t>4 </a:t>
            </a:r>
            <a:r>
              <a:rPr lang="en-US" sz="1200" dirty="0"/>
              <a:t>Deploy</a:t>
            </a:r>
          </a:p>
          <a:p>
            <a:pPr marL="742950" lvl="2" indent="-285750" fontAlgn="auto">
              <a:spcBef>
                <a:spcPts val="0"/>
              </a:spcBef>
              <a:spcAft>
                <a:spcPts val="0"/>
              </a:spcAft>
              <a:buFontTx/>
              <a:buChar char="•"/>
              <a:defRPr/>
            </a:pPr>
            <a:r>
              <a:rPr lang="en-US" sz="800" dirty="0"/>
              <a:t>The output files are enriched with new fields derived from the </a:t>
            </a:r>
            <a:r>
              <a:rPr lang="en-US" sz="800" dirty="0" err="1"/>
              <a:t>triclustering</a:t>
            </a:r>
            <a:r>
              <a:rPr lang="en-US" sz="800" dirty="0"/>
              <a:t> analysis</a:t>
            </a:r>
          </a:p>
        </p:txBody>
      </p:sp>
      <p:cxnSp>
        <p:nvCxnSpPr>
          <p:cNvPr id="16" name="Connecteur droit avec flèche 15"/>
          <p:cNvCxnSpPr/>
          <p:nvPr/>
        </p:nvCxnSpPr>
        <p:spPr>
          <a:xfrm flipH="1">
            <a:off x="1879672" y="6233500"/>
            <a:ext cx="3456121" cy="15162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7" name="Connecteur droit avec flèche 16"/>
          <p:cNvCxnSpPr/>
          <p:nvPr/>
        </p:nvCxnSpPr>
        <p:spPr>
          <a:xfrm flipH="1" flipV="1">
            <a:off x="4226265" y="3306082"/>
            <a:ext cx="1109528" cy="132518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8" name="Connecteur droit avec flèche 17"/>
          <p:cNvCxnSpPr/>
          <p:nvPr/>
        </p:nvCxnSpPr>
        <p:spPr>
          <a:xfrm flipH="1">
            <a:off x="4230682" y="5524519"/>
            <a:ext cx="1105111" cy="2151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Connecteur droit avec flèche 18"/>
          <p:cNvCxnSpPr/>
          <p:nvPr/>
        </p:nvCxnSpPr>
        <p:spPr>
          <a:xfrm flipH="1" flipV="1">
            <a:off x="4226265" y="3423145"/>
            <a:ext cx="1109528" cy="120812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0" name="Connecteur droit avec flèche 19"/>
          <p:cNvCxnSpPr/>
          <p:nvPr/>
        </p:nvCxnSpPr>
        <p:spPr>
          <a:xfrm flipH="1" flipV="1">
            <a:off x="4230681" y="5395310"/>
            <a:ext cx="1105112" cy="12920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1" name="Connecteur droit avec flèche 20"/>
          <p:cNvCxnSpPr/>
          <p:nvPr/>
        </p:nvCxnSpPr>
        <p:spPr>
          <a:xfrm flipH="1" flipV="1">
            <a:off x="4330761" y="2768601"/>
            <a:ext cx="1005032" cy="138666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pPr fontAlgn="auto">
              <a:spcAft>
                <a:spcPts val="0"/>
              </a:spcAft>
              <a:defRPr/>
            </a:pPr>
            <a:r>
              <a:rPr lang="en-US" noProof="0" dirty="0">
                <a:solidFill>
                  <a:schemeClr val="accent1">
                    <a:satMod val="150000"/>
                  </a:schemeClr>
                </a:solidFill>
              </a:rPr>
              <a:t>End of tutorial: summary   </a:t>
            </a:r>
            <a:br>
              <a:rPr lang="en-US" noProof="0" dirty="0">
                <a:solidFill>
                  <a:schemeClr val="accent1">
                    <a:satMod val="150000"/>
                  </a:schemeClr>
                </a:solidFill>
              </a:rPr>
            </a:br>
            <a:endParaRPr lang="en-US" sz="3200" noProof="0" dirty="0">
              <a:solidFill>
                <a:schemeClr val="accent1">
                  <a:satMod val="150000"/>
                </a:schemeClr>
              </a:solidFill>
            </a:endParaRPr>
          </a:p>
        </p:txBody>
      </p:sp>
      <p:sp>
        <p:nvSpPr>
          <p:cNvPr id="13" name="Espace réservé du numéro de diapositive 12"/>
          <p:cNvSpPr>
            <a:spLocks noGrp="1"/>
          </p:cNvSpPr>
          <p:nvPr>
            <p:ph type="sldNum" sz="quarter" idx="12"/>
          </p:nvPr>
        </p:nvSpPr>
        <p:spPr/>
        <p:txBody>
          <a:bodyPr>
            <a:normAutofit fontScale="85000" lnSpcReduction="20000"/>
          </a:bodyPr>
          <a:lstStyle/>
          <a:p>
            <a:pPr>
              <a:defRPr/>
            </a:pPr>
            <a:fld id="{1EE9000E-835C-4D2B-80DD-B9C1E637FB41}" type="slidenum">
              <a:rPr lang="fr-FR" smtClean="0"/>
              <a:pPr>
                <a:defRPr/>
              </a:pPr>
              <a:t>113</a:t>
            </a:fld>
            <a:endParaRPr lang="fr-FR"/>
          </a:p>
        </p:txBody>
      </p:sp>
      <p:sp>
        <p:nvSpPr>
          <p:cNvPr id="3" name="Espace réservé du contenu 2"/>
          <p:cNvSpPr>
            <a:spLocks noGrp="1"/>
          </p:cNvSpPr>
          <p:nvPr>
            <p:ph sz="quarter" idx="1"/>
          </p:nvPr>
        </p:nvSpPr>
        <p:spPr>
          <a:xfrm>
            <a:off x="1129005" y="2052735"/>
            <a:ext cx="7249886" cy="4506763"/>
          </a:xfrm>
        </p:spPr>
        <p:txBody>
          <a:bodyPr rtlCol="0">
            <a:normAutofit fontScale="40000" lnSpcReduction="20000"/>
          </a:bodyPr>
          <a:lstStyle/>
          <a:p>
            <a:pPr marL="438912">
              <a:spcBef>
                <a:spcPts val="0"/>
              </a:spcBef>
              <a:buFont typeface="Arial" pitchFamily="34" charset="0"/>
              <a:buChar char="•"/>
              <a:defRPr/>
            </a:pPr>
            <a:r>
              <a:rPr lang="en-US" sz="5100" noProof="0" dirty="0" err="1">
                <a:solidFill>
                  <a:srgbClr val="FF0000"/>
                </a:solidFill>
              </a:rPr>
              <a:t>Khiops</a:t>
            </a:r>
            <a:endParaRPr lang="en-US" sz="5100" noProof="0" dirty="0">
              <a:solidFill>
                <a:srgbClr val="FF0000"/>
              </a:solidFill>
            </a:endParaRPr>
          </a:p>
          <a:p>
            <a:pPr marL="731012" lvl="1" indent="-320040">
              <a:spcBef>
                <a:spcPts val="0"/>
              </a:spcBef>
              <a:buFont typeface="Arial" pitchFamily="34" charset="0"/>
              <a:buChar char="•"/>
              <a:defRPr/>
            </a:pPr>
            <a:r>
              <a:rPr lang="en-US" sz="3600" noProof="0" dirty="0"/>
              <a:t>Optimal data preparation based on discretization and value grouping</a:t>
            </a:r>
          </a:p>
          <a:p>
            <a:pPr marL="731012" lvl="1" indent="-320040">
              <a:spcBef>
                <a:spcPts val="0"/>
              </a:spcBef>
              <a:buFont typeface="Arial" pitchFamily="34" charset="0"/>
              <a:buChar char="•"/>
              <a:defRPr/>
            </a:pPr>
            <a:r>
              <a:rPr lang="en-US" sz="3600" noProof="0" dirty="0"/>
              <a:t>Scoring models for classification and regression</a:t>
            </a:r>
          </a:p>
          <a:p>
            <a:pPr marL="731012" lvl="1" indent="-320040">
              <a:spcBef>
                <a:spcPts val="0"/>
              </a:spcBef>
              <a:buFont typeface="Arial" pitchFamily="34" charset="0"/>
              <a:buChar char="•"/>
              <a:defRPr/>
            </a:pPr>
            <a:r>
              <a:rPr lang="en-US" sz="3600" noProof="0" dirty="0"/>
              <a:t>Correlation analysis between pairs of variables</a:t>
            </a:r>
          </a:p>
          <a:p>
            <a:pPr marL="731012" lvl="1" indent="-320040">
              <a:spcBef>
                <a:spcPts val="0"/>
              </a:spcBef>
              <a:buFont typeface="Arial" pitchFamily="34" charset="0"/>
              <a:buChar char="•"/>
              <a:defRPr/>
            </a:pPr>
            <a:endParaRPr lang="en-US" sz="3600" noProof="0" dirty="0">
              <a:solidFill>
                <a:srgbClr val="0000FF"/>
              </a:solidFill>
            </a:endParaRPr>
          </a:p>
          <a:p>
            <a:pPr marL="438912">
              <a:spcBef>
                <a:spcPts val="0"/>
              </a:spcBef>
              <a:buFont typeface="Arial" pitchFamily="34" charset="0"/>
              <a:buChar char="•"/>
              <a:defRPr/>
            </a:pPr>
            <a:r>
              <a:rPr lang="en-US" sz="5100" noProof="0" dirty="0" err="1">
                <a:solidFill>
                  <a:srgbClr val="FF0000"/>
                </a:solidFill>
              </a:rPr>
              <a:t>Khiops</a:t>
            </a:r>
            <a:r>
              <a:rPr lang="en-US" sz="5100" noProof="0" dirty="0">
                <a:solidFill>
                  <a:srgbClr val="FF0000"/>
                </a:solidFill>
              </a:rPr>
              <a:t> Visualization </a:t>
            </a:r>
          </a:p>
          <a:p>
            <a:pPr marL="731012" lvl="1" indent="-320040">
              <a:spcBef>
                <a:spcPts val="0"/>
              </a:spcBef>
              <a:buFont typeface="Arial" pitchFamily="34" charset="0"/>
              <a:buChar char="•"/>
              <a:defRPr/>
            </a:pPr>
            <a:r>
              <a:rPr lang="en-US" sz="3600" noProof="0" dirty="0"/>
              <a:t>Analysis of </a:t>
            </a:r>
            <a:r>
              <a:rPr lang="en-US" sz="3600" noProof="0" dirty="0" err="1"/>
              <a:t>Khiops</a:t>
            </a:r>
            <a:r>
              <a:rPr lang="en-US" sz="3600" noProof="0" dirty="0"/>
              <a:t> results using an interactive visualization tool</a:t>
            </a:r>
          </a:p>
          <a:p>
            <a:pPr marL="731012" lvl="1" indent="-320040">
              <a:spcBef>
                <a:spcPts val="0"/>
              </a:spcBef>
              <a:buFont typeface="Arial" pitchFamily="34" charset="0"/>
              <a:buChar char="•"/>
              <a:defRPr/>
            </a:pPr>
            <a:endParaRPr lang="en-US" sz="3600" noProof="0" dirty="0">
              <a:solidFill>
                <a:srgbClr val="0000FF"/>
              </a:solidFill>
            </a:endParaRPr>
          </a:p>
          <a:p>
            <a:pPr marL="731012" lvl="1" indent="-320040">
              <a:spcBef>
                <a:spcPts val="0"/>
              </a:spcBef>
              <a:buFont typeface="Arial" pitchFamily="34" charset="0"/>
              <a:buChar char="•"/>
              <a:defRPr/>
            </a:pPr>
            <a:endParaRPr lang="en-US" sz="3600" noProof="0" dirty="0">
              <a:solidFill>
                <a:srgbClr val="0000FF"/>
              </a:solidFill>
            </a:endParaRPr>
          </a:p>
          <a:p>
            <a:pPr marL="731012" lvl="1" indent="-320040">
              <a:spcBef>
                <a:spcPts val="0"/>
              </a:spcBef>
              <a:buFont typeface="Arial" pitchFamily="34" charset="0"/>
              <a:buChar char="•"/>
              <a:defRPr/>
            </a:pPr>
            <a:endParaRPr lang="en-US" sz="3600" noProof="0" dirty="0">
              <a:solidFill>
                <a:srgbClr val="0000FF"/>
              </a:solidFill>
            </a:endParaRPr>
          </a:p>
          <a:p>
            <a:pPr marL="438912">
              <a:spcBef>
                <a:spcPts val="0"/>
              </a:spcBef>
              <a:buFont typeface="Arial" pitchFamily="34" charset="0"/>
              <a:buChar char="•"/>
              <a:defRPr/>
            </a:pPr>
            <a:r>
              <a:rPr lang="en-US" sz="5100" noProof="0" dirty="0" err="1">
                <a:solidFill>
                  <a:srgbClr val="FF0000"/>
                </a:solidFill>
              </a:rPr>
              <a:t>Khiops</a:t>
            </a:r>
            <a:r>
              <a:rPr lang="en-US" sz="5100" noProof="0" dirty="0">
                <a:solidFill>
                  <a:srgbClr val="FF0000"/>
                </a:solidFill>
              </a:rPr>
              <a:t> </a:t>
            </a:r>
            <a:r>
              <a:rPr lang="en-US" sz="5100" noProof="0" dirty="0" err="1">
                <a:solidFill>
                  <a:srgbClr val="FF0000"/>
                </a:solidFill>
              </a:rPr>
              <a:t>Coclustering</a:t>
            </a:r>
            <a:r>
              <a:rPr lang="en-US" sz="5100" noProof="0" dirty="0">
                <a:solidFill>
                  <a:srgbClr val="FF0000"/>
                </a:solidFill>
              </a:rPr>
              <a:t> </a:t>
            </a:r>
          </a:p>
          <a:p>
            <a:pPr marL="731012" lvl="1" indent="-320040">
              <a:spcBef>
                <a:spcPts val="0"/>
              </a:spcBef>
              <a:buFont typeface="Arial" pitchFamily="34" charset="0"/>
              <a:buChar char="•"/>
              <a:defRPr/>
            </a:pPr>
            <a:r>
              <a:rPr lang="en-US" sz="3600" noProof="0" dirty="0"/>
              <a:t>Correlation analysis of two or more variables using a hierarchical </a:t>
            </a:r>
            <a:r>
              <a:rPr lang="en-US" sz="3600" noProof="0" dirty="0" err="1"/>
              <a:t>coclustering</a:t>
            </a:r>
            <a:r>
              <a:rPr lang="en-US" sz="3600" noProof="0" dirty="0"/>
              <a:t> model</a:t>
            </a:r>
          </a:p>
          <a:p>
            <a:pPr marL="438912">
              <a:spcBef>
                <a:spcPts val="0"/>
              </a:spcBef>
              <a:buFont typeface="Arial" pitchFamily="34" charset="0"/>
              <a:buChar char="•"/>
              <a:defRPr/>
            </a:pPr>
            <a:endParaRPr lang="en-US" sz="4000" noProof="0" dirty="0">
              <a:solidFill>
                <a:srgbClr val="0000FF"/>
              </a:solidFill>
            </a:endParaRPr>
          </a:p>
          <a:p>
            <a:pPr marL="438912">
              <a:spcBef>
                <a:spcPts val="0"/>
              </a:spcBef>
              <a:buFont typeface="Arial" pitchFamily="34" charset="0"/>
              <a:buChar char="•"/>
              <a:defRPr/>
            </a:pPr>
            <a:r>
              <a:rPr lang="en-US" sz="5100" noProof="0" dirty="0" err="1">
                <a:solidFill>
                  <a:srgbClr val="FF0000"/>
                </a:solidFill>
              </a:rPr>
              <a:t>Khiops</a:t>
            </a:r>
            <a:r>
              <a:rPr lang="en-US" sz="5100" noProof="0" dirty="0">
                <a:solidFill>
                  <a:srgbClr val="FF0000"/>
                </a:solidFill>
              </a:rPr>
              <a:t> </a:t>
            </a:r>
            <a:r>
              <a:rPr lang="en-US" sz="5100" noProof="0" dirty="0" err="1">
                <a:solidFill>
                  <a:srgbClr val="FF0000"/>
                </a:solidFill>
              </a:rPr>
              <a:t>Covisualization</a:t>
            </a:r>
            <a:r>
              <a:rPr lang="en-US" sz="5100" noProof="0" dirty="0">
                <a:solidFill>
                  <a:srgbClr val="FF0000"/>
                </a:solidFill>
              </a:rPr>
              <a:t> </a:t>
            </a:r>
          </a:p>
          <a:p>
            <a:pPr marL="731012" lvl="1" indent="-320040">
              <a:spcBef>
                <a:spcPts val="0"/>
              </a:spcBef>
              <a:buFont typeface="Arial" pitchFamily="34" charset="0"/>
              <a:buChar char="•"/>
              <a:defRPr/>
            </a:pPr>
            <a:r>
              <a:rPr lang="en-US" sz="3600" noProof="0" dirty="0"/>
              <a:t>Exploratory analysis of </a:t>
            </a:r>
            <a:r>
              <a:rPr lang="en-US" sz="3600" noProof="0" dirty="0" err="1"/>
              <a:t>Khiops</a:t>
            </a:r>
            <a:r>
              <a:rPr lang="en-US" sz="3600" noProof="0" dirty="0"/>
              <a:t> </a:t>
            </a:r>
            <a:r>
              <a:rPr lang="en-US" sz="3600" noProof="0" dirty="0" err="1"/>
              <a:t>Coclustering</a:t>
            </a:r>
            <a:r>
              <a:rPr lang="en-US" sz="3600" noProof="0" dirty="0"/>
              <a:t> results using an interactive visualization tool</a:t>
            </a:r>
          </a:p>
          <a:p>
            <a:pPr marL="731012" lvl="1" indent="-320040">
              <a:spcBef>
                <a:spcPts val="0"/>
              </a:spcBef>
              <a:buFont typeface="Arial" pitchFamily="34" charset="0"/>
              <a:buChar char="•"/>
              <a:defRPr/>
            </a:pPr>
            <a:endParaRPr lang="en-US" sz="3600" noProof="0" dirty="0"/>
          </a:p>
          <a:p>
            <a:pPr marL="410972">
              <a:spcBef>
                <a:spcPts val="0"/>
              </a:spcBef>
              <a:buFont typeface="Arial" pitchFamily="34" charset="0"/>
              <a:buChar char="•"/>
              <a:defRPr/>
            </a:pPr>
            <a:endParaRPr lang="en-US" sz="3900" noProof="0" dirty="0"/>
          </a:p>
          <a:p>
            <a:pPr marL="410972">
              <a:spcBef>
                <a:spcPts val="0"/>
              </a:spcBef>
              <a:buFont typeface="Arial" pitchFamily="34" charset="0"/>
              <a:buChar char="•"/>
              <a:defRPr/>
            </a:pPr>
            <a:r>
              <a:rPr lang="en-US" sz="5000" noProof="0" dirty="0">
                <a:solidFill>
                  <a:srgbClr val="FF0000"/>
                </a:solidFill>
              </a:rPr>
              <a:t>Multi-table functionalities</a:t>
            </a:r>
          </a:p>
          <a:p>
            <a:pPr marL="731012" lvl="1">
              <a:spcBef>
                <a:spcPts val="0"/>
              </a:spcBef>
              <a:buFont typeface="Arial" pitchFamily="34" charset="0"/>
              <a:buChar char="•"/>
              <a:defRPr/>
            </a:pPr>
            <a:r>
              <a:rPr lang="en-US" sz="3500" noProof="0" dirty="0"/>
              <a:t>Multi-table database</a:t>
            </a:r>
          </a:p>
          <a:p>
            <a:pPr marL="731012" lvl="1">
              <a:spcBef>
                <a:spcPts val="0"/>
              </a:spcBef>
              <a:buFont typeface="Arial" pitchFamily="34" charset="0"/>
              <a:buChar char="•"/>
              <a:defRPr/>
            </a:pPr>
            <a:r>
              <a:rPr lang="en-US" sz="3500" noProof="0" dirty="0"/>
              <a:t>Automatic feature construction</a:t>
            </a:r>
          </a:p>
          <a:p>
            <a:pPr marL="731012" lvl="1">
              <a:spcBef>
                <a:spcPts val="0"/>
              </a:spcBef>
              <a:buFont typeface="Arial" pitchFamily="34" charset="0"/>
              <a:buChar char="•"/>
              <a:defRPr/>
            </a:pPr>
            <a:r>
              <a:rPr lang="en-US" sz="3500" noProof="0" dirty="0"/>
              <a:t>Multi-table functionalities in </a:t>
            </a:r>
            <a:r>
              <a:rPr lang="en-US" sz="3500" noProof="0" dirty="0" err="1"/>
              <a:t>Khiops</a:t>
            </a:r>
            <a:r>
              <a:rPr lang="en-US" sz="3500" noProof="0" dirty="0"/>
              <a:t> and </a:t>
            </a:r>
            <a:r>
              <a:rPr lang="en-US" sz="3500" noProof="0" dirty="0" err="1"/>
              <a:t>Khiops</a:t>
            </a:r>
            <a:r>
              <a:rPr lang="en-US" sz="3500" noProof="0" dirty="0"/>
              <a:t> </a:t>
            </a:r>
            <a:r>
              <a:rPr lang="en-US" sz="3500" noProof="0" dirty="0" err="1"/>
              <a:t>Coclustering</a:t>
            </a:r>
            <a:endParaRPr lang="en-US" sz="3500" noProof="0" dirty="0"/>
          </a:p>
          <a:p>
            <a:pPr marL="410972">
              <a:spcBef>
                <a:spcPts val="0"/>
              </a:spcBef>
              <a:buFont typeface="Arial" pitchFamily="34" charset="0"/>
              <a:buChar char="•"/>
              <a:defRPr/>
            </a:pPr>
            <a:endParaRPr lang="en-US" sz="3900" noProof="0" dirty="0"/>
          </a:p>
          <a:p>
            <a:pPr marL="410972">
              <a:spcBef>
                <a:spcPts val="0"/>
              </a:spcBef>
              <a:buFont typeface="Arial" pitchFamily="34" charset="0"/>
              <a:buChar char="•"/>
              <a:defRPr/>
            </a:pPr>
            <a:endParaRPr lang="en-US" sz="3900" noProof="0" dirty="0"/>
          </a:p>
          <a:p>
            <a:pPr marL="410972">
              <a:spcBef>
                <a:spcPts val="0"/>
              </a:spcBef>
              <a:buFont typeface="Arial" pitchFamily="34" charset="0"/>
              <a:buChar char="•"/>
              <a:defRPr/>
            </a:pPr>
            <a:endParaRPr lang="en-US" sz="3900" noProof="0" dirty="0"/>
          </a:p>
          <a:p>
            <a:pPr marL="410972">
              <a:spcBef>
                <a:spcPts val="0"/>
              </a:spcBef>
              <a:buFont typeface="Arial" pitchFamily="34" charset="0"/>
              <a:buChar char="•"/>
              <a:defRPr/>
            </a:pPr>
            <a:endParaRPr lang="en-US" sz="3900" noProof="0" dirty="0"/>
          </a:p>
          <a:p>
            <a:pPr marL="410972">
              <a:spcBef>
                <a:spcPts val="0"/>
              </a:spcBef>
              <a:buFont typeface="Arial" pitchFamily="34" charset="0"/>
              <a:buChar char="•"/>
              <a:defRPr/>
            </a:pPr>
            <a:endParaRPr lang="en-US" sz="3900" noProof="0" dirty="0"/>
          </a:p>
          <a:p>
            <a:pPr marL="438912" indent="-320040" fontAlgn="auto">
              <a:spcBef>
                <a:spcPts val="0"/>
              </a:spcBef>
              <a:spcAft>
                <a:spcPts val="0"/>
              </a:spcAft>
              <a:buFont typeface="Arial" pitchFamily="34" charset="0"/>
              <a:buChar char="•"/>
              <a:defRPr/>
            </a:pPr>
            <a:endParaRPr lang="en-US" sz="2600" noProof="0" dirty="0"/>
          </a:p>
        </p:txBody>
      </p:sp>
      <p:pic>
        <p:nvPicPr>
          <p:cNvPr id="49154" name="Picture 2"/>
          <p:cNvPicPr>
            <a:picLocks noChangeAspect="1" noChangeArrowheads="1"/>
          </p:cNvPicPr>
          <p:nvPr/>
        </p:nvPicPr>
        <p:blipFill>
          <a:blip r:embed="rId2"/>
          <a:srcRect/>
          <a:stretch>
            <a:fillRect/>
          </a:stretch>
        </p:blipFill>
        <p:spPr bwMode="auto">
          <a:xfrm>
            <a:off x="412347" y="1995652"/>
            <a:ext cx="702469" cy="666750"/>
          </a:xfrm>
          <a:prstGeom prst="rect">
            <a:avLst/>
          </a:prstGeom>
          <a:noFill/>
          <a:ln w="9525">
            <a:noFill/>
            <a:miter lim="800000"/>
            <a:headEnd/>
            <a:tailEnd/>
          </a:ln>
          <a:effectLst/>
        </p:spPr>
      </p:pic>
      <p:pic>
        <p:nvPicPr>
          <p:cNvPr id="12" name="Picture 7"/>
          <p:cNvPicPr>
            <a:picLocks noChangeAspect="1" noChangeArrowheads="1"/>
          </p:cNvPicPr>
          <p:nvPr/>
        </p:nvPicPr>
        <p:blipFill>
          <a:blip r:embed="rId3"/>
          <a:srcRect/>
          <a:stretch>
            <a:fillRect/>
          </a:stretch>
        </p:blipFill>
        <p:spPr bwMode="auto">
          <a:xfrm>
            <a:off x="405352" y="3802676"/>
            <a:ext cx="702469" cy="666750"/>
          </a:xfrm>
          <a:prstGeom prst="rect">
            <a:avLst/>
          </a:prstGeom>
          <a:noFill/>
          <a:ln w="9525">
            <a:noFill/>
            <a:miter lim="800000"/>
            <a:headEnd/>
            <a:tailEnd/>
          </a:ln>
          <a:effectLst/>
        </p:spPr>
      </p:pic>
      <p:pic>
        <p:nvPicPr>
          <p:cNvPr id="14" name="Image 13"/>
          <p:cNvPicPr>
            <a:picLocks noChangeAspect="1"/>
          </p:cNvPicPr>
          <p:nvPr/>
        </p:nvPicPr>
        <p:blipFill>
          <a:blip r:embed="rId4" cstate="print"/>
          <a:stretch>
            <a:fillRect/>
          </a:stretch>
        </p:blipFill>
        <p:spPr bwMode="auto">
          <a:xfrm>
            <a:off x="445190" y="5759667"/>
            <a:ext cx="726190" cy="369048"/>
          </a:xfrm>
          <a:prstGeom prst="rect">
            <a:avLst/>
          </a:prstGeom>
          <a:noFill/>
          <a:ln w="9525">
            <a:noFill/>
            <a:miter lim="800000"/>
            <a:headEnd/>
            <a:tailEnd/>
          </a:ln>
          <a:effectLst/>
        </p:spPr>
      </p:pic>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004" y="2781510"/>
            <a:ext cx="997652" cy="755364"/>
          </a:xfrm>
          <a:prstGeom prst="rect">
            <a:avLst/>
          </a:prstGeom>
        </p:spPr>
      </p:pic>
      <p:pic>
        <p:nvPicPr>
          <p:cNvPr id="15" name="Imag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16022" y="4599310"/>
            <a:ext cx="698794" cy="69879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 16"/>
          <p:cNvPicPr>
            <a:picLocks noChangeAspect="1"/>
          </p:cNvPicPr>
          <p:nvPr/>
        </p:nvPicPr>
        <p:blipFill>
          <a:blip r:embed="rId3"/>
          <a:stretch>
            <a:fillRect/>
          </a:stretch>
        </p:blipFill>
        <p:spPr>
          <a:xfrm>
            <a:off x="284011" y="2369749"/>
            <a:ext cx="4527233" cy="3693795"/>
          </a:xfrm>
          <a:prstGeom prst="rect">
            <a:avLst/>
          </a:prstGeom>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Supervised classification</a:t>
            </a:r>
          </a:p>
        </p:txBody>
      </p:sp>
      <p:sp>
        <p:nvSpPr>
          <p:cNvPr id="14" name="Espace réservé du numéro de diapositive 13"/>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12</a:t>
            </a:fld>
            <a:endParaRPr lang="en-US" dirty="0"/>
          </a:p>
        </p:txBody>
      </p:sp>
      <p:sp>
        <p:nvSpPr>
          <p:cNvPr id="21506"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b="1" dirty="0"/>
              <a:t>Step 5 : </a:t>
            </a:r>
            <a:r>
              <a:rPr lang="en-US" dirty="0">
                <a:solidFill>
                  <a:srgbClr val="FF0000"/>
                </a:solidFill>
              </a:rPr>
              <a:t>Start the analysis</a:t>
            </a:r>
          </a:p>
          <a:p>
            <a:pPr>
              <a:buFont typeface="Arial" pitchFamily="34" charset="0"/>
              <a:buChar char="•"/>
            </a:pPr>
            <a:endParaRPr lang="en-US" dirty="0"/>
          </a:p>
        </p:txBody>
      </p:sp>
      <p:sp>
        <p:nvSpPr>
          <p:cNvPr id="11" name="Flèche vers le bas 10"/>
          <p:cNvSpPr/>
          <p:nvPr/>
        </p:nvSpPr>
        <p:spPr>
          <a:xfrm rot="10800000">
            <a:off x="6720693" y="5291667"/>
            <a:ext cx="327025" cy="772408"/>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2" name="ZoneTexte 11"/>
          <p:cNvSpPr txBox="1"/>
          <p:nvPr/>
        </p:nvSpPr>
        <p:spPr>
          <a:xfrm>
            <a:off x="812814" y="6244890"/>
            <a:ext cx="1763486" cy="276999"/>
          </a:xfrm>
          <a:prstGeom prst="rect">
            <a:avLst/>
          </a:prstGeom>
          <a:noFill/>
        </p:spPr>
        <p:txBody>
          <a:bodyPr wrap="square" rtlCol="0">
            <a:spAutoFit/>
          </a:bodyPr>
          <a:lstStyle/>
          <a:p>
            <a:r>
              <a:rPr lang="en-US" sz="1200" dirty="0">
                <a:solidFill>
                  <a:srgbClr val="FF0000"/>
                </a:solidFill>
              </a:rPr>
              <a:t>1 – Train model</a:t>
            </a:r>
          </a:p>
        </p:txBody>
      </p:sp>
      <p:sp>
        <p:nvSpPr>
          <p:cNvPr id="13" name="ZoneTexte 12"/>
          <p:cNvSpPr txBox="1"/>
          <p:nvPr/>
        </p:nvSpPr>
        <p:spPr>
          <a:xfrm>
            <a:off x="5339778" y="6064075"/>
            <a:ext cx="3925519" cy="461665"/>
          </a:xfrm>
          <a:prstGeom prst="rect">
            <a:avLst/>
          </a:prstGeom>
          <a:noFill/>
        </p:spPr>
        <p:txBody>
          <a:bodyPr wrap="square" rtlCol="0">
            <a:spAutoFit/>
          </a:bodyPr>
          <a:lstStyle/>
          <a:p>
            <a:r>
              <a:rPr lang="en-US" sz="1200" dirty="0">
                <a:solidFill>
                  <a:srgbClr val="FF0000"/>
                </a:solidFill>
              </a:rPr>
              <a:t>2 - Inspect the results using </a:t>
            </a:r>
            <a:r>
              <a:rPr lang="en-US" sz="1200" dirty="0" err="1">
                <a:solidFill>
                  <a:srgbClr val="FF0000"/>
                </a:solidFill>
              </a:rPr>
              <a:t>Khiops</a:t>
            </a:r>
            <a:r>
              <a:rPr lang="en-US" sz="1200" dirty="0">
                <a:solidFill>
                  <a:srgbClr val="FF0000"/>
                </a:solidFill>
              </a:rPr>
              <a:t> Visualization</a:t>
            </a:r>
            <a:r>
              <a:rPr lang="en-US" sz="1200" dirty="0">
                <a:solidFill>
                  <a:schemeClr val="bg2">
                    <a:lumMod val="50000"/>
                  </a:schemeClr>
                </a:solidFill>
              </a:rPr>
              <a:t> </a:t>
            </a:r>
          </a:p>
          <a:p>
            <a:r>
              <a:rPr lang="en-US" sz="1200" dirty="0">
                <a:solidFill>
                  <a:schemeClr val="bg2">
                    <a:lumMod val="50000"/>
                  </a:schemeClr>
                </a:solidFill>
              </a:rPr>
              <a:t>      (double-click on</a:t>
            </a:r>
            <a:r>
              <a:rPr lang="en-US" sz="1200" i="1" dirty="0">
                <a:solidFill>
                  <a:schemeClr val="bg2">
                    <a:lumMod val="50000"/>
                  </a:schemeClr>
                </a:solidFill>
              </a:rPr>
              <a:t> .</a:t>
            </a:r>
            <a:r>
              <a:rPr lang="en-US" sz="1200" i="1" dirty="0" err="1">
                <a:solidFill>
                  <a:schemeClr val="bg2">
                    <a:lumMod val="50000"/>
                  </a:schemeClr>
                </a:solidFill>
              </a:rPr>
              <a:t>khj</a:t>
            </a:r>
            <a:r>
              <a:rPr lang="en-US" sz="1200" dirty="0">
                <a:solidFill>
                  <a:schemeClr val="bg2">
                    <a:lumMod val="50000"/>
                  </a:schemeClr>
                </a:solidFill>
              </a:rPr>
              <a:t> file)</a:t>
            </a:r>
          </a:p>
        </p:txBody>
      </p:sp>
      <p:pic>
        <p:nvPicPr>
          <p:cNvPr id="16" name="Picture 2"/>
          <p:cNvPicPr>
            <a:picLocks noChangeAspect="1" noChangeArrowheads="1"/>
          </p:cNvPicPr>
          <p:nvPr/>
        </p:nvPicPr>
        <p:blipFill>
          <a:blip r:embed="rId4"/>
          <a:srcRect/>
          <a:stretch>
            <a:fillRect/>
          </a:stretch>
        </p:blipFill>
        <p:spPr bwMode="auto">
          <a:xfrm>
            <a:off x="142341" y="547860"/>
            <a:ext cx="421481" cy="400050"/>
          </a:xfrm>
          <a:prstGeom prst="rect">
            <a:avLst/>
          </a:prstGeom>
          <a:noFill/>
          <a:ln w="9525">
            <a:noFill/>
            <a:miter lim="800000"/>
            <a:headEnd/>
            <a:tailEnd/>
          </a:ln>
          <a:effectLst/>
        </p:spPr>
      </p:pic>
      <p:sp>
        <p:nvSpPr>
          <p:cNvPr id="8" name="Flèche vers le bas 7"/>
          <p:cNvSpPr/>
          <p:nvPr/>
        </p:nvSpPr>
        <p:spPr>
          <a:xfrm rot="10800000">
            <a:off x="1952629" y="6019552"/>
            <a:ext cx="327025" cy="450676"/>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4" name="Imag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1110" y="3014874"/>
            <a:ext cx="3153215" cy="2276793"/>
          </a:xfrm>
          <a:prstGeom prst="rect">
            <a:avLst/>
          </a:prstGeom>
        </p:spPr>
      </p:pic>
      <p:pic>
        <p:nvPicPr>
          <p:cNvPr id="5" name="Imag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73390" y="6049010"/>
            <a:ext cx="666843" cy="50489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55171"/>
            <a:ext cx="9144000" cy="4111181"/>
          </a:xfrm>
          <a:prstGeom prst="rect">
            <a:avLst/>
          </a:prstGeom>
        </p:spPr>
      </p:pic>
      <p:sp>
        <p:nvSpPr>
          <p:cNvPr id="2" name="Titre 1"/>
          <p:cNvSpPr>
            <a:spLocks noGrp="1"/>
          </p:cNvSpPr>
          <p:nvPr>
            <p:ph type="title"/>
          </p:nvPr>
        </p:nvSpPr>
        <p:spPr>
          <a:xfrm>
            <a:off x="736600" y="155448"/>
            <a:ext cx="8201024" cy="1116774"/>
          </a:xfrm>
        </p:spPr>
        <p:txBody>
          <a:bodyPr>
            <a:normAutofit/>
          </a:bodyPr>
          <a:lstStyle/>
          <a:p>
            <a:pPr fontAlgn="auto">
              <a:spcAft>
                <a:spcPts val="0"/>
              </a:spcAft>
              <a:defRPr/>
            </a:pPr>
            <a:r>
              <a:rPr lang="en-US" sz="3200" dirty="0">
                <a:solidFill>
                  <a:schemeClr val="accent1">
                    <a:satMod val="150000"/>
                  </a:schemeClr>
                </a:solidFill>
              </a:rPr>
              <a:t>Exploratory of classification results using</a:t>
            </a:r>
            <a:br>
              <a:rPr lang="en-US" sz="3200" dirty="0">
                <a:solidFill>
                  <a:schemeClr val="accent1">
                    <a:satMod val="150000"/>
                  </a:schemeClr>
                </a:solidFill>
              </a:rPr>
            </a:br>
            <a:r>
              <a:rPr lang="en-US" sz="3200" dirty="0" err="1">
                <a:solidFill>
                  <a:schemeClr val="accent1">
                    <a:satMod val="150000"/>
                  </a:schemeClr>
                </a:solidFill>
              </a:rPr>
              <a:t>Khiops</a:t>
            </a:r>
            <a:r>
              <a:rPr lang="en-US" sz="3200" dirty="0">
                <a:solidFill>
                  <a:schemeClr val="accent1">
                    <a:satMod val="150000"/>
                  </a:schemeClr>
                </a:solidFill>
              </a:rPr>
              <a:t> Visualization</a:t>
            </a:r>
          </a:p>
        </p:txBody>
      </p:sp>
      <p:sp>
        <p:nvSpPr>
          <p:cNvPr id="12" name="Espace réservé du numéro de diapositive 11"/>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13</a:t>
            </a:fld>
            <a:endParaRPr lang="en-US" dirty="0"/>
          </a:p>
        </p:txBody>
      </p:sp>
      <p:sp>
        <p:nvSpPr>
          <p:cNvPr id="8" name="Flèche vers le bas 7"/>
          <p:cNvSpPr/>
          <p:nvPr/>
        </p:nvSpPr>
        <p:spPr>
          <a:xfrm>
            <a:off x="3816277" y="1987739"/>
            <a:ext cx="327025" cy="802273"/>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Flèche vers le bas 13"/>
          <p:cNvSpPr/>
          <p:nvPr/>
        </p:nvSpPr>
        <p:spPr>
          <a:xfrm>
            <a:off x="4933431" y="1987740"/>
            <a:ext cx="327025" cy="728381"/>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6" name="ZoneTexte 15"/>
          <p:cNvSpPr txBox="1"/>
          <p:nvPr/>
        </p:nvSpPr>
        <p:spPr>
          <a:xfrm>
            <a:off x="2861262" y="1751511"/>
            <a:ext cx="1112330" cy="246221"/>
          </a:xfrm>
          <a:prstGeom prst="rect">
            <a:avLst/>
          </a:prstGeom>
          <a:solidFill>
            <a:schemeClr val="bg2">
              <a:alpha val="62000"/>
            </a:schemeClr>
          </a:solidFill>
        </p:spPr>
        <p:txBody>
          <a:bodyPr wrap="square" rtlCol="0">
            <a:spAutoFit/>
          </a:bodyPr>
          <a:lstStyle/>
          <a:p>
            <a:r>
              <a:rPr lang="en-US" sz="1000" dirty="0">
                <a:solidFill>
                  <a:srgbClr val="FF0000"/>
                </a:solidFill>
              </a:rPr>
              <a:t>1 - Preparation</a:t>
            </a:r>
          </a:p>
        </p:txBody>
      </p:sp>
      <p:sp>
        <p:nvSpPr>
          <p:cNvPr id="17" name="ZoneTexte 16"/>
          <p:cNvSpPr txBox="1"/>
          <p:nvPr/>
        </p:nvSpPr>
        <p:spPr>
          <a:xfrm>
            <a:off x="4572000" y="1786015"/>
            <a:ext cx="933947" cy="246221"/>
          </a:xfrm>
          <a:prstGeom prst="rect">
            <a:avLst/>
          </a:prstGeom>
          <a:solidFill>
            <a:schemeClr val="bg2">
              <a:alpha val="62000"/>
            </a:schemeClr>
          </a:solidFill>
        </p:spPr>
        <p:txBody>
          <a:bodyPr wrap="square" rtlCol="0">
            <a:spAutoFit/>
          </a:bodyPr>
          <a:lstStyle/>
          <a:p>
            <a:r>
              <a:rPr lang="en-US" sz="1000" dirty="0">
                <a:solidFill>
                  <a:srgbClr val="FF0000"/>
                </a:solidFill>
              </a:rPr>
              <a:t>2 - Modeling</a:t>
            </a:r>
          </a:p>
        </p:txBody>
      </p:sp>
      <p:pic>
        <p:nvPicPr>
          <p:cNvPr id="19" name="Imag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78" y="341793"/>
            <a:ext cx="776377" cy="587828"/>
          </a:xfrm>
          <a:prstGeom prst="rect">
            <a:avLst/>
          </a:prstGeom>
        </p:spPr>
      </p:pic>
      <p:sp>
        <p:nvSpPr>
          <p:cNvPr id="20" name="Flèche vers le bas 19"/>
          <p:cNvSpPr/>
          <p:nvPr/>
        </p:nvSpPr>
        <p:spPr>
          <a:xfrm>
            <a:off x="5484163" y="2137675"/>
            <a:ext cx="327025" cy="57908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1" name="ZoneTexte 20"/>
          <p:cNvSpPr txBox="1"/>
          <p:nvPr/>
        </p:nvSpPr>
        <p:spPr>
          <a:xfrm>
            <a:off x="5851923" y="1796568"/>
            <a:ext cx="1003040" cy="246221"/>
          </a:xfrm>
          <a:prstGeom prst="rect">
            <a:avLst/>
          </a:prstGeom>
          <a:solidFill>
            <a:schemeClr val="bg2">
              <a:alpha val="62000"/>
            </a:schemeClr>
          </a:solidFill>
        </p:spPr>
        <p:txBody>
          <a:bodyPr wrap="square" rtlCol="0">
            <a:spAutoFit/>
          </a:bodyPr>
          <a:lstStyle/>
          <a:p>
            <a:r>
              <a:rPr lang="en-US" sz="1000" dirty="0">
                <a:solidFill>
                  <a:srgbClr val="FF0000"/>
                </a:solidFill>
              </a:rPr>
              <a:t>3 - Evaluation</a:t>
            </a:r>
          </a:p>
        </p:txBody>
      </p:sp>
      <p:sp>
        <p:nvSpPr>
          <p:cNvPr id="13" name="Flèche vers le bas 12"/>
          <p:cNvSpPr/>
          <p:nvPr/>
        </p:nvSpPr>
        <p:spPr>
          <a:xfrm rot="19921052">
            <a:off x="4166471" y="1948367"/>
            <a:ext cx="327025" cy="903638"/>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458" y="2218758"/>
            <a:ext cx="8956159" cy="3957756"/>
          </a:xfrm>
          <a:prstGeom prst="rect">
            <a:avLst/>
          </a:prstGeom>
        </p:spPr>
      </p:pic>
      <p:sp>
        <p:nvSpPr>
          <p:cNvPr id="24" name="Espace réservé du numéro de diapositive 23"/>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14</a:t>
            </a:fld>
            <a:endParaRPr lang="en-US" dirty="0"/>
          </a:p>
        </p:txBody>
      </p:sp>
      <p:sp>
        <p:nvSpPr>
          <p:cNvPr id="16" name="ZoneTexte 15"/>
          <p:cNvSpPr txBox="1"/>
          <p:nvPr/>
        </p:nvSpPr>
        <p:spPr>
          <a:xfrm>
            <a:off x="0" y="3928007"/>
            <a:ext cx="1657095" cy="400110"/>
          </a:xfrm>
          <a:prstGeom prst="rect">
            <a:avLst/>
          </a:prstGeom>
          <a:noFill/>
        </p:spPr>
        <p:txBody>
          <a:bodyPr wrap="square" rtlCol="0">
            <a:spAutoFit/>
          </a:bodyPr>
          <a:lstStyle/>
          <a:p>
            <a:endParaRPr lang="en-US" sz="1000" dirty="0">
              <a:solidFill>
                <a:srgbClr val="FF0000"/>
              </a:solidFill>
            </a:endParaRPr>
          </a:p>
          <a:p>
            <a:r>
              <a:rPr lang="en-US" sz="1000" dirty="0">
                <a:solidFill>
                  <a:srgbClr val="FF0000"/>
                </a:solidFill>
              </a:rPr>
              <a:t> </a:t>
            </a:r>
          </a:p>
        </p:txBody>
      </p:sp>
      <p:sp>
        <p:nvSpPr>
          <p:cNvPr id="25" name="Titre 1"/>
          <p:cNvSpPr>
            <a:spLocks noGrp="1"/>
          </p:cNvSpPr>
          <p:nvPr>
            <p:ph type="title"/>
          </p:nvPr>
        </p:nvSpPr>
        <p:spPr>
          <a:xfrm>
            <a:off x="736600" y="155448"/>
            <a:ext cx="8201024" cy="1116774"/>
          </a:xfrm>
        </p:spPr>
        <p:txBody>
          <a:bodyPr>
            <a:normAutofit/>
          </a:bodyPr>
          <a:lstStyle/>
          <a:p>
            <a:pPr fontAlgn="auto">
              <a:spcAft>
                <a:spcPts val="0"/>
              </a:spcAft>
              <a:defRPr/>
            </a:pPr>
            <a:r>
              <a:rPr lang="en-US" sz="3200" dirty="0">
                <a:solidFill>
                  <a:schemeClr val="accent1">
                    <a:satMod val="150000"/>
                  </a:schemeClr>
                </a:solidFill>
              </a:rPr>
              <a:t>Exploratory of classification results using</a:t>
            </a:r>
            <a:br>
              <a:rPr lang="en-US" sz="3200" dirty="0">
                <a:solidFill>
                  <a:schemeClr val="accent1">
                    <a:satMod val="150000"/>
                  </a:schemeClr>
                </a:solidFill>
              </a:rPr>
            </a:br>
            <a:r>
              <a:rPr lang="en-US" sz="3200" dirty="0" err="1">
                <a:solidFill>
                  <a:schemeClr val="accent1">
                    <a:satMod val="150000"/>
                  </a:schemeClr>
                </a:solidFill>
              </a:rPr>
              <a:t>Khiops</a:t>
            </a:r>
            <a:r>
              <a:rPr lang="en-US" sz="3200" dirty="0">
                <a:solidFill>
                  <a:schemeClr val="accent1">
                    <a:satMod val="150000"/>
                  </a:schemeClr>
                </a:solidFill>
              </a:rPr>
              <a:t> Visualization</a:t>
            </a:r>
          </a:p>
        </p:txBody>
      </p:sp>
      <p:sp>
        <p:nvSpPr>
          <p:cNvPr id="3" name="Légende encadrée 1 2"/>
          <p:cNvSpPr/>
          <p:nvPr/>
        </p:nvSpPr>
        <p:spPr>
          <a:xfrm>
            <a:off x="8268698" y="2923765"/>
            <a:ext cx="875302" cy="310454"/>
          </a:xfrm>
          <a:prstGeom prst="borderCallout1">
            <a:avLst>
              <a:gd name="adj1" fmla="val 107915"/>
              <a:gd name="adj2" fmla="val 44447"/>
              <a:gd name="adj3" fmla="val 264772"/>
              <a:gd name="adj4" fmla="val 34159"/>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0000"/>
                </a:solidFill>
              </a:rPr>
              <a:t>Zoom</a:t>
            </a:r>
          </a:p>
        </p:txBody>
      </p:sp>
      <p:sp>
        <p:nvSpPr>
          <p:cNvPr id="26" name="Légende encadrée 1 25"/>
          <p:cNvSpPr/>
          <p:nvPr/>
        </p:nvSpPr>
        <p:spPr>
          <a:xfrm>
            <a:off x="2889140" y="5124138"/>
            <a:ext cx="2125134" cy="573246"/>
          </a:xfrm>
          <a:prstGeom prst="borderCallout1">
            <a:avLst>
              <a:gd name="adj1" fmla="val 51063"/>
              <a:gd name="adj2" fmla="val 100152"/>
              <a:gd name="adj3" fmla="val 107346"/>
              <a:gd name="adj4" fmla="val 127583"/>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Target distribution of the selected variable</a:t>
            </a:r>
          </a:p>
        </p:txBody>
      </p:sp>
      <p:sp>
        <p:nvSpPr>
          <p:cNvPr id="28" name="Légende encadrée 1 27"/>
          <p:cNvSpPr/>
          <p:nvPr/>
        </p:nvSpPr>
        <p:spPr>
          <a:xfrm>
            <a:off x="6182225" y="2116475"/>
            <a:ext cx="1773597" cy="573246"/>
          </a:xfrm>
          <a:prstGeom prst="borderCallout1">
            <a:avLst>
              <a:gd name="adj1" fmla="val 101447"/>
              <a:gd name="adj2" fmla="val 50775"/>
              <a:gd name="adj3" fmla="val 330034"/>
              <a:gd name="adj4" fmla="val 12886"/>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Coverage of the selected variable</a:t>
            </a:r>
          </a:p>
        </p:txBody>
      </p:sp>
      <p:sp>
        <p:nvSpPr>
          <p:cNvPr id="29" name="Légende encadrée 1 28"/>
          <p:cNvSpPr/>
          <p:nvPr/>
        </p:nvSpPr>
        <p:spPr>
          <a:xfrm>
            <a:off x="3398610" y="1834518"/>
            <a:ext cx="1796609" cy="334211"/>
          </a:xfrm>
          <a:prstGeom prst="borderCallout1">
            <a:avLst>
              <a:gd name="adj1" fmla="val 97891"/>
              <a:gd name="adj2" fmla="val 49769"/>
              <a:gd name="adj3" fmla="val 181748"/>
              <a:gd name="adj4" fmla="val 40309"/>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Preparation pane</a:t>
            </a:r>
          </a:p>
        </p:txBody>
      </p:sp>
      <p:sp>
        <p:nvSpPr>
          <p:cNvPr id="30" name="Légende encadrée 1 29"/>
          <p:cNvSpPr/>
          <p:nvPr/>
        </p:nvSpPr>
        <p:spPr>
          <a:xfrm>
            <a:off x="94886" y="3078992"/>
            <a:ext cx="1104197" cy="407117"/>
          </a:xfrm>
          <a:prstGeom prst="borderCallout1">
            <a:avLst>
              <a:gd name="adj1" fmla="val 97289"/>
              <a:gd name="adj2" fmla="val 48969"/>
              <a:gd name="adj3" fmla="val 247294"/>
              <a:gd name="adj4" fmla="val 69134"/>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Variables</a:t>
            </a:r>
          </a:p>
        </p:txBody>
      </p:sp>
      <p:pic>
        <p:nvPicPr>
          <p:cNvPr id="12" name="Imag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78" y="341793"/>
            <a:ext cx="776377" cy="587828"/>
          </a:xfrm>
          <a:prstGeom prst="rect">
            <a:avLst/>
          </a:prstGeom>
        </p:spPr>
      </p:pic>
    </p:spTree>
    <p:extLst>
      <p:ext uri="{BB962C8B-B14F-4D97-AF65-F5344CB8AC3E}">
        <p14:creationId xmlns:p14="http://schemas.microsoft.com/office/powerpoint/2010/main" val="3622872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BA832444-1A82-441F-9B96-B39D6282FF8D}"/>
              </a:ext>
            </a:extLst>
          </p:cNvPr>
          <p:cNvPicPr>
            <a:picLocks noChangeAspect="1"/>
          </p:cNvPicPr>
          <p:nvPr/>
        </p:nvPicPr>
        <p:blipFill>
          <a:blip r:embed="rId2"/>
          <a:stretch>
            <a:fillRect/>
          </a:stretch>
        </p:blipFill>
        <p:spPr>
          <a:xfrm>
            <a:off x="68673" y="1872456"/>
            <a:ext cx="8330315" cy="4952894"/>
          </a:xfrm>
          <a:prstGeom prst="rect">
            <a:avLst/>
          </a:prstGeom>
        </p:spPr>
      </p:pic>
      <p:sp>
        <p:nvSpPr>
          <p:cNvPr id="12" name="Espace réservé du numéro de diapositive 11"/>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15</a:t>
            </a:fld>
            <a:endParaRPr lang="en-US" dirty="0"/>
          </a:p>
        </p:txBody>
      </p:sp>
      <p:sp>
        <p:nvSpPr>
          <p:cNvPr id="13" name="Titre 1"/>
          <p:cNvSpPr>
            <a:spLocks noGrp="1"/>
          </p:cNvSpPr>
          <p:nvPr>
            <p:ph type="title"/>
          </p:nvPr>
        </p:nvSpPr>
        <p:spPr>
          <a:xfrm>
            <a:off x="736600" y="155448"/>
            <a:ext cx="8201024" cy="1116774"/>
          </a:xfrm>
        </p:spPr>
        <p:txBody>
          <a:bodyPr>
            <a:normAutofit/>
          </a:bodyPr>
          <a:lstStyle/>
          <a:p>
            <a:pPr fontAlgn="auto">
              <a:spcAft>
                <a:spcPts val="0"/>
              </a:spcAft>
              <a:defRPr/>
            </a:pPr>
            <a:r>
              <a:rPr lang="en-US" sz="3200" dirty="0">
                <a:solidFill>
                  <a:schemeClr val="accent1">
                    <a:satMod val="150000"/>
                  </a:schemeClr>
                </a:solidFill>
              </a:rPr>
              <a:t>Exploratory of classification results using</a:t>
            </a:r>
            <a:br>
              <a:rPr lang="en-US" sz="3200" dirty="0">
                <a:solidFill>
                  <a:schemeClr val="accent1">
                    <a:satMod val="150000"/>
                  </a:schemeClr>
                </a:solidFill>
              </a:rPr>
            </a:br>
            <a:r>
              <a:rPr lang="en-US" sz="3200" dirty="0" err="1">
                <a:solidFill>
                  <a:schemeClr val="accent1">
                    <a:satMod val="150000"/>
                  </a:schemeClr>
                </a:solidFill>
              </a:rPr>
              <a:t>Khiops</a:t>
            </a:r>
            <a:r>
              <a:rPr lang="en-US" sz="3200" dirty="0">
                <a:solidFill>
                  <a:schemeClr val="accent1">
                    <a:satMod val="150000"/>
                  </a:schemeClr>
                </a:solidFill>
              </a:rPr>
              <a:t> Visualization</a:t>
            </a:r>
          </a:p>
        </p:txBody>
      </p:sp>
      <p:sp>
        <p:nvSpPr>
          <p:cNvPr id="14" name="Légende encadrée 1 13"/>
          <p:cNvSpPr/>
          <p:nvPr/>
        </p:nvSpPr>
        <p:spPr>
          <a:xfrm>
            <a:off x="3994930" y="1719269"/>
            <a:ext cx="2074268" cy="334211"/>
          </a:xfrm>
          <a:prstGeom prst="borderCallout1">
            <a:avLst>
              <a:gd name="adj1" fmla="val 97748"/>
              <a:gd name="adj2" fmla="val 16404"/>
              <a:gd name="adj3" fmla="val 127402"/>
              <a:gd name="adj4" fmla="val 16292"/>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Tree preparation pane</a:t>
            </a:r>
          </a:p>
        </p:txBody>
      </p:sp>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78" y="341793"/>
            <a:ext cx="776377" cy="587828"/>
          </a:xfrm>
          <a:prstGeom prst="rect">
            <a:avLst/>
          </a:prstGeom>
        </p:spPr>
      </p:pic>
    </p:spTree>
    <p:extLst>
      <p:ext uri="{BB962C8B-B14F-4D97-AF65-F5344CB8AC3E}">
        <p14:creationId xmlns:p14="http://schemas.microsoft.com/office/powerpoint/2010/main" val="3768634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BA832444-1A82-441F-9B96-B39D6282FF8D}"/>
              </a:ext>
            </a:extLst>
          </p:cNvPr>
          <p:cNvPicPr>
            <a:picLocks noChangeAspect="1"/>
          </p:cNvPicPr>
          <p:nvPr/>
        </p:nvPicPr>
        <p:blipFill>
          <a:blip r:embed="rId2"/>
          <a:stretch>
            <a:fillRect/>
          </a:stretch>
        </p:blipFill>
        <p:spPr>
          <a:xfrm>
            <a:off x="68673" y="1872456"/>
            <a:ext cx="8330315" cy="4952894"/>
          </a:xfrm>
          <a:prstGeom prst="rect">
            <a:avLst/>
          </a:prstGeom>
        </p:spPr>
      </p:pic>
      <p:sp>
        <p:nvSpPr>
          <p:cNvPr id="12" name="Espace réservé du numéro de diapositive 11"/>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16</a:t>
            </a:fld>
            <a:endParaRPr lang="en-US" dirty="0"/>
          </a:p>
        </p:txBody>
      </p:sp>
      <p:sp>
        <p:nvSpPr>
          <p:cNvPr id="13" name="Titre 1"/>
          <p:cNvSpPr>
            <a:spLocks noGrp="1"/>
          </p:cNvSpPr>
          <p:nvPr>
            <p:ph type="title"/>
          </p:nvPr>
        </p:nvSpPr>
        <p:spPr>
          <a:xfrm>
            <a:off x="736600" y="155448"/>
            <a:ext cx="8201024" cy="1116774"/>
          </a:xfrm>
        </p:spPr>
        <p:txBody>
          <a:bodyPr>
            <a:normAutofit/>
          </a:bodyPr>
          <a:lstStyle/>
          <a:p>
            <a:pPr fontAlgn="auto">
              <a:spcAft>
                <a:spcPts val="0"/>
              </a:spcAft>
              <a:defRPr/>
            </a:pPr>
            <a:r>
              <a:rPr lang="en-US" sz="3200" dirty="0">
                <a:solidFill>
                  <a:schemeClr val="accent1">
                    <a:satMod val="150000"/>
                  </a:schemeClr>
                </a:solidFill>
              </a:rPr>
              <a:t>Exploratory of classification results using</a:t>
            </a:r>
            <a:br>
              <a:rPr lang="en-US" sz="3200" dirty="0">
                <a:solidFill>
                  <a:schemeClr val="accent1">
                    <a:satMod val="150000"/>
                  </a:schemeClr>
                </a:solidFill>
              </a:rPr>
            </a:br>
            <a:r>
              <a:rPr lang="en-US" sz="3200" dirty="0" err="1">
                <a:solidFill>
                  <a:schemeClr val="accent1">
                    <a:satMod val="150000"/>
                  </a:schemeClr>
                </a:solidFill>
              </a:rPr>
              <a:t>Khiops</a:t>
            </a:r>
            <a:r>
              <a:rPr lang="en-US" sz="3200" dirty="0">
                <a:solidFill>
                  <a:schemeClr val="accent1">
                    <a:satMod val="150000"/>
                  </a:schemeClr>
                </a:solidFill>
              </a:rPr>
              <a:t> Visualization</a:t>
            </a:r>
          </a:p>
        </p:txBody>
      </p:sp>
      <p:sp>
        <p:nvSpPr>
          <p:cNvPr id="14" name="Légende encadrée 1 13"/>
          <p:cNvSpPr/>
          <p:nvPr/>
        </p:nvSpPr>
        <p:spPr>
          <a:xfrm>
            <a:off x="3994930" y="1719269"/>
            <a:ext cx="2074268" cy="334211"/>
          </a:xfrm>
          <a:prstGeom prst="borderCallout1">
            <a:avLst>
              <a:gd name="adj1" fmla="val 97748"/>
              <a:gd name="adj2" fmla="val 16404"/>
              <a:gd name="adj3" fmla="val 127402"/>
              <a:gd name="adj4" fmla="val 16292"/>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Tree preparation pane</a:t>
            </a:r>
          </a:p>
        </p:txBody>
      </p:sp>
      <p:sp>
        <p:nvSpPr>
          <p:cNvPr id="16" name="Légende encadrée 1 15"/>
          <p:cNvSpPr/>
          <p:nvPr/>
        </p:nvSpPr>
        <p:spPr>
          <a:xfrm>
            <a:off x="118110" y="3078480"/>
            <a:ext cx="5368290" cy="1943100"/>
          </a:xfrm>
          <a:prstGeom prst="borderCallout1">
            <a:avLst>
              <a:gd name="adj1" fmla="val 53000"/>
              <a:gd name="adj2" fmla="val -283"/>
              <a:gd name="adj3" fmla="val 53489"/>
              <a:gd name="adj4" fmla="val -516"/>
            </a:avLst>
          </a:prstGeom>
          <a:no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rgbClr val="FF0000"/>
                </a:solidFill>
              </a:rPr>
              <a:t>Tree variables and their preparation </a:t>
            </a:r>
            <a:r>
              <a:rPr lang="en-US" sz="1200" dirty="0">
                <a:solidFill>
                  <a:srgbClr val="FF0000"/>
                </a:solidFill>
              </a:rPr>
              <a:t>(as in Preparation pane)</a:t>
            </a:r>
          </a:p>
        </p:txBody>
      </p:sp>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78" y="341793"/>
            <a:ext cx="776377" cy="587828"/>
          </a:xfrm>
          <a:prstGeom prst="rect">
            <a:avLst/>
          </a:prstGeom>
        </p:spPr>
      </p:pic>
      <p:sp>
        <p:nvSpPr>
          <p:cNvPr id="18" name="Légende encadrée 1 15">
            <a:extLst>
              <a:ext uri="{FF2B5EF4-FFF2-40B4-BE49-F238E27FC236}">
                <a16:creationId xmlns:a16="http://schemas.microsoft.com/office/drawing/2014/main" id="{21DD7780-F6FF-4C0D-8B28-CDB92B7FBEF9}"/>
              </a:ext>
            </a:extLst>
          </p:cNvPr>
          <p:cNvSpPr/>
          <p:nvPr/>
        </p:nvSpPr>
        <p:spPr>
          <a:xfrm>
            <a:off x="118110" y="2478582"/>
            <a:ext cx="5368290" cy="573355"/>
          </a:xfrm>
          <a:prstGeom prst="borderCallout1">
            <a:avLst>
              <a:gd name="adj1" fmla="val 53000"/>
              <a:gd name="adj2" fmla="val -283"/>
              <a:gd name="adj3" fmla="val 51996"/>
              <a:gd name="adj4" fmla="val 17"/>
            </a:avLst>
          </a:prstGeom>
          <a:no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rgbClr val="FF0000"/>
                </a:solidFill>
              </a:rPr>
              <a:t>General information </a:t>
            </a:r>
            <a:r>
              <a:rPr lang="en-US" sz="1200" dirty="0">
                <a:solidFill>
                  <a:srgbClr val="FF0000"/>
                </a:solidFill>
              </a:rPr>
              <a:t>(as in Preparation pane)</a:t>
            </a:r>
          </a:p>
        </p:txBody>
      </p:sp>
      <p:sp>
        <p:nvSpPr>
          <p:cNvPr id="19" name="Légende encadrée 1 15">
            <a:extLst>
              <a:ext uri="{FF2B5EF4-FFF2-40B4-BE49-F238E27FC236}">
                <a16:creationId xmlns:a16="http://schemas.microsoft.com/office/drawing/2014/main" id="{B46E9EBA-1751-4CA9-9369-831A3A8859F4}"/>
              </a:ext>
            </a:extLst>
          </p:cNvPr>
          <p:cNvSpPr/>
          <p:nvPr/>
        </p:nvSpPr>
        <p:spPr>
          <a:xfrm>
            <a:off x="106680" y="5113807"/>
            <a:ext cx="1314450" cy="1577314"/>
          </a:xfrm>
          <a:prstGeom prst="borderCallout1">
            <a:avLst>
              <a:gd name="adj1" fmla="val 53000"/>
              <a:gd name="adj2" fmla="val -283"/>
              <a:gd name="adj3" fmla="val 53489"/>
              <a:gd name="adj4" fmla="val -516"/>
            </a:avLst>
          </a:prstGeom>
          <a:no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400" dirty="0">
                <a:solidFill>
                  <a:srgbClr val="FF0000"/>
                </a:solidFill>
              </a:rPr>
              <a:t>Hierarchy of </a:t>
            </a:r>
            <a:r>
              <a:rPr lang="en-US" sz="1300" dirty="0">
                <a:solidFill>
                  <a:srgbClr val="FF0000"/>
                </a:solidFill>
              </a:rPr>
              <a:t>the selected</a:t>
            </a:r>
            <a:r>
              <a:rPr lang="en-US" sz="1400" dirty="0">
                <a:solidFill>
                  <a:srgbClr val="FF0000"/>
                </a:solidFill>
              </a:rPr>
              <a:t> </a:t>
            </a:r>
            <a:r>
              <a:rPr lang="en-US" sz="1300" dirty="0">
                <a:solidFill>
                  <a:srgbClr val="FF0000"/>
                </a:solidFill>
              </a:rPr>
              <a:t>tree</a:t>
            </a:r>
          </a:p>
        </p:txBody>
      </p:sp>
      <p:sp>
        <p:nvSpPr>
          <p:cNvPr id="20" name="Légende encadrée 1 15">
            <a:extLst>
              <a:ext uri="{FF2B5EF4-FFF2-40B4-BE49-F238E27FC236}">
                <a16:creationId xmlns:a16="http://schemas.microsoft.com/office/drawing/2014/main" id="{C4276EB4-6474-4731-ABD4-6F207E72B670}"/>
              </a:ext>
            </a:extLst>
          </p:cNvPr>
          <p:cNvSpPr/>
          <p:nvPr/>
        </p:nvSpPr>
        <p:spPr>
          <a:xfrm>
            <a:off x="1455420" y="5114798"/>
            <a:ext cx="1596390" cy="1577314"/>
          </a:xfrm>
          <a:prstGeom prst="borderCallout1">
            <a:avLst>
              <a:gd name="adj1" fmla="val 53000"/>
              <a:gd name="adj2" fmla="val -283"/>
              <a:gd name="adj3" fmla="val 53489"/>
              <a:gd name="adj4" fmla="val -516"/>
            </a:avLst>
          </a:prstGeom>
          <a:no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400" dirty="0">
                <a:solidFill>
                  <a:srgbClr val="FF0000"/>
                </a:solidFill>
              </a:rPr>
              <a:t>Information on the selected group of leaves</a:t>
            </a:r>
          </a:p>
        </p:txBody>
      </p:sp>
      <p:sp>
        <p:nvSpPr>
          <p:cNvPr id="21" name="Légende encadrée 1 15">
            <a:extLst>
              <a:ext uri="{FF2B5EF4-FFF2-40B4-BE49-F238E27FC236}">
                <a16:creationId xmlns:a16="http://schemas.microsoft.com/office/drawing/2014/main" id="{B931CBBD-6A8D-4340-B8B9-B2554D1A533C}"/>
              </a:ext>
            </a:extLst>
          </p:cNvPr>
          <p:cNvSpPr/>
          <p:nvPr/>
        </p:nvSpPr>
        <p:spPr>
          <a:xfrm>
            <a:off x="3097623" y="5113807"/>
            <a:ext cx="2388777" cy="1577314"/>
          </a:xfrm>
          <a:prstGeom prst="borderCallout1">
            <a:avLst>
              <a:gd name="adj1" fmla="val 53000"/>
              <a:gd name="adj2" fmla="val -283"/>
              <a:gd name="adj3" fmla="val 53489"/>
              <a:gd name="adj4" fmla="val -516"/>
            </a:avLst>
          </a:prstGeom>
          <a:no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400" dirty="0">
                <a:solidFill>
                  <a:srgbClr val="FF0000"/>
                </a:solidFill>
              </a:rPr>
              <a:t>Information on the </a:t>
            </a:r>
            <a:r>
              <a:rPr lang="en-US" sz="1300" dirty="0">
                <a:solidFill>
                  <a:srgbClr val="FF0000"/>
                </a:solidFill>
              </a:rPr>
              <a:t>selected</a:t>
            </a:r>
            <a:r>
              <a:rPr lang="en-US" sz="1400" dirty="0">
                <a:solidFill>
                  <a:srgbClr val="FF0000"/>
                </a:solidFill>
              </a:rPr>
              <a:t> leaf</a:t>
            </a:r>
          </a:p>
          <a:p>
            <a:r>
              <a:rPr lang="en-US" sz="1300" dirty="0">
                <a:solidFill>
                  <a:srgbClr val="FF0000"/>
                </a:solidFill>
              </a:rPr>
              <a:t>- </a:t>
            </a:r>
            <a:r>
              <a:rPr lang="en-US" sz="1300" dirty="0" err="1">
                <a:solidFill>
                  <a:srgbClr val="FF0000"/>
                </a:solidFill>
              </a:rPr>
              <a:t>infos</a:t>
            </a:r>
            <a:r>
              <a:rPr lang="en-US" sz="1300" dirty="0">
                <a:solidFill>
                  <a:srgbClr val="FF0000"/>
                </a:solidFill>
              </a:rPr>
              <a:t>: target distribution</a:t>
            </a:r>
          </a:p>
          <a:p>
            <a:r>
              <a:rPr lang="en-US" sz="1300" dirty="0">
                <a:solidFill>
                  <a:srgbClr val="FF0000"/>
                </a:solidFill>
              </a:rPr>
              <a:t>- rules: sequence of tree tests</a:t>
            </a:r>
          </a:p>
        </p:txBody>
      </p:sp>
      <p:sp>
        <p:nvSpPr>
          <p:cNvPr id="22" name="Légende encadrée 1 15">
            <a:extLst>
              <a:ext uri="{FF2B5EF4-FFF2-40B4-BE49-F238E27FC236}">
                <a16:creationId xmlns:a16="http://schemas.microsoft.com/office/drawing/2014/main" id="{BB818D96-EBD3-4882-B6E7-8326232872FE}"/>
              </a:ext>
            </a:extLst>
          </p:cNvPr>
          <p:cNvSpPr/>
          <p:nvPr/>
        </p:nvSpPr>
        <p:spPr>
          <a:xfrm>
            <a:off x="5532213" y="2450008"/>
            <a:ext cx="2866775" cy="4241114"/>
          </a:xfrm>
          <a:prstGeom prst="borderCallout1">
            <a:avLst>
              <a:gd name="adj1" fmla="val 53000"/>
              <a:gd name="adj2" fmla="val -283"/>
              <a:gd name="adj3" fmla="val 53489"/>
              <a:gd name="adj4" fmla="val -516"/>
            </a:avLst>
          </a:prstGeom>
          <a:no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400" dirty="0">
                <a:solidFill>
                  <a:srgbClr val="FF0000"/>
                </a:solidFill>
              </a:rPr>
              <a:t>Hypertree of the selected tree</a:t>
            </a:r>
          </a:p>
        </p:txBody>
      </p:sp>
    </p:spTree>
    <p:extLst>
      <p:ext uri="{BB962C8B-B14F-4D97-AF65-F5344CB8AC3E}">
        <p14:creationId xmlns:p14="http://schemas.microsoft.com/office/powerpoint/2010/main" val="972045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BA832444-1A82-441F-9B96-B39D6282FF8D}"/>
              </a:ext>
            </a:extLst>
          </p:cNvPr>
          <p:cNvPicPr>
            <a:picLocks noChangeAspect="1"/>
          </p:cNvPicPr>
          <p:nvPr/>
        </p:nvPicPr>
        <p:blipFill>
          <a:blip r:embed="rId2"/>
          <a:stretch>
            <a:fillRect/>
          </a:stretch>
        </p:blipFill>
        <p:spPr>
          <a:xfrm>
            <a:off x="68673" y="1872456"/>
            <a:ext cx="8330315" cy="4952894"/>
          </a:xfrm>
          <a:prstGeom prst="rect">
            <a:avLst/>
          </a:prstGeom>
        </p:spPr>
      </p:pic>
      <p:sp>
        <p:nvSpPr>
          <p:cNvPr id="12" name="Espace réservé du numéro de diapositive 11"/>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17</a:t>
            </a:fld>
            <a:endParaRPr lang="en-US" dirty="0"/>
          </a:p>
        </p:txBody>
      </p:sp>
      <p:sp>
        <p:nvSpPr>
          <p:cNvPr id="13" name="Titre 1"/>
          <p:cNvSpPr>
            <a:spLocks noGrp="1"/>
          </p:cNvSpPr>
          <p:nvPr>
            <p:ph type="title"/>
          </p:nvPr>
        </p:nvSpPr>
        <p:spPr>
          <a:xfrm>
            <a:off x="736600" y="155448"/>
            <a:ext cx="8201024" cy="1116774"/>
          </a:xfrm>
        </p:spPr>
        <p:txBody>
          <a:bodyPr>
            <a:normAutofit/>
          </a:bodyPr>
          <a:lstStyle/>
          <a:p>
            <a:pPr fontAlgn="auto">
              <a:spcAft>
                <a:spcPts val="0"/>
              </a:spcAft>
              <a:defRPr/>
            </a:pPr>
            <a:r>
              <a:rPr lang="en-US" sz="3200" dirty="0">
                <a:solidFill>
                  <a:schemeClr val="accent1">
                    <a:satMod val="150000"/>
                  </a:schemeClr>
                </a:solidFill>
              </a:rPr>
              <a:t>Exploratory of classification results using</a:t>
            </a:r>
            <a:br>
              <a:rPr lang="en-US" sz="3200" dirty="0">
                <a:solidFill>
                  <a:schemeClr val="accent1">
                    <a:satMod val="150000"/>
                  </a:schemeClr>
                </a:solidFill>
              </a:rPr>
            </a:br>
            <a:r>
              <a:rPr lang="en-US" sz="3200" dirty="0" err="1">
                <a:solidFill>
                  <a:schemeClr val="accent1">
                    <a:satMod val="150000"/>
                  </a:schemeClr>
                </a:solidFill>
              </a:rPr>
              <a:t>Khiops</a:t>
            </a:r>
            <a:r>
              <a:rPr lang="en-US" sz="3200" dirty="0">
                <a:solidFill>
                  <a:schemeClr val="accent1">
                    <a:satMod val="150000"/>
                  </a:schemeClr>
                </a:solidFill>
              </a:rPr>
              <a:t> Visualization</a:t>
            </a:r>
          </a:p>
        </p:txBody>
      </p:sp>
      <p:sp>
        <p:nvSpPr>
          <p:cNvPr id="14" name="Légende encadrée 1 13"/>
          <p:cNvSpPr/>
          <p:nvPr/>
        </p:nvSpPr>
        <p:spPr>
          <a:xfrm>
            <a:off x="3994930" y="1719269"/>
            <a:ext cx="2074268" cy="334211"/>
          </a:xfrm>
          <a:prstGeom prst="borderCallout1">
            <a:avLst>
              <a:gd name="adj1" fmla="val 97748"/>
              <a:gd name="adj2" fmla="val 16404"/>
              <a:gd name="adj3" fmla="val 127402"/>
              <a:gd name="adj4" fmla="val 16292"/>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Tree preparation pane</a:t>
            </a:r>
          </a:p>
        </p:txBody>
      </p:sp>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78" y="341793"/>
            <a:ext cx="776377" cy="587828"/>
          </a:xfrm>
          <a:prstGeom prst="rect">
            <a:avLst/>
          </a:prstGeom>
        </p:spPr>
      </p:pic>
      <p:sp>
        <p:nvSpPr>
          <p:cNvPr id="7" name="Rectangle : coins arrondis 6">
            <a:extLst>
              <a:ext uri="{FF2B5EF4-FFF2-40B4-BE49-F238E27FC236}">
                <a16:creationId xmlns:a16="http://schemas.microsoft.com/office/drawing/2014/main" id="{9AB8E266-9366-4005-B13F-549C2859E970}"/>
              </a:ext>
            </a:extLst>
          </p:cNvPr>
          <p:cNvSpPr/>
          <p:nvPr/>
        </p:nvSpPr>
        <p:spPr>
          <a:xfrm>
            <a:off x="6363741" y="5328313"/>
            <a:ext cx="2743188" cy="1473095"/>
          </a:xfrm>
          <a:prstGeom prst="roundRect">
            <a:avLst/>
          </a:prstGeom>
          <a:pattFill prst="pct50">
            <a:fgClr>
              <a:schemeClr val="dk1">
                <a:tint val="50000"/>
              </a:schemeClr>
            </a:fgClr>
            <a:bgClr>
              <a:schemeClr val="bg1"/>
            </a:bgClr>
          </a:pattFill>
          <a:ln w="28575"/>
        </p:spPr>
        <p:style>
          <a:lnRef idx="1">
            <a:schemeClr val="dk1"/>
          </a:lnRef>
          <a:fillRef idx="2">
            <a:schemeClr val="dk1"/>
          </a:fillRef>
          <a:effectRef idx="1">
            <a:schemeClr val="dk1"/>
          </a:effectRef>
          <a:fontRef idx="minor">
            <a:schemeClr val="dk1"/>
          </a:fontRef>
        </p:style>
        <p:txBody>
          <a:bodyPr rtlCol="0" anchor="ctr"/>
          <a:lstStyle/>
          <a:p>
            <a:pPr algn="ctr"/>
            <a:r>
              <a:rPr lang="en-US" dirty="0">
                <a:effectLst/>
                <a:latin typeface="Calibri" panose="020F0502020204030204" pitchFamily="34" charset="0"/>
                <a:ea typeface="SimSun" panose="02010600030101010101" pitchFamily="2" charset="-122"/>
                <a:cs typeface="Arial" panose="020B0604020202020204" pitchFamily="34" charset="0"/>
              </a:rPr>
              <a:t>Multiple selection modes</a:t>
            </a:r>
          </a:p>
          <a:p>
            <a:pPr algn="ctr"/>
            <a:endParaRPr lang="en-US" sz="1600" dirty="0">
              <a:effectLst/>
              <a:latin typeface="Calibri" panose="020F0502020204030204" pitchFamily="34" charset="0"/>
              <a:ea typeface="SimSun" panose="02010600030101010101" pitchFamily="2" charset="-122"/>
              <a:cs typeface="Arial" panose="020B0604020202020204" pitchFamily="34" charset="0"/>
            </a:endParaRPr>
          </a:p>
          <a:p>
            <a:pPr algn="ctr"/>
            <a:r>
              <a:rPr lang="en-US" sz="1600" dirty="0">
                <a:effectLst/>
                <a:latin typeface="Calibri" panose="020F0502020204030204" pitchFamily="34" charset="0"/>
                <a:ea typeface="SimSun" panose="02010600030101010101" pitchFamily="2" charset="-122"/>
                <a:cs typeface="Arial" panose="020B0604020202020204" pitchFamily="34" charset="0"/>
              </a:rPr>
              <a:t>Everything that is clickable in one panel selects what is relevant in the others</a:t>
            </a:r>
            <a:endParaRPr lang="fr-FR" sz="1600" dirty="0"/>
          </a:p>
        </p:txBody>
      </p:sp>
      <p:cxnSp>
        <p:nvCxnSpPr>
          <p:cNvPr id="15" name="Connecteur droit avec flèche 14">
            <a:extLst>
              <a:ext uri="{FF2B5EF4-FFF2-40B4-BE49-F238E27FC236}">
                <a16:creationId xmlns:a16="http://schemas.microsoft.com/office/drawing/2014/main" id="{31BCF700-A6B1-485F-9458-EAC58FE6D552}"/>
              </a:ext>
            </a:extLst>
          </p:cNvPr>
          <p:cNvCxnSpPr>
            <a:cxnSpLocks/>
          </p:cNvCxnSpPr>
          <p:nvPr/>
        </p:nvCxnSpPr>
        <p:spPr>
          <a:xfrm flipH="1">
            <a:off x="6975350" y="3314700"/>
            <a:ext cx="1501900" cy="1473096"/>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7" name="ZoneTexte 16">
            <a:extLst>
              <a:ext uri="{FF2B5EF4-FFF2-40B4-BE49-F238E27FC236}">
                <a16:creationId xmlns:a16="http://schemas.microsoft.com/office/drawing/2014/main" id="{D41F7DC1-2DDF-4F08-A054-700DBAB02989}"/>
              </a:ext>
            </a:extLst>
          </p:cNvPr>
          <p:cNvSpPr txBox="1"/>
          <p:nvPr/>
        </p:nvSpPr>
        <p:spPr>
          <a:xfrm>
            <a:off x="8018052" y="3007236"/>
            <a:ext cx="1057275" cy="369332"/>
          </a:xfrm>
          <a:prstGeom prst="rect">
            <a:avLst/>
          </a:prstGeom>
          <a:noFill/>
        </p:spPr>
        <p:txBody>
          <a:bodyPr wrap="square">
            <a:spAutoFit/>
          </a:bodyPr>
          <a:lstStyle/>
          <a:p>
            <a:pPr fontAlgn="auto">
              <a:spcBef>
                <a:spcPts val="0"/>
              </a:spcBef>
              <a:spcAft>
                <a:spcPts val="0"/>
              </a:spcAft>
              <a:defRPr/>
            </a:pPr>
            <a:r>
              <a:rPr lang="en-US" sz="1800" dirty="0">
                <a:solidFill>
                  <a:srgbClr val="FF0000"/>
                </a:solidFill>
                <a:latin typeface="+mn-lt"/>
              </a:rPr>
              <a:t>User click</a:t>
            </a:r>
          </a:p>
        </p:txBody>
      </p:sp>
      <p:cxnSp>
        <p:nvCxnSpPr>
          <p:cNvPr id="3" name="Connecteur : en arc 2">
            <a:extLst>
              <a:ext uri="{FF2B5EF4-FFF2-40B4-BE49-F238E27FC236}">
                <a16:creationId xmlns:a16="http://schemas.microsoft.com/office/drawing/2014/main" id="{9836ABF9-2D1C-4060-9A03-68DCFC07C03A}"/>
              </a:ext>
            </a:extLst>
          </p:cNvPr>
          <p:cNvCxnSpPr/>
          <p:nvPr/>
        </p:nvCxnSpPr>
        <p:spPr>
          <a:xfrm flipV="1">
            <a:off x="6991350" y="4595151"/>
            <a:ext cx="390525" cy="186399"/>
          </a:xfrm>
          <a:prstGeom prst="curvedConnector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 name="Connecteur : en arc 22">
            <a:extLst>
              <a:ext uri="{FF2B5EF4-FFF2-40B4-BE49-F238E27FC236}">
                <a16:creationId xmlns:a16="http://schemas.microsoft.com/office/drawing/2014/main" id="{3B60BC49-7917-4E37-8A5B-943BFD051539}"/>
              </a:ext>
            </a:extLst>
          </p:cNvPr>
          <p:cNvCxnSpPr>
            <a:cxnSpLocks/>
          </p:cNvCxnSpPr>
          <p:nvPr/>
        </p:nvCxnSpPr>
        <p:spPr>
          <a:xfrm rot="10800000">
            <a:off x="4400550" y="3857030"/>
            <a:ext cx="2512538" cy="924520"/>
          </a:xfrm>
          <a:prstGeom prst="curvedConnector3">
            <a:avLst>
              <a:gd name="adj1" fmla="val 34836"/>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 name="Connecteur : en arc 23">
            <a:extLst>
              <a:ext uri="{FF2B5EF4-FFF2-40B4-BE49-F238E27FC236}">
                <a16:creationId xmlns:a16="http://schemas.microsoft.com/office/drawing/2014/main" id="{5F02BF98-43D0-4063-BF08-5BA830643A52}"/>
              </a:ext>
            </a:extLst>
          </p:cNvPr>
          <p:cNvCxnSpPr>
            <a:cxnSpLocks/>
          </p:cNvCxnSpPr>
          <p:nvPr/>
        </p:nvCxnSpPr>
        <p:spPr>
          <a:xfrm rot="10800000" flipV="1">
            <a:off x="1285876" y="4823403"/>
            <a:ext cx="5643213" cy="824922"/>
          </a:xfrm>
          <a:prstGeom prst="curvedConnector3">
            <a:avLst>
              <a:gd name="adj1" fmla="val 1781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5" name="Connecteur : en arc 24">
            <a:extLst>
              <a:ext uri="{FF2B5EF4-FFF2-40B4-BE49-F238E27FC236}">
                <a16:creationId xmlns:a16="http://schemas.microsoft.com/office/drawing/2014/main" id="{8030D805-EC86-4ADE-8E6B-5AAC0862D891}"/>
              </a:ext>
            </a:extLst>
          </p:cNvPr>
          <p:cNvCxnSpPr>
            <a:cxnSpLocks/>
          </p:cNvCxnSpPr>
          <p:nvPr/>
        </p:nvCxnSpPr>
        <p:spPr>
          <a:xfrm rot="10800000" flipV="1">
            <a:off x="3028951" y="4831109"/>
            <a:ext cx="3900139" cy="970404"/>
          </a:xfrm>
          <a:prstGeom prst="curvedConnector3">
            <a:avLst>
              <a:gd name="adj1" fmla="val 13565"/>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000E1A49-624B-41D3-A1B5-ADEF297DAFCF}"/>
              </a:ext>
            </a:extLst>
          </p:cNvPr>
          <p:cNvCxnSpPr/>
          <p:nvPr/>
        </p:nvCxnSpPr>
        <p:spPr>
          <a:xfrm flipH="1">
            <a:off x="3590925" y="4823403"/>
            <a:ext cx="3338164" cy="3139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Connecteur : en arc 33">
            <a:extLst>
              <a:ext uri="{FF2B5EF4-FFF2-40B4-BE49-F238E27FC236}">
                <a16:creationId xmlns:a16="http://schemas.microsoft.com/office/drawing/2014/main" id="{F0A7C75F-7AFB-4057-A24C-727B6B66F5D8}"/>
              </a:ext>
            </a:extLst>
          </p:cNvPr>
          <p:cNvCxnSpPr>
            <a:cxnSpLocks/>
          </p:cNvCxnSpPr>
          <p:nvPr/>
        </p:nvCxnSpPr>
        <p:spPr>
          <a:xfrm rot="5400000">
            <a:off x="1107995" y="5826205"/>
            <a:ext cx="355758" cy="12700"/>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7" name="Connecteur : en arc 36">
            <a:extLst>
              <a:ext uri="{FF2B5EF4-FFF2-40B4-BE49-F238E27FC236}">
                <a16:creationId xmlns:a16="http://schemas.microsoft.com/office/drawing/2014/main" id="{4815B892-EA9D-4BA2-9F64-5196147EEC23}"/>
              </a:ext>
            </a:extLst>
          </p:cNvPr>
          <p:cNvCxnSpPr>
            <a:cxnSpLocks/>
          </p:cNvCxnSpPr>
          <p:nvPr/>
        </p:nvCxnSpPr>
        <p:spPr>
          <a:xfrm rot="5400000" flipH="1" flipV="1">
            <a:off x="2917958" y="5690523"/>
            <a:ext cx="221982" cy="1"/>
          </a:xfrm>
          <a:prstGeom prst="curvedConnector3">
            <a:avLst/>
          </a:prstGeom>
          <a:ln w="127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8170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BA832444-1A82-441F-9B96-B39D6282FF8D}"/>
              </a:ext>
            </a:extLst>
          </p:cNvPr>
          <p:cNvPicPr>
            <a:picLocks noChangeAspect="1"/>
          </p:cNvPicPr>
          <p:nvPr/>
        </p:nvPicPr>
        <p:blipFill>
          <a:blip r:embed="rId2"/>
          <a:stretch>
            <a:fillRect/>
          </a:stretch>
        </p:blipFill>
        <p:spPr>
          <a:xfrm>
            <a:off x="266700" y="2189935"/>
            <a:ext cx="4515022" cy="2684463"/>
          </a:xfrm>
          <a:prstGeom prst="rect">
            <a:avLst/>
          </a:prstGeom>
        </p:spPr>
      </p:pic>
      <p:sp>
        <p:nvSpPr>
          <p:cNvPr id="12" name="Espace réservé du numéro de diapositive 11"/>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18</a:t>
            </a:fld>
            <a:endParaRPr lang="en-US" dirty="0"/>
          </a:p>
        </p:txBody>
      </p:sp>
      <p:sp>
        <p:nvSpPr>
          <p:cNvPr id="13" name="Titre 1"/>
          <p:cNvSpPr>
            <a:spLocks noGrp="1"/>
          </p:cNvSpPr>
          <p:nvPr>
            <p:ph type="title"/>
          </p:nvPr>
        </p:nvSpPr>
        <p:spPr>
          <a:xfrm>
            <a:off x="736600" y="155448"/>
            <a:ext cx="8201024" cy="1116774"/>
          </a:xfrm>
        </p:spPr>
        <p:txBody>
          <a:bodyPr>
            <a:normAutofit/>
          </a:bodyPr>
          <a:lstStyle/>
          <a:p>
            <a:pPr fontAlgn="auto">
              <a:spcAft>
                <a:spcPts val="0"/>
              </a:spcAft>
              <a:defRPr/>
            </a:pPr>
            <a:r>
              <a:rPr lang="en-US" sz="3200" dirty="0">
                <a:solidFill>
                  <a:schemeClr val="accent1">
                    <a:satMod val="150000"/>
                  </a:schemeClr>
                </a:solidFill>
              </a:rPr>
              <a:t>Exploratory of classification results using</a:t>
            </a:r>
            <a:br>
              <a:rPr lang="en-US" sz="3200" dirty="0">
                <a:solidFill>
                  <a:schemeClr val="accent1">
                    <a:satMod val="150000"/>
                  </a:schemeClr>
                </a:solidFill>
              </a:rPr>
            </a:br>
            <a:r>
              <a:rPr lang="en-US" sz="3200" dirty="0" err="1">
                <a:solidFill>
                  <a:schemeClr val="accent1">
                    <a:satMod val="150000"/>
                  </a:schemeClr>
                </a:solidFill>
              </a:rPr>
              <a:t>Khiops</a:t>
            </a:r>
            <a:r>
              <a:rPr lang="en-US" sz="3200" dirty="0">
                <a:solidFill>
                  <a:schemeClr val="accent1">
                    <a:satMod val="150000"/>
                  </a:schemeClr>
                </a:solidFill>
              </a:rPr>
              <a:t> Visualization</a:t>
            </a:r>
          </a:p>
        </p:txBody>
      </p:sp>
      <p:sp>
        <p:nvSpPr>
          <p:cNvPr id="14" name="Légende encadrée 1 13"/>
          <p:cNvSpPr/>
          <p:nvPr/>
        </p:nvSpPr>
        <p:spPr>
          <a:xfrm>
            <a:off x="2204112" y="1925972"/>
            <a:ext cx="2074268" cy="334211"/>
          </a:xfrm>
          <a:prstGeom prst="borderCallout1">
            <a:avLst>
              <a:gd name="adj1" fmla="val 97748"/>
              <a:gd name="adj2" fmla="val 16404"/>
              <a:gd name="adj3" fmla="val 127402"/>
              <a:gd name="adj4" fmla="val 16292"/>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Tree preparation pane</a:t>
            </a:r>
          </a:p>
        </p:txBody>
      </p:sp>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78" y="341793"/>
            <a:ext cx="776377" cy="587828"/>
          </a:xfrm>
          <a:prstGeom prst="rect">
            <a:avLst/>
          </a:prstGeom>
        </p:spPr>
      </p:pic>
      <p:pic>
        <p:nvPicPr>
          <p:cNvPr id="24" name="Image 23">
            <a:extLst>
              <a:ext uri="{FF2B5EF4-FFF2-40B4-BE49-F238E27FC236}">
                <a16:creationId xmlns:a16="http://schemas.microsoft.com/office/drawing/2014/main" id="{25DC8E63-DC65-45A7-BA3E-B65418B9A856}"/>
              </a:ext>
            </a:extLst>
          </p:cNvPr>
          <p:cNvPicPr>
            <a:picLocks noChangeAspect="1"/>
          </p:cNvPicPr>
          <p:nvPr/>
        </p:nvPicPr>
        <p:blipFill>
          <a:blip r:embed="rId4"/>
          <a:stretch>
            <a:fillRect/>
          </a:stretch>
        </p:blipFill>
        <p:spPr>
          <a:xfrm>
            <a:off x="5684109" y="5202192"/>
            <a:ext cx="2421925" cy="1946241"/>
          </a:xfrm>
          <a:prstGeom prst="rect">
            <a:avLst/>
          </a:prstGeom>
        </p:spPr>
      </p:pic>
      <p:pic>
        <p:nvPicPr>
          <p:cNvPr id="26" name="Image 25">
            <a:extLst>
              <a:ext uri="{FF2B5EF4-FFF2-40B4-BE49-F238E27FC236}">
                <a16:creationId xmlns:a16="http://schemas.microsoft.com/office/drawing/2014/main" id="{203DB5E7-DAC4-4192-9FFB-CDC0CC8DB927}"/>
              </a:ext>
            </a:extLst>
          </p:cNvPr>
          <p:cNvPicPr>
            <a:picLocks noChangeAspect="1"/>
          </p:cNvPicPr>
          <p:nvPr/>
        </p:nvPicPr>
        <p:blipFill>
          <a:blip r:embed="rId5"/>
          <a:stretch>
            <a:fillRect/>
          </a:stretch>
        </p:blipFill>
        <p:spPr>
          <a:xfrm>
            <a:off x="5560539" y="3012789"/>
            <a:ext cx="2421925" cy="1533027"/>
          </a:xfrm>
          <a:prstGeom prst="rect">
            <a:avLst/>
          </a:prstGeom>
        </p:spPr>
      </p:pic>
      <p:sp>
        <p:nvSpPr>
          <p:cNvPr id="27" name="Légende encadrée 1 15">
            <a:extLst>
              <a:ext uri="{FF2B5EF4-FFF2-40B4-BE49-F238E27FC236}">
                <a16:creationId xmlns:a16="http://schemas.microsoft.com/office/drawing/2014/main" id="{0150B599-A966-4D4A-95DE-A18BEA3F9891}"/>
              </a:ext>
            </a:extLst>
          </p:cNvPr>
          <p:cNvSpPr/>
          <p:nvPr/>
        </p:nvSpPr>
        <p:spPr>
          <a:xfrm>
            <a:off x="1923732" y="3904734"/>
            <a:ext cx="1289026" cy="969664"/>
          </a:xfrm>
          <a:prstGeom prst="borderCallout1">
            <a:avLst>
              <a:gd name="adj1" fmla="val 53000"/>
              <a:gd name="adj2" fmla="val -283"/>
              <a:gd name="adj3" fmla="val 53489"/>
              <a:gd name="adj4" fmla="val -516"/>
            </a:avLst>
          </a:prstGeom>
          <a:no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endParaRPr lang="en-US" sz="1300" dirty="0">
              <a:solidFill>
                <a:srgbClr val="FF0000"/>
              </a:solidFill>
            </a:endParaRPr>
          </a:p>
        </p:txBody>
      </p:sp>
      <p:sp>
        <p:nvSpPr>
          <p:cNvPr id="28" name="ZoneTexte 27">
            <a:extLst>
              <a:ext uri="{FF2B5EF4-FFF2-40B4-BE49-F238E27FC236}">
                <a16:creationId xmlns:a16="http://schemas.microsoft.com/office/drawing/2014/main" id="{9F0325CB-6B87-4B09-B1EE-8BA77DEF2381}"/>
              </a:ext>
            </a:extLst>
          </p:cNvPr>
          <p:cNvSpPr txBox="1"/>
          <p:nvPr/>
        </p:nvSpPr>
        <p:spPr>
          <a:xfrm>
            <a:off x="5338122" y="2136038"/>
            <a:ext cx="3101546" cy="369332"/>
          </a:xfrm>
          <a:prstGeom prst="rect">
            <a:avLst/>
          </a:prstGeom>
          <a:noFill/>
        </p:spPr>
        <p:txBody>
          <a:bodyPr wrap="square" rtlCol="0">
            <a:spAutoFit/>
          </a:bodyPr>
          <a:lstStyle/>
          <a:p>
            <a:r>
              <a:rPr lang="en-US" dirty="0"/>
              <a:t>Information on selected leaf</a:t>
            </a:r>
            <a:endParaRPr lang="fr-FR" dirty="0"/>
          </a:p>
        </p:txBody>
      </p:sp>
      <p:cxnSp>
        <p:nvCxnSpPr>
          <p:cNvPr id="29" name="Connecteur droit avec flèche 28">
            <a:extLst>
              <a:ext uri="{FF2B5EF4-FFF2-40B4-BE49-F238E27FC236}">
                <a16:creationId xmlns:a16="http://schemas.microsoft.com/office/drawing/2014/main" id="{68B4C8A9-9F8C-4DF2-BDB6-178A56E9BBC4}"/>
              </a:ext>
            </a:extLst>
          </p:cNvPr>
          <p:cNvCxnSpPr>
            <a:cxnSpLocks/>
          </p:cNvCxnSpPr>
          <p:nvPr/>
        </p:nvCxnSpPr>
        <p:spPr>
          <a:xfrm flipV="1">
            <a:off x="3212758" y="2295304"/>
            <a:ext cx="2113004" cy="2151656"/>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2" name="ZoneTexte 31">
            <a:extLst>
              <a:ext uri="{FF2B5EF4-FFF2-40B4-BE49-F238E27FC236}">
                <a16:creationId xmlns:a16="http://schemas.microsoft.com/office/drawing/2014/main" id="{5EF73123-86A5-4184-8823-D5045805BEF5}"/>
              </a:ext>
            </a:extLst>
          </p:cNvPr>
          <p:cNvSpPr txBox="1"/>
          <p:nvPr/>
        </p:nvSpPr>
        <p:spPr>
          <a:xfrm>
            <a:off x="5490522" y="2572646"/>
            <a:ext cx="3101546" cy="584775"/>
          </a:xfrm>
          <a:prstGeom prst="rect">
            <a:avLst/>
          </a:prstGeom>
          <a:noFill/>
        </p:spPr>
        <p:txBody>
          <a:bodyPr wrap="square" rtlCol="0">
            <a:spAutoFit/>
          </a:bodyPr>
          <a:lstStyle/>
          <a:p>
            <a:r>
              <a:rPr lang="en-US" dirty="0"/>
              <a:t>Leaf </a:t>
            </a:r>
            <a:r>
              <a:rPr lang="en-US" dirty="0" err="1"/>
              <a:t>infos</a:t>
            </a:r>
            <a:endParaRPr lang="en-US" dirty="0"/>
          </a:p>
          <a:p>
            <a:r>
              <a:rPr lang="en-US" sz="1400" dirty="0"/>
              <a:t>Target distribution in leaf</a:t>
            </a:r>
            <a:endParaRPr lang="fr-FR" sz="1400" dirty="0"/>
          </a:p>
        </p:txBody>
      </p:sp>
      <p:sp>
        <p:nvSpPr>
          <p:cNvPr id="33" name="ZoneTexte 32">
            <a:extLst>
              <a:ext uri="{FF2B5EF4-FFF2-40B4-BE49-F238E27FC236}">
                <a16:creationId xmlns:a16="http://schemas.microsoft.com/office/drawing/2014/main" id="{B2E44FF1-38CC-4A97-B42E-DD047ADF7237}"/>
              </a:ext>
            </a:extLst>
          </p:cNvPr>
          <p:cNvSpPr txBox="1"/>
          <p:nvPr/>
        </p:nvSpPr>
        <p:spPr>
          <a:xfrm>
            <a:off x="5544066" y="4665063"/>
            <a:ext cx="3393558" cy="584775"/>
          </a:xfrm>
          <a:prstGeom prst="rect">
            <a:avLst/>
          </a:prstGeom>
          <a:noFill/>
        </p:spPr>
        <p:txBody>
          <a:bodyPr wrap="square" rtlCol="0">
            <a:spAutoFit/>
          </a:bodyPr>
          <a:lstStyle/>
          <a:p>
            <a:r>
              <a:rPr lang="en-US" dirty="0"/>
              <a:t>Leaf rules</a:t>
            </a:r>
          </a:p>
          <a:p>
            <a:r>
              <a:rPr lang="en-US" sz="1400" dirty="0"/>
              <a:t>Sequence of </a:t>
            </a:r>
            <a:r>
              <a:rPr lang="en-US" sz="1400" dirty="0" err="1"/>
              <a:t>trre</a:t>
            </a:r>
            <a:r>
              <a:rPr lang="en-US" sz="1400" dirty="0"/>
              <a:t> rules leading to the leaf</a:t>
            </a:r>
            <a:endParaRPr lang="fr-FR" sz="1400" dirty="0"/>
          </a:p>
        </p:txBody>
      </p:sp>
    </p:spTree>
    <p:extLst>
      <p:ext uri="{BB962C8B-B14F-4D97-AF65-F5344CB8AC3E}">
        <p14:creationId xmlns:p14="http://schemas.microsoft.com/office/powerpoint/2010/main" val="2760627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6" y="1777768"/>
            <a:ext cx="9144000" cy="5010411"/>
          </a:xfrm>
          <a:prstGeom prst="rect">
            <a:avLst/>
          </a:prstGeom>
        </p:spPr>
      </p:pic>
      <p:sp>
        <p:nvSpPr>
          <p:cNvPr id="12" name="Espace réservé du numéro de diapositive 11"/>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19</a:t>
            </a:fld>
            <a:endParaRPr lang="en-US" dirty="0"/>
          </a:p>
        </p:txBody>
      </p:sp>
      <p:sp>
        <p:nvSpPr>
          <p:cNvPr id="13" name="Titre 1"/>
          <p:cNvSpPr>
            <a:spLocks noGrp="1"/>
          </p:cNvSpPr>
          <p:nvPr>
            <p:ph type="title"/>
          </p:nvPr>
        </p:nvSpPr>
        <p:spPr>
          <a:xfrm>
            <a:off x="736600" y="155448"/>
            <a:ext cx="8201024" cy="1116774"/>
          </a:xfrm>
        </p:spPr>
        <p:txBody>
          <a:bodyPr>
            <a:normAutofit/>
          </a:bodyPr>
          <a:lstStyle/>
          <a:p>
            <a:pPr fontAlgn="auto">
              <a:spcAft>
                <a:spcPts val="0"/>
              </a:spcAft>
              <a:defRPr/>
            </a:pPr>
            <a:r>
              <a:rPr lang="en-US" sz="3200" dirty="0">
                <a:solidFill>
                  <a:schemeClr val="accent1">
                    <a:satMod val="150000"/>
                  </a:schemeClr>
                </a:solidFill>
              </a:rPr>
              <a:t>Exploratory of classification results using</a:t>
            </a:r>
            <a:br>
              <a:rPr lang="en-US" sz="3200" dirty="0">
                <a:solidFill>
                  <a:schemeClr val="accent1">
                    <a:satMod val="150000"/>
                  </a:schemeClr>
                </a:solidFill>
              </a:rPr>
            </a:br>
            <a:r>
              <a:rPr lang="en-US" sz="3200" dirty="0" err="1">
                <a:solidFill>
                  <a:schemeClr val="accent1">
                    <a:satMod val="150000"/>
                  </a:schemeClr>
                </a:solidFill>
              </a:rPr>
              <a:t>Khiops</a:t>
            </a:r>
            <a:r>
              <a:rPr lang="en-US" sz="3200" dirty="0">
                <a:solidFill>
                  <a:schemeClr val="accent1">
                    <a:satMod val="150000"/>
                  </a:schemeClr>
                </a:solidFill>
              </a:rPr>
              <a:t> Visualization</a:t>
            </a:r>
          </a:p>
        </p:txBody>
      </p:sp>
      <p:sp>
        <p:nvSpPr>
          <p:cNvPr id="14" name="Légende encadrée 1 13"/>
          <p:cNvSpPr/>
          <p:nvPr/>
        </p:nvSpPr>
        <p:spPr>
          <a:xfrm>
            <a:off x="4927923" y="1638252"/>
            <a:ext cx="1556188" cy="334211"/>
          </a:xfrm>
          <a:prstGeom prst="borderCallout1">
            <a:avLst>
              <a:gd name="adj1" fmla="val 97748"/>
              <a:gd name="adj2" fmla="val 16404"/>
              <a:gd name="adj3" fmla="val 127402"/>
              <a:gd name="adj4" fmla="val 16292"/>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Modeling pane</a:t>
            </a:r>
          </a:p>
        </p:txBody>
      </p:sp>
      <p:sp>
        <p:nvSpPr>
          <p:cNvPr id="16" name="Légende encadrée 1 15"/>
          <p:cNvSpPr/>
          <p:nvPr/>
        </p:nvSpPr>
        <p:spPr>
          <a:xfrm>
            <a:off x="1301900" y="4833611"/>
            <a:ext cx="1357596" cy="566341"/>
          </a:xfrm>
          <a:prstGeom prst="borderCallout1">
            <a:avLst>
              <a:gd name="adj1" fmla="val 53000"/>
              <a:gd name="adj2" fmla="val -283"/>
              <a:gd name="adj3" fmla="val -53135"/>
              <a:gd name="adj4" fmla="val -22270"/>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Variables of </a:t>
            </a:r>
          </a:p>
          <a:p>
            <a:r>
              <a:rPr lang="en-US" sz="1600" dirty="0">
                <a:solidFill>
                  <a:srgbClr val="FF0000"/>
                </a:solidFill>
              </a:rPr>
              <a:t>the predictor</a:t>
            </a:r>
          </a:p>
        </p:txBody>
      </p:sp>
      <p:sp>
        <p:nvSpPr>
          <p:cNvPr id="18" name="Légende encadrée 1 17"/>
          <p:cNvSpPr/>
          <p:nvPr/>
        </p:nvSpPr>
        <p:spPr>
          <a:xfrm>
            <a:off x="2326400" y="3124415"/>
            <a:ext cx="1102260" cy="566341"/>
          </a:xfrm>
          <a:prstGeom prst="borderCallout1">
            <a:avLst>
              <a:gd name="adj1" fmla="val 48515"/>
              <a:gd name="adj2" fmla="val -1153"/>
              <a:gd name="adj3" fmla="val 38116"/>
              <a:gd name="adj4" fmla="val -29918"/>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Selected predictor</a:t>
            </a:r>
          </a:p>
        </p:txBody>
      </p:sp>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78" y="341793"/>
            <a:ext cx="776377" cy="587828"/>
          </a:xfrm>
          <a:prstGeom prst="rect">
            <a:avLst/>
          </a:prstGeom>
        </p:spPr>
      </p:pic>
    </p:spTree>
    <p:extLst>
      <p:ext uri="{BB962C8B-B14F-4D97-AF65-F5344CB8AC3E}">
        <p14:creationId xmlns:p14="http://schemas.microsoft.com/office/powerpoint/2010/main" val="646162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pPr fontAlgn="auto">
              <a:spcAft>
                <a:spcPts val="0"/>
              </a:spcAft>
              <a:defRPr/>
            </a:pPr>
            <a:r>
              <a:rPr lang="en-US" noProof="0" dirty="0" err="1">
                <a:solidFill>
                  <a:schemeClr val="accent1">
                    <a:satMod val="150000"/>
                  </a:schemeClr>
                </a:solidFill>
              </a:rPr>
              <a:t>Khiops</a:t>
            </a:r>
            <a:r>
              <a:rPr lang="en-US" noProof="0" dirty="0">
                <a:solidFill>
                  <a:schemeClr val="accent1">
                    <a:satMod val="150000"/>
                  </a:schemeClr>
                </a:solidFill>
              </a:rPr>
              <a:t>   </a:t>
            </a:r>
            <a:br>
              <a:rPr lang="en-US" noProof="0" dirty="0">
                <a:solidFill>
                  <a:schemeClr val="accent1">
                    <a:satMod val="150000"/>
                  </a:schemeClr>
                </a:solidFill>
              </a:rPr>
            </a:br>
            <a:endParaRPr lang="en-US" sz="3200" noProof="0" dirty="0">
              <a:solidFill>
                <a:schemeClr val="accent1">
                  <a:satMod val="150000"/>
                </a:schemeClr>
              </a:solidFill>
            </a:endParaRPr>
          </a:p>
        </p:txBody>
      </p:sp>
      <p:sp>
        <p:nvSpPr>
          <p:cNvPr id="13" name="Espace réservé du numéro de diapositive 12"/>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2</a:t>
            </a:fld>
            <a:endParaRPr lang="en-US" dirty="0"/>
          </a:p>
        </p:txBody>
      </p:sp>
      <p:sp>
        <p:nvSpPr>
          <p:cNvPr id="3" name="Espace réservé du contenu 2"/>
          <p:cNvSpPr>
            <a:spLocks noGrp="1"/>
          </p:cNvSpPr>
          <p:nvPr>
            <p:ph sz="quarter" idx="1"/>
          </p:nvPr>
        </p:nvSpPr>
        <p:spPr>
          <a:xfrm>
            <a:off x="1129005" y="2052735"/>
            <a:ext cx="7249886" cy="4506763"/>
          </a:xfrm>
        </p:spPr>
        <p:txBody>
          <a:bodyPr rtlCol="0">
            <a:normAutofit fontScale="40000" lnSpcReduction="20000"/>
          </a:bodyPr>
          <a:lstStyle/>
          <a:p>
            <a:pPr marL="438912">
              <a:spcBef>
                <a:spcPts val="0"/>
              </a:spcBef>
              <a:buFont typeface="Arial" pitchFamily="34" charset="0"/>
              <a:buChar char="•"/>
              <a:defRPr/>
            </a:pPr>
            <a:r>
              <a:rPr lang="en-US" sz="5100" noProof="0" dirty="0" err="1">
                <a:solidFill>
                  <a:srgbClr val="FF0000"/>
                </a:solidFill>
              </a:rPr>
              <a:t>Khiops</a:t>
            </a:r>
            <a:endParaRPr lang="en-US" sz="5100" noProof="0" dirty="0">
              <a:solidFill>
                <a:srgbClr val="FF0000"/>
              </a:solidFill>
            </a:endParaRPr>
          </a:p>
          <a:p>
            <a:pPr marL="731012" lvl="1" indent="-320040">
              <a:spcBef>
                <a:spcPts val="0"/>
              </a:spcBef>
              <a:buFont typeface="Arial" pitchFamily="34" charset="0"/>
              <a:buChar char="•"/>
              <a:defRPr/>
            </a:pPr>
            <a:r>
              <a:rPr lang="en-US" sz="3600" noProof="0" dirty="0"/>
              <a:t>Optimal data preparation based on discretization and value grouping</a:t>
            </a:r>
          </a:p>
          <a:p>
            <a:pPr marL="731012" lvl="1" indent="-320040">
              <a:spcBef>
                <a:spcPts val="0"/>
              </a:spcBef>
              <a:buFont typeface="Arial" pitchFamily="34" charset="0"/>
              <a:buChar char="•"/>
              <a:defRPr/>
            </a:pPr>
            <a:r>
              <a:rPr lang="en-US" sz="3600" noProof="0" dirty="0"/>
              <a:t>Scoring models for classification and regression</a:t>
            </a:r>
          </a:p>
          <a:p>
            <a:pPr marL="731012" lvl="1" indent="-320040">
              <a:spcBef>
                <a:spcPts val="0"/>
              </a:spcBef>
              <a:buFont typeface="Arial" pitchFamily="34" charset="0"/>
              <a:buChar char="•"/>
              <a:defRPr/>
            </a:pPr>
            <a:r>
              <a:rPr lang="en-US" sz="3600" noProof="0" dirty="0"/>
              <a:t>Correlation analysis between pairs of variables</a:t>
            </a:r>
          </a:p>
          <a:p>
            <a:pPr marL="731012" lvl="1" indent="-320040">
              <a:spcBef>
                <a:spcPts val="0"/>
              </a:spcBef>
              <a:buFont typeface="Arial" pitchFamily="34" charset="0"/>
              <a:buChar char="•"/>
              <a:defRPr/>
            </a:pPr>
            <a:endParaRPr lang="en-US" sz="3600" noProof="0" dirty="0">
              <a:solidFill>
                <a:srgbClr val="0000FF"/>
              </a:solidFill>
            </a:endParaRPr>
          </a:p>
          <a:p>
            <a:pPr marL="438912">
              <a:spcBef>
                <a:spcPts val="0"/>
              </a:spcBef>
              <a:buFont typeface="Arial" pitchFamily="34" charset="0"/>
              <a:buChar char="•"/>
              <a:defRPr/>
            </a:pPr>
            <a:r>
              <a:rPr lang="en-US" sz="5100" noProof="0" dirty="0" err="1">
                <a:solidFill>
                  <a:srgbClr val="FF0000"/>
                </a:solidFill>
              </a:rPr>
              <a:t>Khiops</a:t>
            </a:r>
            <a:r>
              <a:rPr lang="en-US" sz="5100" noProof="0" dirty="0">
                <a:solidFill>
                  <a:srgbClr val="FF0000"/>
                </a:solidFill>
              </a:rPr>
              <a:t> Visualization </a:t>
            </a:r>
          </a:p>
          <a:p>
            <a:pPr marL="731012" lvl="1" indent="-320040">
              <a:spcBef>
                <a:spcPts val="0"/>
              </a:spcBef>
              <a:buFont typeface="Arial" pitchFamily="34" charset="0"/>
              <a:buChar char="•"/>
              <a:defRPr/>
            </a:pPr>
            <a:r>
              <a:rPr lang="en-US" sz="3600" noProof="0" dirty="0"/>
              <a:t>Analysis of </a:t>
            </a:r>
            <a:r>
              <a:rPr lang="en-US" sz="3600" noProof="0" dirty="0" err="1"/>
              <a:t>Khiops</a:t>
            </a:r>
            <a:r>
              <a:rPr lang="en-US" sz="3600" noProof="0" dirty="0"/>
              <a:t> results using an interactive visualization tool</a:t>
            </a:r>
          </a:p>
          <a:p>
            <a:pPr marL="731012" lvl="1" indent="-320040">
              <a:spcBef>
                <a:spcPts val="0"/>
              </a:spcBef>
              <a:buFont typeface="Arial" pitchFamily="34" charset="0"/>
              <a:buChar char="•"/>
              <a:defRPr/>
            </a:pPr>
            <a:endParaRPr lang="en-US" sz="3600" noProof="0" dirty="0">
              <a:solidFill>
                <a:srgbClr val="0000FF"/>
              </a:solidFill>
            </a:endParaRPr>
          </a:p>
          <a:p>
            <a:pPr marL="731012" lvl="1" indent="-320040">
              <a:spcBef>
                <a:spcPts val="0"/>
              </a:spcBef>
              <a:buFont typeface="Arial" pitchFamily="34" charset="0"/>
              <a:buChar char="•"/>
              <a:defRPr/>
            </a:pPr>
            <a:endParaRPr lang="en-US" sz="3600" noProof="0" dirty="0">
              <a:solidFill>
                <a:srgbClr val="0000FF"/>
              </a:solidFill>
            </a:endParaRPr>
          </a:p>
          <a:p>
            <a:pPr marL="731012" lvl="1" indent="-320040">
              <a:spcBef>
                <a:spcPts val="0"/>
              </a:spcBef>
              <a:buFont typeface="Arial" pitchFamily="34" charset="0"/>
              <a:buChar char="•"/>
              <a:defRPr/>
            </a:pPr>
            <a:endParaRPr lang="en-US" sz="3600" noProof="0" dirty="0">
              <a:solidFill>
                <a:srgbClr val="0000FF"/>
              </a:solidFill>
            </a:endParaRPr>
          </a:p>
          <a:p>
            <a:pPr marL="438912">
              <a:spcBef>
                <a:spcPts val="0"/>
              </a:spcBef>
              <a:buFont typeface="Arial" pitchFamily="34" charset="0"/>
              <a:buChar char="•"/>
              <a:defRPr/>
            </a:pPr>
            <a:r>
              <a:rPr lang="en-US" sz="5100" noProof="0" dirty="0" err="1">
                <a:solidFill>
                  <a:srgbClr val="FF0000"/>
                </a:solidFill>
              </a:rPr>
              <a:t>Khiops</a:t>
            </a:r>
            <a:r>
              <a:rPr lang="en-US" sz="5100" noProof="0" dirty="0">
                <a:solidFill>
                  <a:srgbClr val="FF0000"/>
                </a:solidFill>
              </a:rPr>
              <a:t> </a:t>
            </a:r>
            <a:r>
              <a:rPr lang="en-US" sz="5100" noProof="0" dirty="0" err="1">
                <a:solidFill>
                  <a:srgbClr val="FF0000"/>
                </a:solidFill>
              </a:rPr>
              <a:t>Coclustering</a:t>
            </a:r>
            <a:r>
              <a:rPr lang="en-US" sz="5100" noProof="0" dirty="0">
                <a:solidFill>
                  <a:srgbClr val="FF0000"/>
                </a:solidFill>
              </a:rPr>
              <a:t> </a:t>
            </a:r>
          </a:p>
          <a:p>
            <a:pPr marL="731012" lvl="1" indent="-320040">
              <a:spcBef>
                <a:spcPts val="0"/>
              </a:spcBef>
              <a:buFont typeface="Arial" pitchFamily="34" charset="0"/>
              <a:buChar char="•"/>
              <a:defRPr/>
            </a:pPr>
            <a:r>
              <a:rPr lang="en-US" sz="3600" noProof="0" dirty="0"/>
              <a:t>Correlation analysis of two or more variables using a hierarchical </a:t>
            </a:r>
            <a:r>
              <a:rPr lang="en-US" sz="3600" noProof="0" dirty="0" err="1"/>
              <a:t>coclustering</a:t>
            </a:r>
            <a:r>
              <a:rPr lang="en-US" sz="3600" noProof="0" dirty="0"/>
              <a:t> model</a:t>
            </a:r>
          </a:p>
          <a:p>
            <a:pPr marL="438912">
              <a:spcBef>
                <a:spcPts val="0"/>
              </a:spcBef>
              <a:buFont typeface="Arial" pitchFamily="34" charset="0"/>
              <a:buChar char="•"/>
              <a:defRPr/>
            </a:pPr>
            <a:endParaRPr lang="en-US" sz="4000" noProof="0" dirty="0">
              <a:solidFill>
                <a:srgbClr val="0000FF"/>
              </a:solidFill>
            </a:endParaRPr>
          </a:p>
          <a:p>
            <a:pPr marL="438912">
              <a:spcBef>
                <a:spcPts val="0"/>
              </a:spcBef>
              <a:buFont typeface="Arial" pitchFamily="34" charset="0"/>
              <a:buChar char="•"/>
              <a:defRPr/>
            </a:pPr>
            <a:r>
              <a:rPr lang="en-US" sz="5100" noProof="0" dirty="0" err="1">
                <a:solidFill>
                  <a:srgbClr val="FF0000"/>
                </a:solidFill>
              </a:rPr>
              <a:t>Khiops</a:t>
            </a:r>
            <a:r>
              <a:rPr lang="en-US" sz="5100" noProof="0" dirty="0">
                <a:solidFill>
                  <a:srgbClr val="FF0000"/>
                </a:solidFill>
              </a:rPr>
              <a:t> </a:t>
            </a:r>
            <a:r>
              <a:rPr lang="en-US" sz="5100" noProof="0" dirty="0" err="1">
                <a:solidFill>
                  <a:srgbClr val="FF0000"/>
                </a:solidFill>
              </a:rPr>
              <a:t>Covisualization</a:t>
            </a:r>
            <a:r>
              <a:rPr lang="en-US" sz="5100" noProof="0" dirty="0">
                <a:solidFill>
                  <a:srgbClr val="FF0000"/>
                </a:solidFill>
              </a:rPr>
              <a:t> </a:t>
            </a:r>
          </a:p>
          <a:p>
            <a:pPr marL="731012" lvl="1" indent="-320040">
              <a:spcBef>
                <a:spcPts val="0"/>
              </a:spcBef>
              <a:buFont typeface="Arial" pitchFamily="34" charset="0"/>
              <a:buChar char="•"/>
              <a:defRPr/>
            </a:pPr>
            <a:r>
              <a:rPr lang="en-US" sz="3600" noProof="0" dirty="0"/>
              <a:t>Exploratory analysis of </a:t>
            </a:r>
            <a:r>
              <a:rPr lang="en-US" sz="3600" noProof="0" dirty="0" err="1"/>
              <a:t>Khiops</a:t>
            </a:r>
            <a:r>
              <a:rPr lang="en-US" sz="3600" noProof="0" dirty="0"/>
              <a:t> </a:t>
            </a:r>
            <a:r>
              <a:rPr lang="en-US" sz="3600" noProof="0" dirty="0" err="1"/>
              <a:t>Coclustering</a:t>
            </a:r>
            <a:r>
              <a:rPr lang="en-US" sz="3600" noProof="0" dirty="0"/>
              <a:t> results using an interactive visualization tool</a:t>
            </a:r>
          </a:p>
          <a:p>
            <a:pPr marL="731012" lvl="1" indent="-320040">
              <a:spcBef>
                <a:spcPts val="0"/>
              </a:spcBef>
              <a:buFont typeface="Arial" pitchFamily="34" charset="0"/>
              <a:buChar char="•"/>
              <a:defRPr/>
            </a:pPr>
            <a:endParaRPr lang="en-US" sz="3600" noProof="0" dirty="0"/>
          </a:p>
          <a:p>
            <a:pPr marL="410972">
              <a:spcBef>
                <a:spcPts val="0"/>
              </a:spcBef>
              <a:buFont typeface="Arial" pitchFamily="34" charset="0"/>
              <a:buChar char="•"/>
              <a:defRPr/>
            </a:pPr>
            <a:endParaRPr lang="en-US" sz="3900" noProof="0" dirty="0"/>
          </a:p>
          <a:p>
            <a:pPr marL="410972">
              <a:spcBef>
                <a:spcPts val="0"/>
              </a:spcBef>
              <a:buFont typeface="Arial" pitchFamily="34" charset="0"/>
              <a:buChar char="•"/>
              <a:defRPr/>
            </a:pPr>
            <a:r>
              <a:rPr lang="en-US" sz="5000" noProof="0" dirty="0">
                <a:solidFill>
                  <a:srgbClr val="FF0000"/>
                </a:solidFill>
              </a:rPr>
              <a:t>Multi-table functionalities</a:t>
            </a:r>
          </a:p>
          <a:p>
            <a:pPr marL="731012" lvl="1">
              <a:spcBef>
                <a:spcPts val="0"/>
              </a:spcBef>
              <a:buFont typeface="Arial" pitchFamily="34" charset="0"/>
              <a:buChar char="•"/>
              <a:defRPr/>
            </a:pPr>
            <a:r>
              <a:rPr lang="en-US" sz="3500" noProof="0" dirty="0"/>
              <a:t>Multi-table database</a:t>
            </a:r>
          </a:p>
          <a:p>
            <a:pPr marL="731012" lvl="1">
              <a:spcBef>
                <a:spcPts val="0"/>
              </a:spcBef>
              <a:buFont typeface="Arial" pitchFamily="34" charset="0"/>
              <a:buChar char="•"/>
              <a:defRPr/>
            </a:pPr>
            <a:r>
              <a:rPr lang="en-US" sz="3500" noProof="0" dirty="0"/>
              <a:t>Automatic feature construction</a:t>
            </a:r>
          </a:p>
          <a:p>
            <a:pPr marL="731012" lvl="1">
              <a:spcBef>
                <a:spcPts val="0"/>
              </a:spcBef>
              <a:buFont typeface="Arial" pitchFamily="34" charset="0"/>
              <a:buChar char="•"/>
              <a:defRPr/>
            </a:pPr>
            <a:r>
              <a:rPr lang="en-US" sz="3500" noProof="0" dirty="0"/>
              <a:t>Multi-table functionalities in </a:t>
            </a:r>
            <a:r>
              <a:rPr lang="en-US" sz="3500" noProof="0" dirty="0" err="1"/>
              <a:t>Khiops</a:t>
            </a:r>
            <a:r>
              <a:rPr lang="en-US" sz="3500" noProof="0" dirty="0"/>
              <a:t> and </a:t>
            </a:r>
            <a:r>
              <a:rPr lang="en-US" sz="3500" noProof="0" dirty="0" err="1"/>
              <a:t>Khiops</a:t>
            </a:r>
            <a:r>
              <a:rPr lang="en-US" sz="3500" noProof="0" dirty="0"/>
              <a:t> </a:t>
            </a:r>
            <a:r>
              <a:rPr lang="en-US" sz="3500" noProof="0" dirty="0" err="1"/>
              <a:t>Coclustering</a:t>
            </a:r>
            <a:endParaRPr lang="en-US" sz="3500" noProof="0" dirty="0"/>
          </a:p>
          <a:p>
            <a:pPr marL="410972">
              <a:spcBef>
                <a:spcPts val="0"/>
              </a:spcBef>
              <a:buFont typeface="Arial" pitchFamily="34" charset="0"/>
              <a:buChar char="•"/>
              <a:defRPr/>
            </a:pPr>
            <a:endParaRPr lang="en-US" sz="3900" noProof="0" dirty="0"/>
          </a:p>
          <a:p>
            <a:pPr marL="410972">
              <a:spcBef>
                <a:spcPts val="0"/>
              </a:spcBef>
              <a:buFont typeface="Arial" pitchFamily="34" charset="0"/>
              <a:buChar char="•"/>
              <a:defRPr/>
            </a:pPr>
            <a:endParaRPr lang="en-US" sz="3900" noProof="0" dirty="0"/>
          </a:p>
          <a:p>
            <a:pPr marL="410972">
              <a:spcBef>
                <a:spcPts val="0"/>
              </a:spcBef>
              <a:buFont typeface="Arial" pitchFamily="34" charset="0"/>
              <a:buChar char="•"/>
              <a:defRPr/>
            </a:pPr>
            <a:endParaRPr lang="en-US" sz="3900" noProof="0" dirty="0"/>
          </a:p>
          <a:p>
            <a:pPr marL="410972">
              <a:spcBef>
                <a:spcPts val="0"/>
              </a:spcBef>
              <a:buFont typeface="Arial" pitchFamily="34" charset="0"/>
              <a:buChar char="•"/>
              <a:defRPr/>
            </a:pPr>
            <a:endParaRPr lang="en-US" sz="3900" noProof="0" dirty="0"/>
          </a:p>
          <a:p>
            <a:pPr marL="410972">
              <a:spcBef>
                <a:spcPts val="0"/>
              </a:spcBef>
              <a:buFont typeface="Arial" pitchFamily="34" charset="0"/>
              <a:buChar char="•"/>
              <a:defRPr/>
            </a:pPr>
            <a:endParaRPr lang="en-US" sz="3900" noProof="0" dirty="0"/>
          </a:p>
          <a:p>
            <a:pPr marL="438912" indent="-320040" fontAlgn="auto">
              <a:spcBef>
                <a:spcPts val="0"/>
              </a:spcBef>
              <a:spcAft>
                <a:spcPts val="0"/>
              </a:spcAft>
              <a:buFont typeface="Arial" pitchFamily="34" charset="0"/>
              <a:buChar char="•"/>
              <a:defRPr/>
            </a:pPr>
            <a:endParaRPr lang="en-US" sz="2600" noProof="0" dirty="0"/>
          </a:p>
        </p:txBody>
      </p:sp>
      <p:pic>
        <p:nvPicPr>
          <p:cNvPr id="49154" name="Picture 2"/>
          <p:cNvPicPr>
            <a:picLocks noChangeAspect="1" noChangeArrowheads="1"/>
          </p:cNvPicPr>
          <p:nvPr/>
        </p:nvPicPr>
        <p:blipFill>
          <a:blip r:embed="rId3"/>
          <a:srcRect/>
          <a:stretch>
            <a:fillRect/>
          </a:stretch>
        </p:blipFill>
        <p:spPr bwMode="auto">
          <a:xfrm>
            <a:off x="412347" y="1995652"/>
            <a:ext cx="702469" cy="666750"/>
          </a:xfrm>
          <a:prstGeom prst="rect">
            <a:avLst/>
          </a:prstGeom>
          <a:noFill/>
          <a:ln w="9525">
            <a:noFill/>
            <a:miter lim="800000"/>
            <a:headEnd/>
            <a:tailEnd/>
          </a:ln>
          <a:effectLst/>
        </p:spPr>
      </p:pic>
      <p:pic>
        <p:nvPicPr>
          <p:cNvPr id="12" name="Picture 7"/>
          <p:cNvPicPr>
            <a:picLocks noChangeAspect="1" noChangeArrowheads="1"/>
          </p:cNvPicPr>
          <p:nvPr/>
        </p:nvPicPr>
        <p:blipFill>
          <a:blip r:embed="rId4"/>
          <a:srcRect/>
          <a:stretch>
            <a:fillRect/>
          </a:stretch>
        </p:blipFill>
        <p:spPr bwMode="auto">
          <a:xfrm>
            <a:off x="405352" y="3802676"/>
            <a:ext cx="702469" cy="666750"/>
          </a:xfrm>
          <a:prstGeom prst="rect">
            <a:avLst/>
          </a:prstGeom>
          <a:noFill/>
          <a:ln w="9525">
            <a:noFill/>
            <a:miter lim="800000"/>
            <a:headEnd/>
            <a:tailEnd/>
          </a:ln>
          <a:effectLst/>
        </p:spPr>
      </p:pic>
      <p:pic>
        <p:nvPicPr>
          <p:cNvPr id="14" name="Image 13"/>
          <p:cNvPicPr>
            <a:picLocks noChangeAspect="1"/>
          </p:cNvPicPr>
          <p:nvPr/>
        </p:nvPicPr>
        <p:blipFill>
          <a:blip r:embed="rId5" cstate="print"/>
          <a:stretch>
            <a:fillRect/>
          </a:stretch>
        </p:blipFill>
        <p:spPr bwMode="auto">
          <a:xfrm>
            <a:off x="445190" y="5759667"/>
            <a:ext cx="726190" cy="369048"/>
          </a:xfrm>
          <a:prstGeom prst="rect">
            <a:avLst/>
          </a:prstGeom>
          <a:noFill/>
          <a:ln w="9525">
            <a:noFill/>
            <a:miter lim="800000"/>
            <a:headEnd/>
            <a:tailEnd/>
          </a:ln>
          <a:effectLst/>
        </p:spPr>
      </p:pic>
      <p:sp>
        <p:nvSpPr>
          <p:cNvPr id="10" name="ZoneTexte 9"/>
          <p:cNvSpPr txBox="1"/>
          <p:nvPr/>
        </p:nvSpPr>
        <p:spPr>
          <a:xfrm>
            <a:off x="4" y="2281180"/>
            <a:ext cx="452385" cy="3908762"/>
          </a:xfrm>
          <a:prstGeom prst="rect">
            <a:avLst/>
          </a:prstGeom>
          <a:noFill/>
        </p:spPr>
        <p:txBody>
          <a:bodyPr wrap="square" rtlCol="0">
            <a:spAutoFit/>
          </a:bodyPr>
          <a:lstStyle/>
          <a:p>
            <a:r>
              <a:rPr lang="en-US" sz="1600" dirty="0"/>
              <a:t>3</a:t>
            </a:r>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r>
              <a:rPr lang="en-US" sz="1600" dirty="0"/>
              <a:t>36</a:t>
            </a:r>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r>
              <a:rPr lang="en-US" sz="1600" dirty="0"/>
              <a:t>60</a:t>
            </a:r>
          </a:p>
        </p:txBody>
      </p:sp>
      <p:pic>
        <p:nvPicPr>
          <p:cNvPr id="5" name="Imag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3036" y="2803026"/>
            <a:ext cx="997652" cy="755364"/>
          </a:xfrm>
          <a:prstGeom prst="rect">
            <a:avLst/>
          </a:prstGeom>
        </p:spPr>
      </p:pic>
      <p:pic>
        <p:nvPicPr>
          <p:cNvPr id="4" name="Imag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5460" y="4334915"/>
            <a:ext cx="1075266" cy="107526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58854"/>
            <a:ext cx="9144000" cy="5127476"/>
          </a:xfrm>
          <a:prstGeom prst="rect">
            <a:avLst/>
          </a:prstGeom>
        </p:spPr>
      </p:pic>
      <p:sp>
        <p:nvSpPr>
          <p:cNvPr id="16" name="Espace réservé du numéro de diapositive 15"/>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20</a:t>
            </a:fld>
            <a:endParaRPr lang="en-US" dirty="0"/>
          </a:p>
        </p:txBody>
      </p:sp>
      <p:sp>
        <p:nvSpPr>
          <p:cNvPr id="17" name="Titre 1"/>
          <p:cNvSpPr>
            <a:spLocks noGrp="1"/>
          </p:cNvSpPr>
          <p:nvPr>
            <p:ph type="title"/>
          </p:nvPr>
        </p:nvSpPr>
        <p:spPr>
          <a:xfrm>
            <a:off x="736600" y="155448"/>
            <a:ext cx="8201024" cy="1116774"/>
          </a:xfrm>
        </p:spPr>
        <p:txBody>
          <a:bodyPr>
            <a:normAutofit/>
          </a:bodyPr>
          <a:lstStyle/>
          <a:p>
            <a:pPr fontAlgn="auto">
              <a:spcAft>
                <a:spcPts val="0"/>
              </a:spcAft>
              <a:defRPr/>
            </a:pPr>
            <a:r>
              <a:rPr lang="en-US" sz="3200" dirty="0">
                <a:solidFill>
                  <a:schemeClr val="accent1">
                    <a:satMod val="150000"/>
                  </a:schemeClr>
                </a:solidFill>
              </a:rPr>
              <a:t>Exploratory of classification results using</a:t>
            </a:r>
            <a:br>
              <a:rPr lang="en-US" sz="3200" dirty="0">
                <a:solidFill>
                  <a:schemeClr val="accent1">
                    <a:satMod val="150000"/>
                  </a:schemeClr>
                </a:solidFill>
              </a:rPr>
            </a:br>
            <a:r>
              <a:rPr lang="en-US" sz="3200" dirty="0" err="1">
                <a:solidFill>
                  <a:schemeClr val="accent1">
                    <a:satMod val="150000"/>
                  </a:schemeClr>
                </a:solidFill>
              </a:rPr>
              <a:t>Khiops</a:t>
            </a:r>
            <a:r>
              <a:rPr lang="en-US" sz="3200" dirty="0">
                <a:solidFill>
                  <a:schemeClr val="accent1">
                    <a:satMod val="150000"/>
                  </a:schemeClr>
                </a:solidFill>
              </a:rPr>
              <a:t> Visualization</a:t>
            </a:r>
          </a:p>
        </p:txBody>
      </p:sp>
      <p:sp>
        <p:nvSpPr>
          <p:cNvPr id="23" name="Légende encadrée 1 22"/>
          <p:cNvSpPr/>
          <p:nvPr/>
        </p:nvSpPr>
        <p:spPr>
          <a:xfrm>
            <a:off x="2853959" y="3402385"/>
            <a:ext cx="1485754" cy="414844"/>
          </a:xfrm>
          <a:prstGeom prst="borderCallout1">
            <a:avLst>
              <a:gd name="adj1" fmla="val -1145"/>
              <a:gd name="adj2" fmla="val 48520"/>
              <a:gd name="adj3" fmla="val -66250"/>
              <a:gd name="adj4" fmla="val -19803"/>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Evaluation list</a:t>
            </a:r>
          </a:p>
        </p:txBody>
      </p:sp>
      <p:sp>
        <p:nvSpPr>
          <p:cNvPr id="24" name="Légende encadrée 1 23"/>
          <p:cNvSpPr/>
          <p:nvPr/>
        </p:nvSpPr>
        <p:spPr>
          <a:xfrm>
            <a:off x="1128602" y="3939421"/>
            <a:ext cx="1291620" cy="566341"/>
          </a:xfrm>
          <a:prstGeom prst="borderCallout1">
            <a:avLst>
              <a:gd name="adj1" fmla="val 96636"/>
              <a:gd name="adj2" fmla="val 51225"/>
              <a:gd name="adj3" fmla="val 165950"/>
              <a:gd name="adj4" fmla="val 55554"/>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Predictor</a:t>
            </a:r>
          </a:p>
          <a:p>
            <a:r>
              <a:rPr lang="en-US" sz="1600" dirty="0">
                <a:solidFill>
                  <a:srgbClr val="FF0000"/>
                </a:solidFill>
              </a:rPr>
              <a:t>evaluations</a:t>
            </a:r>
          </a:p>
        </p:txBody>
      </p:sp>
      <p:sp>
        <p:nvSpPr>
          <p:cNvPr id="25" name="Légende encadrée 1 24"/>
          <p:cNvSpPr/>
          <p:nvPr/>
        </p:nvSpPr>
        <p:spPr>
          <a:xfrm>
            <a:off x="6528305" y="3740006"/>
            <a:ext cx="1736439" cy="809909"/>
          </a:xfrm>
          <a:prstGeom prst="borderCallout1">
            <a:avLst>
              <a:gd name="adj1" fmla="val 49440"/>
              <a:gd name="adj2" fmla="val -530"/>
              <a:gd name="adj3" fmla="val -15908"/>
              <a:gd name="adj4" fmla="val -47279"/>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Cumulative gain charts of each predictor</a:t>
            </a:r>
          </a:p>
        </p:txBody>
      </p:sp>
      <p:sp>
        <p:nvSpPr>
          <p:cNvPr id="26" name="Légende encadrée 1 25"/>
          <p:cNvSpPr/>
          <p:nvPr/>
        </p:nvSpPr>
        <p:spPr>
          <a:xfrm>
            <a:off x="1774412" y="5872493"/>
            <a:ext cx="2207305" cy="793460"/>
          </a:xfrm>
          <a:prstGeom prst="borderCallout1">
            <a:avLst>
              <a:gd name="adj1" fmla="val 49582"/>
              <a:gd name="adj2" fmla="val 99565"/>
              <a:gd name="adj3" fmla="val 41820"/>
              <a:gd name="adj4" fmla="val 126363"/>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Confusion Matrix of the selected predictor</a:t>
            </a:r>
          </a:p>
        </p:txBody>
      </p:sp>
      <p:sp>
        <p:nvSpPr>
          <p:cNvPr id="27" name="Légende encadrée 1 26"/>
          <p:cNvSpPr/>
          <p:nvPr/>
        </p:nvSpPr>
        <p:spPr>
          <a:xfrm>
            <a:off x="5899473" y="1381618"/>
            <a:ext cx="1676276" cy="334211"/>
          </a:xfrm>
          <a:prstGeom prst="borderCallout1">
            <a:avLst>
              <a:gd name="adj1" fmla="val 97748"/>
              <a:gd name="adj2" fmla="val 16404"/>
              <a:gd name="adj3" fmla="val 191005"/>
              <a:gd name="adj4" fmla="val -10183"/>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Evaluation pane</a:t>
            </a:r>
          </a:p>
        </p:txBody>
      </p:sp>
      <p:pic>
        <p:nvPicPr>
          <p:cNvPr id="11" name="Imag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78" y="341793"/>
            <a:ext cx="776377" cy="587828"/>
          </a:xfrm>
          <a:prstGeom prst="rect">
            <a:avLst/>
          </a:prstGeom>
        </p:spPr>
      </p:pic>
    </p:spTree>
    <p:extLst>
      <p:ext uri="{BB962C8B-B14F-4D97-AF65-F5344CB8AC3E}">
        <p14:creationId xmlns:p14="http://schemas.microsoft.com/office/powerpoint/2010/main" val="2609995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fontAlgn="auto">
              <a:spcAft>
                <a:spcPts val="0"/>
              </a:spcAft>
              <a:defRPr/>
            </a:pPr>
            <a:r>
              <a:rPr lang="en-US" dirty="0">
                <a:solidFill>
                  <a:schemeClr val="bg1"/>
                </a:solidFill>
              </a:rPr>
              <a:t>Exercises A and B …</a:t>
            </a:r>
          </a:p>
        </p:txBody>
      </p:sp>
      <p:sp>
        <p:nvSpPr>
          <p:cNvPr id="9" name="Espace réservé du numéro de diapositive 8"/>
          <p:cNvSpPr>
            <a:spLocks noGrp="1"/>
          </p:cNvSpPr>
          <p:nvPr>
            <p:ph type="sldNum" sz="quarter" idx="11"/>
          </p:nvPr>
        </p:nvSpPr>
        <p:spPr/>
        <p:txBody>
          <a:bodyPr/>
          <a:lstStyle/>
          <a:p>
            <a:pPr>
              <a:defRPr/>
            </a:pPr>
            <a:fld id="{9748F998-E026-4232-9E02-685813936170}" type="slidenum">
              <a:rPr lang="en-US" smtClean="0"/>
              <a:pPr>
                <a:defRPr/>
              </a:pPr>
              <a:t>21</a:t>
            </a:fld>
            <a:endParaRPr lang="en-US" dirty="0">
              <a:solidFill>
                <a:schemeClr val="accent3">
                  <a:shade val="75000"/>
                </a:schemeClr>
              </a:solidFill>
            </a:endParaRPr>
          </a:p>
        </p:txBody>
      </p:sp>
      <p:sp>
        <p:nvSpPr>
          <p:cNvPr id="22530" name="ZoneTexte 4"/>
          <p:cNvSpPr txBox="1">
            <a:spLocks noChangeArrowheads="1"/>
          </p:cNvSpPr>
          <p:nvPr/>
        </p:nvSpPr>
        <p:spPr bwMode="auto">
          <a:xfrm>
            <a:off x="1587500" y="3576638"/>
            <a:ext cx="5990230" cy="369332"/>
          </a:xfrm>
          <a:prstGeom prst="rect">
            <a:avLst/>
          </a:prstGeom>
          <a:noFill/>
          <a:ln w="9525">
            <a:noFill/>
            <a:miter lim="800000"/>
            <a:headEnd/>
            <a:tailEnd/>
          </a:ln>
        </p:spPr>
        <p:txBody>
          <a:bodyPr wrap="none">
            <a:spAutoFit/>
          </a:bodyPr>
          <a:lstStyle/>
          <a:p>
            <a:r>
              <a:rPr lang="en-US" dirty="0">
                <a:solidFill>
                  <a:srgbClr val="FF0000"/>
                </a:solidFill>
                <a:latin typeface="Corbel" pitchFamily="34" charset="0"/>
              </a:rPr>
              <a:t>A</a:t>
            </a:r>
            <a:r>
              <a:rPr lang="en-US" dirty="0">
                <a:latin typeface="Corbel" pitchFamily="34" charset="0"/>
              </a:rPr>
              <a:t> : Perform a supervised classification on sample database Iris</a:t>
            </a:r>
          </a:p>
        </p:txBody>
      </p:sp>
      <p:sp>
        <p:nvSpPr>
          <p:cNvPr id="22531" name="ZoneTexte 5"/>
          <p:cNvSpPr txBox="1">
            <a:spLocks noChangeArrowheads="1"/>
          </p:cNvSpPr>
          <p:nvPr/>
        </p:nvSpPr>
        <p:spPr bwMode="auto">
          <a:xfrm>
            <a:off x="1590675" y="4243388"/>
            <a:ext cx="6288645" cy="369332"/>
          </a:xfrm>
          <a:prstGeom prst="rect">
            <a:avLst/>
          </a:prstGeom>
          <a:noFill/>
          <a:ln w="9525">
            <a:noFill/>
            <a:miter lim="800000"/>
            <a:headEnd/>
            <a:tailEnd/>
          </a:ln>
        </p:spPr>
        <p:txBody>
          <a:bodyPr wrap="none">
            <a:spAutoFit/>
          </a:bodyPr>
          <a:lstStyle/>
          <a:p>
            <a:r>
              <a:rPr lang="en-US" dirty="0">
                <a:solidFill>
                  <a:srgbClr val="FF0000"/>
                </a:solidFill>
                <a:latin typeface="Corbel" pitchFamily="34" charset="0"/>
              </a:rPr>
              <a:t>B</a:t>
            </a:r>
            <a:r>
              <a:rPr lang="en-US" dirty="0">
                <a:latin typeface="Corbel" pitchFamily="34" charset="0"/>
              </a:rPr>
              <a:t> : Perform a Supervised classification on sample database Adult</a:t>
            </a:r>
          </a:p>
        </p:txBody>
      </p:sp>
      <p:sp>
        <p:nvSpPr>
          <p:cNvPr id="22532" name="ZoneTexte 6"/>
          <p:cNvSpPr txBox="1">
            <a:spLocks noChangeArrowheads="1"/>
          </p:cNvSpPr>
          <p:nvPr/>
        </p:nvSpPr>
        <p:spPr bwMode="auto">
          <a:xfrm>
            <a:off x="1928813" y="4943475"/>
            <a:ext cx="2871299" cy="369332"/>
          </a:xfrm>
          <a:prstGeom prst="rect">
            <a:avLst/>
          </a:prstGeom>
          <a:noFill/>
          <a:ln w="9525">
            <a:noFill/>
            <a:miter lim="800000"/>
            <a:headEnd/>
            <a:tailEnd/>
          </a:ln>
        </p:spPr>
        <p:txBody>
          <a:bodyPr wrap="none">
            <a:spAutoFit/>
          </a:bodyPr>
          <a:lstStyle/>
          <a:p>
            <a:r>
              <a:rPr lang="en-US" dirty="0">
                <a:latin typeface="Corbel" pitchFamily="34" charset="0"/>
              </a:rPr>
              <a:t>Interpret the analysis results</a:t>
            </a:r>
          </a:p>
        </p:txBody>
      </p:sp>
      <p:sp>
        <p:nvSpPr>
          <p:cNvPr id="8" name="Flèche vers le bas 7"/>
          <p:cNvSpPr/>
          <p:nvPr/>
        </p:nvSpPr>
        <p:spPr>
          <a:xfrm rot="16200000">
            <a:off x="1678781" y="5003007"/>
            <a:ext cx="219075" cy="271462"/>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2"/>
          <p:cNvPicPr>
            <a:picLocks noChangeAspect="1" noChangeArrowheads="1"/>
          </p:cNvPicPr>
          <p:nvPr/>
        </p:nvPicPr>
        <p:blipFill>
          <a:blip r:embed="rId2"/>
          <a:srcRect/>
          <a:stretch>
            <a:fillRect/>
          </a:stretch>
        </p:blipFill>
        <p:spPr bwMode="auto">
          <a:xfrm>
            <a:off x="142341" y="547860"/>
            <a:ext cx="421481" cy="400050"/>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305007" y="2713990"/>
            <a:ext cx="4527233" cy="3693795"/>
          </a:xfrm>
          <a:prstGeom prst="rect">
            <a:avLst/>
          </a:prstGeom>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Regression     </a:t>
            </a:r>
            <a:r>
              <a:rPr lang="en-US" sz="3200" dirty="0">
                <a:solidFill>
                  <a:schemeClr val="accent1">
                    <a:satMod val="150000"/>
                  </a:schemeClr>
                </a:solidFill>
              </a:rPr>
              <a:t>(supervised)</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22</a:t>
            </a:fld>
            <a:endParaRPr lang="en-US" dirty="0"/>
          </a:p>
        </p:txBody>
      </p:sp>
      <p:sp>
        <p:nvSpPr>
          <p:cNvPr id="23554" name="Espace réservé du contenu 2"/>
          <p:cNvSpPr>
            <a:spLocks noGrp="1"/>
          </p:cNvSpPr>
          <p:nvPr>
            <p:ph sz="quarter" idx="1"/>
          </p:nvPr>
        </p:nvSpPr>
        <p:spPr>
          <a:xfrm>
            <a:off x="457200" y="1774825"/>
            <a:ext cx="8582025" cy="681038"/>
          </a:xfrm>
        </p:spPr>
        <p:txBody>
          <a:bodyPr>
            <a:normAutofit fontScale="70000" lnSpcReduction="20000"/>
          </a:bodyPr>
          <a:lstStyle/>
          <a:p>
            <a:pPr>
              <a:buFont typeface="Arial" pitchFamily="34" charset="0"/>
              <a:buChar char="•"/>
            </a:pPr>
            <a:r>
              <a:rPr lang="en-US" sz="2800" dirty="0">
                <a:solidFill>
                  <a:srgbClr val="FF0000"/>
                </a:solidFill>
              </a:rPr>
              <a:t>Same as classification </a:t>
            </a:r>
          </a:p>
          <a:p>
            <a:pPr>
              <a:buNone/>
            </a:pPr>
            <a:r>
              <a:rPr lang="en-US" sz="2800" dirty="0">
                <a:solidFill>
                  <a:srgbClr val="FF0000"/>
                </a:solidFill>
              </a:rPr>
              <a:t>	 with a numerical target variable</a:t>
            </a:r>
          </a:p>
          <a:p>
            <a:pPr>
              <a:buFont typeface="Arial" pitchFamily="34" charset="0"/>
              <a:buChar char="•"/>
            </a:pPr>
            <a:endParaRPr lang="en-US" dirty="0"/>
          </a:p>
        </p:txBody>
      </p:sp>
      <p:sp>
        <p:nvSpPr>
          <p:cNvPr id="23555" name="ZoneTexte 11"/>
          <p:cNvSpPr txBox="1">
            <a:spLocks noChangeArrowheads="1"/>
          </p:cNvSpPr>
          <p:nvPr/>
        </p:nvSpPr>
        <p:spPr bwMode="auto">
          <a:xfrm>
            <a:off x="5796509" y="4847389"/>
            <a:ext cx="2814108" cy="830997"/>
          </a:xfrm>
          <a:prstGeom prst="rect">
            <a:avLst/>
          </a:prstGeom>
          <a:noFill/>
          <a:ln w="9525">
            <a:noFill/>
            <a:miter lim="800000"/>
            <a:headEnd/>
            <a:tailEnd/>
          </a:ln>
        </p:spPr>
        <p:txBody>
          <a:bodyPr wrap="square">
            <a:spAutoFit/>
          </a:bodyPr>
          <a:lstStyle/>
          <a:p>
            <a:r>
              <a:rPr lang="en-US" sz="1600" dirty="0">
                <a:solidFill>
                  <a:srgbClr val="FF0000"/>
                </a:solidFill>
                <a:latin typeface="Corbel" pitchFamily="34" charset="0"/>
              </a:rPr>
              <a:t>In this case, bivariate analysis and tree construction are not available!</a:t>
            </a:r>
          </a:p>
        </p:txBody>
      </p:sp>
      <p:pic>
        <p:nvPicPr>
          <p:cNvPr id="23556" name="Image 12" descr="ATTENTION.jpg"/>
          <p:cNvPicPr>
            <a:picLocks noChangeAspect="1"/>
          </p:cNvPicPr>
          <p:nvPr/>
        </p:nvPicPr>
        <p:blipFill>
          <a:blip r:embed="rId3"/>
          <a:srcRect/>
          <a:stretch>
            <a:fillRect/>
          </a:stretch>
        </p:blipFill>
        <p:spPr bwMode="auto">
          <a:xfrm>
            <a:off x="5101183" y="4728901"/>
            <a:ext cx="727075" cy="703263"/>
          </a:xfrm>
          <a:prstGeom prst="rect">
            <a:avLst/>
          </a:prstGeom>
          <a:noFill/>
          <a:ln w="9525">
            <a:noFill/>
            <a:miter lim="800000"/>
            <a:headEnd/>
            <a:tailEnd/>
          </a:ln>
        </p:spPr>
      </p:pic>
      <p:pic>
        <p:nvPicPr>
          <p:cNvPr id="10" name="Picture 2"/>
          <p:cNvPicPr>
            <a:picLocks noChangeAspect="1" noChangeArrowheads="1"/>
          </p:cNvPicPr>
          <p:nvPr/>
        </p:nvPicPr>
        <p:blipFill>
          <a:blip r:embed="rId4"/>
          <a:srcRect/>
          <a:stretch>
            <a:fillRect/>
          </a:stretch>
        </p:blipFill>
        <p:spPr bwMode="auto">
          <a:xfrm>
            <a:off x="142341" y="547860"/>
            <a:ext cx="421481" cy="400050"/>
          </a:xfrm>
          <a:prstGeom prst="rect">
            <a:avLst/>
          </a:prstGeom>
          <a:noFill/>
          <a:ln w="9525">
            <a:noFill/>
            <a:miter lim="800000"/>
            <a:headEnd/>
            <a:tailEnd/>
          </a:ln>
          <a:effectLst/>
        </p:spPr>
      </p:pic>
      <p:sp>
        <p:nvSpPr>
          <p:cNvPr id="11" name="Flèche vers le bas 10"/>
          <p:cNvSpPr/>
          <p:nvPr/>
        </p:nvSpPr>
        <p:spPr>
          <a:xfrm rot="5400000">
            <a:off x="4832953" y="3108064"/>
            <a:ext cx="327025"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076" y="2027179"/>
            <a:ext cx="8803160" cy="4154898"/>
          </a:xfrm>
          <a:prstGeom prst="rect">
            <a:avLst/>
          </a:prstGeom>
        </p:spPr>
      </p:pic>
      <p:sp>
        <p:nvSpPr>
          <p:cNvPr id="12" name="Titre 1"/>
          <p:cNvSpPr>
            <a:spLocks noGrp="1"/>
          </p:cNvSpPr>
          <p:nvPr>
            <p:ph type="title"/>
          </p:nvPr>
        </p:nvSpPr>
        <p:spPr>
          <a:xfrm>
            <a:off x="736600" y="155448"/>
            <a:ext cx="8201024" cy="1116774"/>
          </a:xfrm>
        </p:spPr>
        <p:txBody>
          <a:bodyPr>
            <a:normAutofit/>
          </a:bodyPr>
          <a:lstStyle/>
          <a:p>
            <a:pPr fontAlgn="auto">
              <a:spcAft>
                <a:spcPts val="0"/>
              </a:spcAft>
              <a:defRPr/>
            </a:pPr>
            <a:r>
              <a:rPr lang="en-US" sz="3200" dirty="0">
                <a:solidFill>
                  <a:schemeClr val="accent1">
                    <a:satMod val="150000"/>
                  </a:schemeClr>
                </a:solidFill>
              </a:rPr>
              <a:t>Exploratory of regression results using</a:t>
            </a:r>
            <a:br>
              <a:rPr lang="en-US" sz="3200" dirty="0">
                <a:solidFill>
                  <a:schemeClr val="accent1">
                    <a:satMod val="150000"/>
                  </a:schemeClr>
                </a:solidFill>
              </a:rPr>
            </a:br>
            <a:r>
              <a:rPr lang="en-US" sz="3200" dirty="0" err="1">
                <a:solidFill>
                  <a:schemeClr val="accent1">
                    <a:satMod val="150000"/>
                  </a:schemeClr>
                </a:solidFill>
              </a:rPr>
              <a:t>Khiops</a:t>
            </a:r>
            <a:r>
              <a:rPr lang="en-US" sz="3200" dirty="0">
                <a:solidFill>
                  <a:schemeClr val="accent1">
                    <a:satMod val="150000"/>
                  </a:schemeClr>
                </a:solidFill>
              </a:rPr>
              <a:t> Visualization</a:t>
            </a:r>
          </a:p>
        </p:txBody>
      </p:sp>
      <p:sp>
        <p:nvSpPr>
          <p:cNvPr id="8" name="Légende encadrée 1 7"/>
          <p:cNvSpPr/>
          <p:nvPr/>
        </p:nvSpPr>
        <p:spPr>
          <a:xfrm>
            <a:off x="2245197" y="4120395"/>
            <a:ext cx="2523066" cy="1481666"/>
          </a:xfrm>
          <a:prstGeom prst="borderCallout1">
            <a:avLst>
              <a:gd name="adj1" fmla="val 49582"/>
              <a:gd name="adj2" fmla="val 99565"/>
              <a:gd name="adj3" fmla="val 49125"/>
              <a:gd name="adj4" fmla="val 129227"/>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000" dirty="0">
                <a:solidFill>
                  <a:srgbClr val="FF0000"/>
                </a:solidFill>
                <a:latin typeface="Arial" pitchFamily="34" charset="0"/>
                <a:cs typeface="Arial" pitchFamily="34" charset="0"/>
              </a:rPr>
              <a:t>Co-occurrence matrix of the selected variable vs. the target variable. The color represents mutual information:</a:t>
            </a:r>
          </a:p>
          <a:p>
            <a:pPr marL="171450" indent="-171450">
              <a:buFont typeface="Arial" panose="020B0604020202020204" pitchFamily="34" charset="0"/>
              <a:buChar char="•"/>
            </a:pPr>
            <a:r>
              <a:rPr lang="en-US" sz="1000" dirty="0">
                <a:solidFill>
                  <a:srgbClr val="FF0000"/>
                </a:solidFill>
                <a:latin typeface="Arial" pitchFamily="34" charset="0"/>
                <a:cs typeface="Arial" pitchFamily="34" charset="0"/>
              </a:rPr>
              <a:t>In </a:t>
            </a:r>
            <a:r>
              <a:rPr lang="en-US" sz="1000" b="1" dirty="0">
                <a:solidFill>
                  <a:srgbClr val="FF0000"/>
                </a:solidFill>
                <a:latin typeface="Arial" pitchFamily="34" charset="0"/>
                <a:cs typeface="Arial" pitchFamily="34" charset="0"/>
              </a:rPr>
              <a:t>red</a:t>
            </a:r>
            <a:r>
              <a:rPr lang="en-US" sz="1000" dirty="0">
                <a:solidFill>
                  <a:srgbClr val="FF0000"/>
                </a:solidFill>
                <a:latin typeface="Arial" pitchFamily="34" charset="0"/>
                <a:cs typeface="Arial" pitchFamily="34" charset="0"/>
              </a:rPr>
              <a:t>: cells with frequency higher than expected</a:t>
            </a:r>
          </a:p>
          <a:p>
            <a:pPr marL="171450" indent="-171450">
              <a:buFont typeface="Arial" panose="020B0604020202020204" pitchFamily="34" charset="0"/>
              <a:buChar char="•"/>
            </a:pPr>
            <a:r>
              <a:rPr lang="en-US" sz="1000" dirty="0">
                <a:solidFill>
                  <a:srgbClr val="FF0000"/>
                </a:solidFill>
                <a:latin typeface="Arial" pitchFamily="34" charset="0"/>
                <a:cs typeface="Arial" pitchFamily="34" charset="0"/>
              </a:rPr>
              <a:t>In </a:t>
            </a:r>
            <a:r>
              <a:rPr lang="en-US" sz="1000" b="1" dirty="0">
                <a:solidFill>
                  <a:srgbClr val="0070C0"/>
                </a:solidFill>
                <a:latin typeface="Arial" pitchFamily="34" charset="0"/>
                <a:cs typeface="Arial" pitchFamily="34" charset="0"/>
              </a:rPr>
              <a:t>blue</a:t>
            </a:r>
            <a:r>
              <a:rPr lang="en-US" sz="1000" dirty="0">
                <a:solidFill>
                  <a:srgbClr val="FF0000"/>
                </a:solidFill>
                <a:latin typeface="Arial" pitchFamily="34" charset="0"/>
                <a:cs typeface="Arial" pitchFamily="34" charset="0"/>
              </a:rPr>
              <a:t>: cells with frequency lower than expected</a:t>
            </a: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78" y="341793"/>
            <a:ext cx="776377" cy="58782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fontAlgn="auto">
              <a:spcAft>
                <a:spcPts val="0"/>
              </a:spcAft>
              <a:defRPr/>
            </a:pPr>
            <a:r>
              <a:rPr lang="en-US" dirty="0">
                <a:solidFill>
                  <a:schemeClr val="bg1"/>
                </a:solidFill>
              </a:rPr>
              <a:t>Exercise C …</a:t>
            </a:r>
          </a:p>
        </p:txBody>
      </p:sp>
      <p:sp>
        <p:nvSpPr>
          <p:cNvPr id="7" name="Espace réservé du numéro de diapositive 6"/>
          <p:cNvSpPr>
            <a:spLocks noGrp="1"/>
          </p:cNvSpPr>
          <p:nvPr>
            <p:ph type="sldNum" sz="quarter" idx="11"/>
          </p:nvPr>
        </p:nvSpPr>
        <p:spPr/>
        <p:txBody>
          <a:bodyPr/>
          <a:lstStyle/>
          <a:p>
            <a:pPr>
              <a:defRPr/>
            </a:pPr>
            <a:fld id="{9748F998-E026-4232-9E02-685813936170}" type="slidenum">
              <a:rPr lang="en-US" smtClean="0"/>
              <a:pPr>
                <a:defRPr/>
              </a:pPr>
              <a:t>24</a:t>
            </a:fld>
            <a:endParaRPr lang="en-US" dirty="0">
              <a:solidFill>
                <a:schemeClr val="accent3">
                  <a:shade val="75000"/>
                </a:schemeClr>
              </a:solidFill>
            </a:endParaRPr>
          </a:p>
        </p:txBody>
      </p:sp>
      <p:sp>
        <p:nvSpPr>
          <p:cNvPr id="24578" name="ZoneTexte 2"/>
          <p:cNvSpPr txBox="1">
            <a:spLocks noChangeArrowheads="1"/>
          </p:cNvSpPr>
          <p:nvPr/>
        </p:nvSpPr>
        <p:spPr bwMode="auto">
          <a:xfrm>
            <a:off x="1590675" y="4243388"/>
            <a:ext cx="5438284" cy="369332"/>
          </a:xfrm>
          <a:prstGeom prst="rect">
            <a:avLst/>
          </a:prstGeom>
          <a:noFill/>
          <a:ln w="9525">
            <a:noFill/>
            <a:miter lim="800000"/>
            <a:headEnd/>
            <a:tailEnd/>
          </a:ln>
        </p:spPr>
        <p:txBody>
          <a:bodyPr wrap="none">
            <a:spAutoFit/>
          </a:bodyPr>
          <a:lstStyle/>
          <a:p>
            <a:r>
              <a:rPr lang="en-US" dirty="0">
                <a:solidFill>
                  <a:srgbClr val="FF0000"/>
                </a:solidFill>
                <a:latin typeface="Corbel" pitchFamily="34" charset="0"/>
              </a:rPr>
              <a:t>C</a:t>
            </a:r>
            <a:r>
              <a:rPr lang="en-US" dirty="0">
                <a:latin typeface="Corbel" pitchFamily="34" charset="0"/>
              </a:rPr>
              <a:t> : Perform a regression of  variable </a:t>
            </a:r>
            <a:r>
              <a:rPr lang="en-US" dirty="0" err="1">
                <a:latin typeface="Corbel" pitchFamily="34" charset="0"/>
              </a:rPr>
              <a:t>PetalLength</a:t>
            </a:r>
            <a:r>
              <a:rPr lang="en-US" dirty="0">
                <a:latin typeface="Corbel" pitchFamily="34" charset="0"/>
              </a:rPr>
              <a:t> of Iris</a:t>
            </a:r>
          </a:p>
        </p:txBody>
      </p:sp>
      <p:sp>
        <p:nvSpPr>
          <p:cNvPr id="24579" name="ZoneTexte 3"/>
          <p:cNvSpPr txBox="1">
            <a:spLocks noChangeArrowheads="1"/>
          </p:cNvSpPr>
          <p:nvPr/>
        </p:nvSpPr>
        <p:spPr bwMode="auto">
          <a:xfrm>
            <a:off x="1928813" y="4943475"/>
            <a:ext cx="2871299" cy="369332"/>
          </a:xfrm>
          <a:prstGeom prst="rect">
            <a:avLst/>
          </a:prstGeom>
          <a:noFill/>
          <a:ln w="9525">
            <a:noFill/>
            <a:miter lim="800000"/>
            <a:headEnd/>
            <a:tailEnd/>
          </a:ln>
        </p:spPr>
        <p:txBody>
          <a:bodyPr wrap="none">
            <a:spAutoFit/>
          </a:bodyPr>
          <a:lstStyle/>
          <a:p>
            <a:r>
              <a:rPr lang="en-US" dirty="0">
                <a:latin typeface="Corbel" pitchFamily="34" charset="0"/>
              </a:rPr>
              <a:t>Interpret the analysis results</a:t>
            </a:r>
          </a:p>
        </p:txBody>
      </p:sp>
      <p:sp>
        <p:nvSpPr>
          <p:cNvPr id="5" name="Flèche vers le bas 4"/>
          <p:cNvSpPr/>
          <p:nvPr/>
        </p:nvSpPr>
        <p:spPr>
          <a:xfrm rot="16200000">
            <a:off x="1678781" y="5003007"/>
            <a:ext cx="219075" cy="271462"/>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2"/>
          <p:cNvPicPr>
            <a:picLocks noChangeAspect="1" noChangeArrowheads="1"/>
          </p:cNvPicPr>
          <p:nvPr/>
        </p:nvPicPr>
        <p:blipFill>
          <a:blip r:embed="rId2"/>
          <a:srcRect/>
          <a:stretch>
            <a:fillRect/>
          </a:stretch>
        </p:blipFill>
        <p:spPr bwMode="auto">
          <a:xfrm>
            <a:off x="142341" y="547860"/>
            <a:ext cx="421481" cy="400050"/>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p:cNvPicPr>
            <a:picLocks noChangeAspect="1"/>
          </p:cNvPicPr>
          <p:nvPr/>
        </p:nvPicPr>
        <p:blipFill>
          <a:blip r:embed="rId2"/>
          <a:stretch>
            <a:fillRect/>
          </a:stretch>
        </p:blipFill>
        <p:spPr>
          <a:xfrm>
            <a:off x="148358" y="2902548"/>
            <a:ext cx="4527233" cy="3693795"/>
          </a:xfrm>
          <a:prstGeom prst="rect">
            <a:avLst/>
          </a:prstGeom>
        </p:spPr>
      </p:pic>
      <p:sp>
        <p:nvSpPr>
          <p:cNvPr id="2" name="Titre 1"/>
          <p:cNvSpPr>
            <a:spLocks noGrp="1"/>
          </p:cNvSpPr>
          <p:nvPr>
            <p:ph type="title"/>
          </p:nvPr>
        </p:nvSpPr>
        <p:spPr/>
        <p:txBody>
          <a:bodyPr>
            <a:normAutofit fontScale="90000"/>
          </a:bodyPr>
          <a:lstStyle/>
          <a:p>
            <a:pPr fontAlgn="auto">
              <a:spcAft>
                <a:spcPts val="0"/>
              </a:spcAft>
              <a:defRPr/>
            </a:pPr>
            <a:r>
              <a:rPr lang="en-US" dirty="0">
                <a:solidFill>
                  <a:schemeClr val="accent1">
                    <a:satMod val="150000"/>
                  </a:schemeClr>
                </a:solidFill>
              </a:rPr>
              <a:t>Correlation  analysis</a:t>
            </a:r>
            <a:br>
              <a:rPr lang="en-US" dirty="0">
                <a:solidFill>
                  <a:schemeClr val="accent1">
                    <a:satMod val="150000"/>
                  </a:schemeClr>
                </a:solidFill>
              </a:rPr>
            </a:br>
            <a:r>
              <a:rPr lang="en-US" sz="3200" dirty="0">
                <a:solidFill>
                  <a:schemeClr val="accent1">
                    <a:satMod val="150000"/>
                  </a:schemeClr>
                </a:solidFill>
              </a:rPr>
              <a:t>(unsupervised, bivariate)</a:t>
            </a:r>
          </a:p>
        </p:txBody>
      </p:sp>
      <p:sp>
        <p:nvSpPr>
          <p:cNvPr id="12" name="Espace réservé du numéro de diapositive 11"/>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25</a:t>
            </a:fld>
            <a:endParaRPr lang="en-US" dirty="0"/>
          </a:p>
        </p:txBody>
      </p:sp>
      <p:sp>
        <p:nvSpPr>
          <p:cNvPr id="3" name="Espace réservé du contenu 2"/>
          <p:cNvSpPr>
            <a:spLocks noGrp="1"/>
          </p:cNvSpPr>
          <p:nvPr>
            <p:ph sz="quarter" idx="1"/>
          </p:nvPr>
        </p:nvSpPr>
        <p:spPr>
          <a:xfrm>
            <a:off x="457200" y="1774825"/>
            <a:ext cx="8582025" cy="858838"/>
          </a:xfrm>
        </p:spPr>
        <p:txBody>
          <a:bodyPr rtlCol="0">
            <a:normAutofit fontScale="92500" lnSpcReduction="10000"/>
          </a:bodyPr>
          <a:lstStyle/>
          <a:p>
            <a:pPr marL="438912" indent="-320040" fontAlgn="auto">
              <a:spcBef>
                <a:spcPts val="0"/>
              </a:spcBef>
              <a:spcAft>
                <a:spcPts val="0"/>
              </a:spcAft>
              <a:buFont typeface="Arial" pitchFamily="34" charset="0"/>
              <a:buChar char="•"/>
              <a:defRPr/>
            </a:pPr>
            <a:r>
              <a:rPr lang="en-US" dirty="0">
                <a:solidFill>
                  <a:srgbClr val="FF0000"/>
                </a:solidFill>
              </a:rPr>
              <a:t>Train a correlation model between two variables</a:t>
            </a:r>
          </a:p>
          <a:p>
            <a:pPr marL="118872" indent="0" fontAlgn="auto">
              <a:spcBef>
                <a:spcPts val="0"/>
              </a:spcBef>
              <a:spcAft>
                <a:spcPts val="0"/>
              </a:spcAft>
              <a:buNone/>
              <a:defRPr/>
            </a:pPr>
            <a:r>
              <a:rPr lang="en-US" sz="2600" i="1" dirty="0">
                <a:solidFill>
                  <a:srgbClr val="0000FF"/>
                </a:solidFill>
              </a:rPr>
              <a:t>      </a:t>
            </a:r>
            <a:r>
              <a:rPr lang="en-US" sz="2600" dirty="0">
                <a:solidFill>
                  <a:schemeClr val="bg2">
                    <a:lumMod val="50000"/>
                  </a:schemeClr>
                </a:solidFill>
              </a:rPr>
              <a:t>(</a:t>
            </a:r>
            <a:r>
              <a:rPr lang="en-US" sz="2600" i="1" dirty="0">
                <a:solidFill>
                  <a:schemeClr val="bg2">
                    <a:lumMod val="50000"/>
                  </a:schemeClr>
                </a:solidFill>
              </a:rPr>
              <a:t>categorical, numerical, both</a:t>
            </a:r>
            <a:r>
              <a:rPr lang="en-US" sz="2600" dirty="0">
                <a:solidFill>
                  <a:schemeClr val="bg2">
                    <a:lumMod val="50000"/>
                  </a:schemeClr>
                </a:solidFill>
              </a:rPr>
              <a:t>)</a:t>
            </a:r>
            <a:r>
              <a:rPr lang="en-US" sz="2600" i="1" dirty="0">
                <a:solidFill>
                  <a:schemeClr val="bg2">
                    <a:lumMod val="50000"/>
                  </a:schemeClr>
                </a:solidFill>
              </a:rPr>
              <a:t> </a:t>
            </a:r>
          </a:p>
        </p:txBody>
      </p:sp>
      <p:sp>
        <p:nvSpPr>
          <p:cNvPr id="25605" name="ZoneTexte 11"/>
          <p:cNvSpPr txBox="1">
            <a:spLocks noChangeArrowheads="1"/>
          </p:cNvSpPr>
          <p:nvPr/>
        </p:nvSpPr>
        <p:spPr bwMode="auto">
          <a:xfrm>
            <a:off x="4997579" y="3367538"/>
            <a:ext cx="3310121" cy="338137"/>
          </a:xfrm>
          <a:prstGeom prst="rect">
            <a:avLst/>
          </a:prstGeom>
          <a:noFill/>
          <a:ln w="9525">
            <a:noFill/>
            <a:miter lim="800000"/>
            <a:headEnd/>
            <a:tailEnd/>
          </a:ln>
        </p:spPr>
        <p:txBody>
          <a:bodyPr wrap="square">
            <a:spAutoFit/>
          </a:bodyPr>
          <a:lstStyle/>
          <a:p>
            <a:r>
              <a:rPr lang="en-US" sz="1600" dirty="0">
                <a:solidFill>
                  <a:srgbClr val="FF0000"/>
                </a:solidFill>
                <a:latin typeface="Corbel" pitchFamily="34" charset="0"/>
              </a:rPr>
              <a:t>1 –</a:t>
            </a:r>
            <a:r>
              <a:rPr lang="en-US" sz="1600" dirty="0">
                <a:latin typeface="Corbel" pitchFamily="34" charset="0"/>
              </a:rPr>
              <a:t>Target variable must be empty</a:t>
            </a:r>
          </a:p>
        </p:txBody>
      </p:sp>
      <p:sp>
        <p:nvSpPr>
          <p:cNvPr id="25607" name="ZoneTexte 8"/>
          <p:cNvSpPr txBox="1">
            <a:spLocks noChangeArrowheads="1"/>
          </p:cNvSpPr>
          <p:nvPr/>
        </p:nvSpPr>
        <p:spPr bwMode="auto">
          <a:xfrm>
            <a:off x="4997573" y="4238488"/>
            <a:ext cx="4249927" cy="1631216"/>
          </a:xfrm>
          <a:prstGeom prst="rect">
            <a:avLst/>
          </a:prstGeom>
          <a:noFill/>
          <a:ln w="9525">
            <a:noFill/>
            <a:miter lim="800000"/>
            <a:headEnd/>
            <a:tailEnd/>
          </a:ln>
        </p:spPr>
        <p:txBody>
          <a:bodyPr wrap="square">
            <a:spAutoFit/>
          </a:bodyPr>
          <a:lstStyle/>
          <a:p>
            <a:r>
              <a:rPr lang="en-US" sz="1600" dirty="0">
                <a:solidFill>
                  <a:srgbClr val="FF0000"/>
                </a:solidFill>
                <a:latin typeface="Corbel" pitchFamily="34" charset="0"/>
              </a:rPr>
              <a:t>2 – </a:t>
            </a:r>
            <a:r>
              <a:rPr lang="en-US" sz="1600" dirty="0">
                <a:latin typeface="Corbel" pitchFamily="34" charset="0"/>
              </a:rPr>
              <a:t>Activate bivariate analysis</a:t>
            </a:r>
          </a:p>
          <a:p>
            <a:r>
              <a:rPr lang="en-US" sz="1400" dirty="0">
                <a:solidFill>
                  <a:srgbClr val="FF0000"/>
                </a:solidFill>
                <a:latin typeface="Corbel" pitchFamily="34" charset="0"/>
              </a:rPr>
              <a:t>	</a:t>
            </a:r>
          </a:p>
          <a:p>
            <a:r>
              <a:rPr lang="en-US" sz="1400" dirty="0">
                <a:solidFill>
                  <a:srgbClr val="FF0000"/>
                </a:solidFill>
                <a:latin typeface="Corbel" pitchFamily="34" charset="0"/>
              </a:rPr>
              <a:t>	a – </a:t>
            </a:r>
            <a:r>
              <a:rPr lang="en-US" sz="1400" dirty="0">
                <a:latin typeface="Corbel" pitchFamily="34" charset="0"/>
              </a:rPr>
              <a:t>Feature engineering pane</a:t>
            </a:r>
          </a:p>
          <a:p>
            <a:endParaRPr lang="en-US" sz="1400" dirty="0">
              <a:latin typeface="Corbel" pitchFamily="34" charset="0"/>
            </a:endParaRPr>
          </a:p>
          <a:p>
            <a:r>
              <a:rPr lang="en-US" sz="1400" dirty="0">
                <a:solidFill>
                  <a:srgbClr val="FF0000"/>
                </a:solidFill>
                <a:latin typeface="Corbel" pitchFamily="34" charset="0"/>
              </a:rPr>
              <a:t>	b – </a:t>
            </a:r>
            <a:r>
              <a:rPr lang="en-US" sz="1400" dirty="0">
                <a:latin typeface="Corbel" pitchFamily="34" charset="0"/>
              </a:rPr>
              <a:t>Choice of a max number of pairs to analyze</a:t>
            </a:r>
          </a:p>
          <a:p>
            <a:endParaRPr lang="en-US" sz="1400" dirty="0">
              <a:latin typeface="Corbel" pitchFamily="34" charset="0"/>
            </a:endParaRPr>
          </a:p>
          <a:p>
            <a:r>
              <a:rPr lang="en-US" sz="1400" dirty="0">
                <a:solidFill>
                  <a:srgbClr val="FF0000"/>
                </a:solidFill>
                <a:latin typeface="Corbel" pitchFamily="34" charset="0"/>
              </a:rPr>
              <a:t>	</a:t>
            </a:r>
            <a:endParaRPr lang="en-US" sz="1400" dirty="0">
              <a:latin typeface="Corbel" pitchFamily="34" charset="0"/>
            </a:endParaRPr>
          </a:p>
        </p:txBody>
      </p:sp>
      <p:pic>
        <p:nvPicPr>
          <p:cNvPr id="13" name="Picture 2"/>
          <p:cNvPicPr>
            <a:picLocks noChangeAspect="1" noChangeArrowheads="1"/>
          </p:cNvPicPr>
          <p:nvPr/>
        </p:nvPicPr>
        <p:blipFill>
          <a:blip r:embed="rId3"/>
          <a:srcRect/>
          <a:stretch>
            <a:fillRect/>
          </a:stretch>
        </p:blipFill>
        <p:spPr bwMode="auto">
          <a:xfrm>
            <a:off x="142341" y="547860"/>
            <a:ext cx="421481" cy="400050"/>
          </a:xfrm>
          <a:prstGeom prst="rect">
            <a:avLst/>
          </a:prstGeom>
          <a:noFill/>
          <a:ln w="9525">
            <a:noFill/>
            <a:miter lim="800000"/>
            <a:headEnd/>
            <a:tailEnd/>
          </a:ln>
          <a:effectLst/>
        </p:spPr>
      </p:pic>
      <p:sp>
        <p:nvSpPr>
          <p:cNvPr id="11" name="Flèche vers le bas 10"/>
          <p:cNvSpPr/>
          <p:nvPr/>
        </p:nvSpPr>
        <p:spPr>
          <a:xfrm rot="5400000">
            <a:off x="4630983" y="3306619"/>
            <a:ext cx="327025" cy="488022"/>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cxnSp>
        <p:nvCxnSpPr>
          <p:cNvPr id="16" name="Connecteur droit avec flèche 15"/>
          <p:cNvCxnSpPr/>
          <p:nvPr/>
        </p:nvCxnSpPr>
        <p:spPr>
          <a:xfrm flipH="1">
            <a:off x="4442908" y="5282501"/>
            <a:ext cx="1010417" cy="12859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5" name="Connecteur droit avec flèche 24"/>
          <p:cNvCxnSpPr/>
          <p:nvPr/>
        </p:nvCxnSpPr>
        <p:spPr>
          <a:xfrm flipH="1" flipV="1">
            <a:off x="1054249" y="4439550"/>
            <a:ext cx="4432152" cy="43366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481145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150" y="2722435"/>
            <a:ext cx="6387937" cy="3456486"/>
          </a:xfrm>
          <a:prstGeom prst="rect">
            <a:avLst/>
          </a:prstGeom>
        </p:spPr>
      </p:pic>
      <p:sp>
        <p:nvSpPr>
          <p:cNvPr id="2" name="Titre 1"/>
          <p:cNvSpPr>
            <a:spLocks noGrp="1"/>
          </p:cNvSpPr>
          <p:nvPr>
            <p:ph type="title"/>
          </p:nvPr>
        </p:nvSpPr>
        <p:spPr/>
        <p:txBody>
          <a:bodyPr>
            <a:normAutofit fontScale="90000"/>
          </a:bodyPr>
          <a:lstStyle/>
          <a:p>
            <a:pPr fontAlgn="auto">
              <a:spcAft>
                <a:spcPts val="0"/>
              </a:spcAft>
              <a:defRPr/>
            </a:pPr>
            <a:r>
              <a:rPr lang="en-US" dirty="0">
                <a:solidFill>
                  <a:schemeClr val="accent1">
                    <a:satMod val="150000"/>
                  </a:schemeClr>
                </a:solidFill>
              </a:rPr>
              <a:t>Correlation  analysis</a:t>
            </a:r>
            <a:br>
              <a:rPr lang="en-US" dirty="0">
                <a:solidFill>
                  <a:schemeClr val="accent1">
                    <a:satMod val="150000"/>
                  </a:schemeClr>
                </a:solidFill>
              </a:rPr>
            </a:br>
            <a:r>
              <a:rPr lang="en-US" sz="3200" dirty="0">
                <a:solidFill>
                  <a:schemeClr val="accent1">
                    <a:satMod val="150000"/>
                  </a:schemeClr>
                </a:solidFill>
              </a:rPr>
              <a:t>(unsupervised, bivariate)</a:t>
            </a:r>
          </a:p>
        </p:txBody>
      </p:sp>
      <p:sp>
        <p:nvSpPr>
          <p:cNvPr id="12" name="Espace réservé du numéro de diapositive 11"/>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26</a:t>
            </a:fld>
            <a:endParaRPr lang="en-US" dirty="0"/>
          </a:p>
        </p:txBody>
      </p:sp>
      <p:sp>
        <p:nvSpPr>
          <p:cNvPr id="3" name="Espace réservé du contenu 2"/>
          <p:cNvSpPr>
            <a:spLocks noGrp="1"/>
          </p:cNvSpPr>
          <p:nvPr>
            <p:ph sz="quarter" idx="1"/>
          </p:nvPr>
        </p:nvSpPr>
        <p:spPr>
          <a:xfrm>
            <a:off x="457200" y="1774825"/>
            <a:ext cx="8582025" cy="858838"/>
          </a:xfrm>
        </p:spPr>
        <p:txBody>
          <a:bodyPr rtlCol="0">
            <a:normAutofit/>
          </a:bodyPr>
          <a:lstStyle/>
          <a:p>
            <a:pPr marL="438912" indent="-320040" fontAlgn="auto">
              <a:spcBef>
                <a:spcPts val="0"/>
              </a:spcBef>
              <a:spcAft>
                <a:spcPts val="0"/>
              </a:spcAft>
              <a:buFont typeface="Arial" pitchFamily="34" charset="0"/>
              <a:buChar char="•"/>
              <a:defRPr/>
            </a:pPr>
            <a:r>
              <a:rPr lang="en-US" sz="2700" dirty="0">
                <a:solidFill>
                  <a:srgbClr val="FF0000"/>
                </a:solidFill>
              </a:rPr>
              <a:t>Train a correlation model : </a:t>
            </a:r>
            <a:r>
              <a:rPr lang="en-US" sz="2700" dirty="0"/>
              <a:t>advanced parameters</a:t>
            </a:r>
          </a:p>
        </p:txBody>
      </p:sp>
      <p:sp>
        <p:nvSpPr>
          <p:cNvPr id="25605" name="ZoneTexte 11"/>
          <p:cNvSpPr txBox="1">
            <a:spLocks noChangeArrowheads="1"/>
          </p:cNvSpPr>
          <p:nvPr/>
        </p:nvSpPr>
        <p:spPr bwMode="auto">
          <a:xfrm>
            <a:off x="4629400" y="2652916"/>
            <a:ext cx="3310121" cy="584775"/>
          </a:xfrm>
          <a:prstGeom prst="rect">
            <a:avLst/>
          </a:prstGeom>
          <a:noFill/>
          <a:ln w="9525">
            <a:noFill/>
            <a:miter lim="800000"/>
            <a:headEnd/>
            <a:tailEnd/>
          </a:ln>
        </p:spPr>
        <p:txBody>
          <a:bodyPr wrap="square">
            <a:spAutoFit/>
          </a:bodyPr>
          <a:lstStyle/>
          <a:p>
            <a:r>
              <a:rPr lang="en-US" sz="1600" dirty="0">
                <a:solidFill>
                  <a:srgbClr val="FF0000"/>
                </a:solidFill>
                <a:latin typeface="Corbel" pitchFamily="34" charset="0"/>
              </a:rPr>
              <a:t>1 – </a:t>
            </a:r>
            <a:r>
              <a:rPr lang="en-US" sz="1600" dirty="0">
                <a:latin typeface="Corbel" pitchFamily="34" charset="0"/>
              </a:rPr>
              <a:t>Target variable must be empty</a:t>
            </a:r>
          </a:p>
          <a:p>
            <a:r>
              <a:rPr lang="en-US" sz="1600" dirty="0">
                <a:solidFill>
                  <a:srgbClr val="FF0000"/>
                </a:solidFill>
                <a:latin typeface="Corbel" pitchFamily="34" charset="0"/>
              </a:rPr>
              <a:t>2 –</a:t>
            </a:r>
            <a:r>
              <a:rPr lang="en-US" sz="1600" dirty="0">
                <a:latin typeface="Corbel" pitchFamily="34" charset="0"/>
              </a:rPr>
              <a:t> Inspect variable pair parameters</a:t>
            </a:r>
          </a:p>
        </p:txBody>
      </p:sp>
      <p:sp>
        <p:nvSpPr>
          <p:cNvPr id="25607" name="ZoneTexte 8"/>
          <p:cNvSpPr txBox="1">
            <a:spLocks noChangeArrowheads="1"/>
          </p:cNvSpPr>
          <p:nvPr/>
        </p:nvSpPr>
        <p:spPr bwMode="auto">
          <a:xfrm>
            <a:off x="6641087" y="3334801"/>
            <a:ext cx="2358979" cy="1846659"/>
          </a:xfrm>
          <a:prstGeom prst="rect">
            <a:avLst/>
          </a:prstGeom>
          <a:noFill/>
          <a:ln w="9525">
            <a:noFill/>
            <a:miter lim="800000"/>
            <a:headEnd/>
            <a:tailEnd/>
          </a:ln>
        </p:spPr>
        <p:txBody>
          <a:bodyPr wrap="square">
            <a:spAutoFit/>
          </a:bodyPr>
          <a:lstStyle/>
          <a:p>
            <a:r>
              <a:rPr lang="en-US" sz="1600" dirty="0">
                <a:solidFill>
                  <a:srgbClr val="FF0000"/>
                </a:solidFill>
                <a:latin typeface="Corbel" pitchFamily="34" charset="0"/>
              </a:rPr>
              <a:t>3 – </a:t>
            </a:r>
            <a:r>
              <a:rPr lang="en-US" sz="1600" dirty="0">
                <a:latin typeface="Corbel" pitchFamily="34" charset="0"/>
              </a:rPr>
              <a:t>Specify the pairs</a:t>
            </a:r>
          </a:p>
          <a:p>
            <a:r>
              <a:rPr lang="en-US" sz="1400" dirty="0">
                <a:solidFill>
                  <a:srgbClr val="FF0000"/>
                </a:solidFill>
                <a:latin typeface="Corbel" pitchFamily="34" charset="0"/>
              </a:rPr>
              <a:t>	</a:t>
            </a:r>
          </a:p>
          <a:p>
            <a:r>
              <a:rPr lang="en-US" sz="1400" dirty="0">
                <a:solidFill>
                  <a:srgbClr val="FF0000"/>
                </a:solidFill>
                <a:latin typeface="Corbel" pitchFamily="34" charset="0"/>
              </a:rPr>
              <a:t>a – </a:t>
            </a:r>
            <a:r>
              <a:rPr lang="en-US" sz="1400" dirty="0">
                <a:latin typeface="Corbel" pitchFamily="34" charset="0"/>
              </a:rPr>
              <a:t>import/export variable pairs file</a:t>
            </a:r>
            <a:endParaRPr lang="en-US" sz="1400" dirty="0">
              <a:solidFill>
                <a:srgbClr val="FF0000"/>
              </a:solidFill>
              <a:latin typeface="Corbel" pitchFamily="34" charset="0"/>
            </a:endParaRPr>
          </a:p>
          <a:p>
            <a:r>
              <a:rPr lang="en-US" sz="1400" dirty="0">
                <a:solidFill>
                  <a:srgbClr val="FF0000"/>
                </a:solidFill>
                <a:latin typeface="Corbel" pitchFamily="34" charset="0"/>
              </a:rPr>
              <a:t>b - </a:t>
            </a:r>
            <a:r>
              <a:rPr lang="en-US" sz="1400" dirty="0">
                <a:latin typeface="Corbel" pitchFamily="34" charset="0"/>
              </a:rPr>
              <a:t>all potential pair</a:t>
            </a:r>
          </a:p>
          <a:p>
            <a:r>
              <a:rPr lang="en-US" sz="1400" dirty="0">
                <a:solidFill>
                  <a:srgbClr val="FF0000"/>
                </a:solidFill>
                <a:latin typeface="Corbel" pitchFamily="34" charset="0"/>
              </a:rPr>
              <a:t>c -</a:t>
            </a:r>
            <a:r>
              <a:rPr lang="en-US" sz="1400" dirty="0"/>
              <a:t> </a:t>
            </a:r>
            <a:r>
              <a:rPr lang="en-US" sz="1400" dirty="0">
                <a:latin typeface="Corbel" pitchFamily="34" charset="0"/>
              </a:rPr>
              <a:t>individual pairs or families of variable pairs involving certain variables to analyze </a:t>
            </a:r>
          </a:p>
        </p:txBody>
      </p:sp>
      <p:pic>
        <p:nvPicPr>
          <p:cNvPr id="13" name="Picture 2"/>
          <p:cNvPicPr>
            <a:picLocks noChangeAspect="1" noChangeArrowheads="1"/>
          </p:cNvPicPr>
          <p:nvPr/>
        </p:nvPicPr>
        <p:blipFill>
          <a:blip r:embed="rId3"/>
          <a:srcRect/>
          <a:stretch>
            <a:fillRect/>
          </a:stretch>
        </p:blipFill>
        <p:spPr bwMode="auto">
          <a:xfrm>
            <a:off x="142341" y="547860"/>
            <a:ext cx="421481" cy="400050"/>
          </a:xfrm>
          <a:prstGeom prst="rect">
            <a:avLst/>
          </a:prstGeom>
          <a:noFill/>
          <a:ln w="9525">
            <a:noFill/>
            <a:miter lim="800000"/>
            <a:headEnd/>
            <a:tailEnd/>
          </a:ln>
          <a:effectLst/>
        </p:spPr>
      </p:pic>
      <p:sp>
        <p:nvSpPr>
          <p:cNvPr id="11" name="Flèche vers le bas 10"/>
          <p:cNvSpPr/>
          <p:nvPr/>
        </p:nvSpPr>
        <p:spPr>
          <a:xfrm rot="2853468">
            <a:off x="3953373" y="2919474"/>
            <a:ext cx="327025"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a:p>
            <a:pPr algn="ctr" fontAlgn="auto">
              <a:spcBef>
                <a:spcPts val="0"/>
              </a:spcBef>
              <a:spcAft>
                <a:spcPts val="0"/>
              </a:spcAft>
              <a:defRPr/>
            </a:pPr>
            <a:endParaRPr lang="en-US" dirty="0"/>
          </a:p>
          <a:p>
            <a:pPr algn="ctr" fontAlgn="auto">
              <a:spcBef>
                <a:spcPts val="0"/>
              </a:spcBef>
              <a:spcAft>
                <a:spcPts val="0"/>
              </a:spcAft>
              <a:defRPr/>
            </a:pPr>
            <a:endParaRPr lang="en-US" dirty="0"/>
          </a:p>
        </p:txBody>
      </p:sp>
      <p:cxnSp>
        <p:nvCxnSpPr>
          <p:cNvPr id="16" name="Connecteur droit avec flèche 15"/>
          <p:cNvCxnSpPr/>
          <p:nvPr/>
        </p:nvCxnSpPr>
        <p:spPr>
          <a:xfrm flipH="1" flipV="1">
            <a:off x="5647908" y="3965364"/>
            <a:ext cx="1041399" cy="37253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5" name="Connecteur droit avec flèche 24"/>
          <p:cNvCxnSpPr/>
          <p:nvPr/>
        </p:nvCxnSpPr>
        <p:spPr>
          <a:xfrm flipH="1">
            <a:off x="3312543" y="3162361"/>
            <a:ext cx="1316857" cy="179064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7" name="Connecteur droit avec flèche 16"/>
          <p:cNvCxnSpPr/>
          <p:nvPr/>
        </p:nvCxnSpPr>
        <p:spPr>
          <a:xfrm flipH="1" flipV="1">
            <a:off x="5325879" y="3626082"/>
            <a:ext cx="1315208" cy="32203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Connecteur droit avec flèche 18"/>
          <p:cNvCxnSpPr/>
          <p:nvPr/>
        </p:nvCxnSpPr>
        <p:spPr>
          <a:xfrm flipH="1" flipV="1">
            <a:off x="5636414" y="4471430"/>
            <a:ext cx="1041399" cy="37253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54655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0289"/>
            <a:ext cx="9144000" cy="5308271"/>
          </a:xfrm>
          <a:prstGeom prst="rect">
            <a:avLst/>
          </a:prstGeom>
        </p:spPr>
      </p:pic>
      <p:sp>
        <p:nvSpPr>
          <p:cNvPr id="17" name="Titre 1"/>
          <p:cNvSpPr>
            <a:spLocks noGrp="1"/>
          </p:cNvSpPr>
          <p:nvPr>
            <p:ph type="title"/>
          </p:nvPr>
        </p:nvSpPr>
        <p:spPr>
          <a:xfrm>
            <a:off x="736600" y="155448"/>
            <a:ext cx="8201024" cy="1116774"/>
          </a:xfrm>
        </p:spPr>
        <p:txBody>
          <a:bodyPr>
            <a:normAutofit/>
          </a:bodyPr>
          <a:lstStyle/>
          <a:p>
            <a:pPr fontAlgn="auto">
              <a:spcAft>
                <a:spcPts val="0"/>
              </a:spcAft>
              <a:defRPr/>
            </a:pPr>
            <a:r>
              <a:rPr lang="en-US" sz="3200" dirty="0">
                <a:solidFill>
                  <a:schemeClr val="accent1">
                    <a:satMod val="150000"/>
                  </a:schemeClr>
                </a:solidFill>
              </a:rPr>
              <a:t>Exploratory of correlation results using</a:t>
            </a:r>
            <a:br>
              <a:rPr lang="en-US" sz="3200" dirty="0">
                <a:solidFill>
                  <a:schemeClr val="accent1">
                    <a:satMod val="150000"/>
                  </a:schemeClr>
                </a:solidFill>
              </a:rPr>
            </a:br>
            <a:r>
              <a:rPr lang="en-US" sz="3200" dirty="0" err="1">
                <a:solidFill>
                  <a:schemeClr val="accent1">
                    <a:satMod val="150000"/>
                  </a:schemeClr>
                </a:solidFill>
              </a:rPr>
              <a:t>Khiops</a:t>
            </a:r>
            <a:r>
              <a:rPr lang="en-US" sz="3200" dirty="0">
                <a:solidFill>
                  <a:schemeClr val="accent1">
                    <a:satMod val="150000"/>
                  </a:schemeClr>
                </a:solidFill>
              </a:rPr>
              <a:t> Visualization</a:t>
            </a:r>
          </a:p>
        </p:txBody>
      </p:sp>
      <p:sp>
        <p:nvSpPr>
          <p:cNvPr id="14" name="Légende encadrée 1 13"/>
          <p:cNvSpPr/>
          <p:nvPr/>
        </p:nvSpPr>
        <p:spPr>
          <a:xfrm>
            <a:off x="563822" y="5657597"/>
            <a:ext cx="1544375" cy="407117"/>
          </a:xfrm>
          <a:prstGeom prst="borderCallout1">
            <a:avLst>
              <a:gd name="adj1" fmla="val 3522"/>
              <a:gd name="adj2" fmla="val 44945"/>
              <a:gd name="adj3" fmla="val -140502"/>
              <a:gd name="adj4" fmla="val 42034"/>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Variables pairs</a:t>
            </a:r>
          </a:p>
        </p:txBody>
      </p:sp>
      <p:sp>
        <p:nvSpPr>
          <p:cNvPr id="15" name="Légende encadrée 1 14"/>
          <p:cNvSpPr/>
          <p:nvPr/>
        </p:nvSpPr>
        <p:spPr>
          <a:xfrm>
            <a:off x="5614919" y="2356857"/>
            <a:ext cx="1910673" cy="798484"/>
          </a:xfrm>
          <a:prstGeom prst="borderCallout1">
            <a:avLst>
              <a:gd name="adj1" fmla="val 99614"/>
              <a:gd name="adj2" fmla="val 50763"/>
              <a:gd name="adj3" fmla="val 127765"/>
              <a:gd name="adj4" fmla="val 50620"/>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Co-occurrence matrix of the selected variable pair</a:t>
            </a:r>
          </a:p>
        </p:txBody>
      </p:sp>
      <p:sp>
        <p:nvSpPr>
          <p:cNvPr id="19" name="Légende encadrée 1 18"/>
          <p:cNvSpPr/>
          <p:nvPr/>
        </p:nvSpPr>
        <p:spPr>
          <a:xfrm>
            <a:off x="5517703" y="1531065"/>
            <a:ext cx="2082499" cy="352929"/>
          </a:xfrm>
          <a:prstGeom prst="borderCallout1">
            <a:avLst>
              <a:gd name="adj1" fmla="val 49749"/>
              <a:gd name="adj2" fmla="val -495"/>
              <a:gd name="adj3" fmla="val 94969"/>
              <a:gd name="adj4" fmla="val -20335"/>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Preparation 2D pane</a:t>
            </a:r>
          </a:p>
        </p:txBody>
      </p:sp>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78" y="341793"/>
            <a:ext cx="776377" cy="587828"/>
          </a:xfrm>
          <a:prstGeom prst="rect">
            <a:avLst/>
          </a:prstGeom>
        </p:spPr>
      </p:pic>
    </p:spTree>
    <p:extLst>
      <p:ext uri="{BB962C8B-B14F-4D97-AF65-F5344CB8AC3E}">
        <p14:creationId xmlns:p14="http://schemas.microsoft.com/office/powerpoint/2010/main" val="1840905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fontAlgn="auto">
              <a:spcAft>
                <a:spcPts val="0"/>
              </a:spcAft>
              <a:defRPr/>
            </a:pPr>
            <a:r>
              <a:rPr lang="en-US" dirty="0">
                <a:solidFill>
                  <a:schemeClr val="bg1"/>
                </a:solidFill>
              </a:rPr>
              <a:t>Exercises D, E, F and G…</a:t>
            </a:r>
          </a:p>
        </p:txBody>
      </p:sp>
      <p:sp>
        <p:nvSpPr>
          <p:cNvPr id="5" name="Espace réservé du numéro de diapositive 4"/>
          <p:cNvSpPr>
            <a:spLocks noGrp="1"/>
          </p:cNvSpPr>
          <p:nvPr>
            <p:ph type="sldNum" sz="quarter" idx="11"/>
          </p:nvPr>
        </p:nvSpPr>
        <p:spPr/>
        <p:txBody>
          <a:bodyPr/>
          <a:lstStyle/>
          <a:p>
            <a:pPr>
              <a:defRPr/>
            </a:pPr>
            <a:fld id="{9748F998-E026-4232-9E02-685813936170}" type="slidenum">
              <a:rPr lang="en-US" smtClean="0"/>
              <a:pPr>
                <a:defRPr/>
              </a:pPr>
              <a:t>28</a:t>
            </a:fld>
            <a:endParaRPr lang="en-US" dirty="0">
              <a:solidFill>
                <a:schemeClr val="accent3">
                  <a:shade val="75000"/>
                </a:schemeClr>
              </a:solidFill>
            </a:endParaRPr>
          </a:p>
        </p:txBody>
      </p:sp>
      <p:sp>
        <p:nvSpPr>
          <p:cNvPr id="6" name="ZoneTexte 2"/>
          <p:cNvSpPr txBox="1">
            <a:spLocks noChangeArrowheads="1"/>
          </p:cNvSpPr>
          <p:nvPr/>
        </p:nvSpPr>
        <p:spPr bwMode="auto">
          <a:xfrm>
            <a:off x="624909" y="2999431"/>
            <a:ext cx="7570790" cy="584775"/>
          </a:xfrm>
          <a:prstGeom prst="rect">
            <a:avLst/>
          </a:prstGeom>
          <a:noFill/>
          <a:ln w="9525">
            <a:noFill/>
            <a:miter lim="800000"/>
            <a:headEnd/>
            <a:tailEnd/>
          </a:ln>
        </p:spPr>
        <p:txBody>
          <a:bodyPr wrap="none">
            <a:spAutoFit/>
          </a:bodyPr>
          <a:lstStyle/>
          <a:p>
            <a:r>
              <a:rPr lang="en-US" dirty="0">
                <a:solidFill>
                  <a:srgbClr val="FF0000"/>
                </a:solidFill>
                <a:latin typeface="Corbel" pitchFamily="34" charset="0"/>
              </a:rPr>
              <a:t>D</a:t>
            </a:r>
            <a:r>
              <a:rPr lang="en-US" dirty="0">
                <a:latin typeface="Corbel" pitchFamily="34" charset="0"/>
              </a:rPr>
              <a:t> : Perform the correlation analysis of the two most correlated variables of Iris</a:t>
            </a:r>
          </a:p>
          <a:p>
            <a:r>
              <a:rPr lang="en-US" sz="1400" dirty="0">
                <a:latin typeface="Corbel" pitchFamily="34" charset="0"/>
              </a:rPr>
              <a:t>      (</a:t>
            </a:r>
            <a:r>
              <a:rPr lang="en-US" sz="1400" i="1" dirty="0">
                <a:latin typeface="Corbel" pitchFamily="34" charset="0"/>
              </a:rPr>
              <a:t>tip: analyze all pairs to identify the most informative</a:t>
            </a:r>
            <a:r>
              <a:rPr lang="en-US" sz="1400" dirty="0">
                <a:latin typeface="Corbel" pitchFamily="34" charset="0"/>
              </a:rPr>
              <a:t>)</a:t>
            </a:r>
          </a:p>
        </p:txBody>
      </p:sp>
      <p:sp>
        <p:nvSpPr>
          <p:cNvPr id="7" name="ZoneTexte 3"/>
          <p:cNvSpPr txBox="1">
            <a:spLocks noChangeArrowheads="1"/>
          </p:cNvSpPr>
          <p:nvPr/>
        </p:nvSpPr>
        <p:spPr bwMode="auto">
          <a:xfrm>
            <a:off x="628084" y="3747655"/>
            <a:ext cx="5094600" cy="584775"/>
          </a:xfrm>
          <a:prstGeom prst="rect">
            <a:avLst/>
          </a:prstGeom>
          <a:noFill/>
          <a:ln w="9525">
            <a:noFill/>
            <a:miter lim="800000"/>
            <a:headEnd/>
            <a:tailEnd/>
          </a:ln>
        </p:spPr>
        <p:txBody>
          <a:bodyPr wrap="none">
            <a:spAutoFit/>
          </a:bodyPr>
          <a:lstStyle/>
          <a:p>
            <a:r>
              <a:rPr lang="en-US" dirty="0">
                <a:solidFill>
                  <a:srgbClr val="FF0000"/>
                </a:solidFill>
                <a:latin typeface="Corbel" pitchFamily="34" charset="0"/>
              </a:rPr>
              <a:t>E</a:t>
            </a:r>
            <a:r>
              <a:rPr lang="en-US" dirty="0">
                <a:latin typeface="Corbel" pitchFamily="34" charset="0"/>
              </a:rPr>
              <a:t> : Idem with  variables </a:t>
            </a:r>
            <a:r>
              <a:rPr lang="en-US" i="1" dirty="0" err="1">
                <a:latin typeface="Corbel" pitchFamily="34" charset="0"/>
              </a:rPr>
              <a:t>PetalLength</a:t>
            </a:r>
            <a:r>
              <a:rPr lang="en-US" dirty="0">
                <a:latin typeface="Corbel" pitchFamily="34" charset="0"/>
              </a:rPr>
              <a:t>  and </a:t>
            </a:r>
            <a:r>
              <a:rPr lang="en-US" i="1" dirty="0" err="1">
                <a:latin typeface="Corbel" pitchFamily="34" charset="0"/>
              </a:rPr>
              <a:t>PetalWidth</a:t>
            </a:r>
            <a:endParaRPr lang="en-US" i="1" dirty="0">
              <a:latin typeface="Corbel" pitchFamily="34" charset="0"/>
            </a:endParaRPr>
          </a:p>
          <a:p>
            <a:r>
              <a:rPr lang="en-US" sz="1400" dirty="0">
                <a:latin typeface="Corbel" pitchFamily="34" charset="0"/>
              </a:rPr>
              <a:t>      (</a:t>
            </a:r>
            <a:r>
              <a:rPr lang="en-US" sz="1400" i="1" dirty="0">
                <a:latin typeface="Corbel" pitchFamily="34" charset="0"/>
              </a:rPr>
              <a:t>tip:  inspect  the Variable pairs parameters)</a:t>
            </a:r>
            <a:endParaRPr lang="en-US" sz="1400" dirty="0">
              <a:latin typeface="Corbel" pitchFamily="34" charset="0"/>
            </a:endParaRPr>
          </a:p>
        </p:txBody>
      </p:sp>
      <p:sp>
        <p:nvSpPr>
          <p:cNvPr id="8" name="ZoneTexte 4"/>
          <p:cNvSpPr txBox="1">
            <a:spLocks noChangeArrowheads="1"/>
          </p:cNvSpPr>
          <p:nvPr/>
        </p:nvSpPr>
        <p:spPr bwMode="auto">
          <a:xfrm>
            <a:off x="966222" y="6172161"/>
            <a:ext cx="2871299" cy="369332"/>
          </a:xfrm>
          <a:prstGeom prst="rect">
            <a:avLst/>
          </a:prstGeom>
          <a:noFill/>
          <a:ln w="9525">
            <a:noFill/>
            <a:miter lim="800000"/>
            <a:headEnd/>
            <a:tailEnd/>
          </a:ln>
        </p:spPr>
        <p:txBody>
          <a:bodyPr wrap="none">
            <a:spAutoFit/>
          </a:bodyPr>
          <a:lstStyle/>
          <a:p>
            <a:r>
              <a:rPr lang="en-US" dirty="0">
                <a:latin typeface="Corbel" pitchFamily="34" charset="0"/>
              </a:rPr>
              <a:t>Interpret the analysis results</a:t>
            </a:r>
          </a:p>
        </p:txBody>
      </p:sp>
      <p:sp>
        <p:nvSpPr>
          <p:cNvPr id="9" name="Flèche vers le bas 8"/>
          <p:cNvSpPr/>
          <p:nvPr/>
        </p:nvSpPr>
        <p:spPr>
          <a:xfrm rot="16200000">
            <a:off x="716190" y="6231693"/>
            <a:ext cx="219075" cy="271462"/>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 name="Rectangle 9"/>
          <p:cNvSpPr/>
          <p:nvPr/>
        </p:nvSpPr>
        <p:spPr>
          <a:xfrm>
            <a:off x="640440" y="5696656"/>
            <a:ext cx="8503559" cy="369332"/>
          </a:xfrm>
          <a:prstGeom prst="rect">
            <a:avLst/>
          </a:prstGeom>
        </p:spPr>
        <p:txBody>
          <a:bodyPr wrap="square">
            <a:spAutoFit/>
          </a:bodyPr>
          <a:lstStyle/>
          <a:p>
            <a:r>
              <a:rPr lang="en-US" dirty="0">
                <a:solidFill>
                  <a:srgbClr val="FF0000"/>
                </a:solidFill>
                <a:latin typeface="Corbel" pitchFamily="34" charset="0"/>
              </a:rPr>
              <a:t>G</a:t>
            </a:r>
            <a:r>
              <a:rPr lang="en-US" dirty="0">
                <a:latin typeface="Corbel" pitchFamily="34" charset="0"/>
              </a:rPr>
              <a:t> : Perform the correlation  analysis of all pairs of Adult involving variable </a:t>
            </a:r>
            <a:r>
              <a:rPr lang="en-US" i="1" dirty="0" err="1">
                <a:latin typeface="Corbel" pitchFamily="34" charset="0"/>
              </a:rPr>
              <a:t>native_country</a:t>
            </a:r>
            <a:r>
              <a:rPr lang="en-US" i="1" dirty="0">
                <a:latin typeface="Corbel" pitchFamily="34" charset="0"/>
              </a:rPr>
              <a:t> </a:t>
            </a:r>
          </a:p>
        </p:txBody>
      </p:sp>
      <p:pic>
        <p:nvPicPr>
          <p:cNvPr id="11" name="Picture 2"/>
          <p:cNvPicPr>
            <a:picLocks noChangeAspect="1" noChangeArrowheads="1"/>
          </p:cNvPicPr>
          <p:nvPr/>
        </p:nvPicPr>
        <p:blipFill>
          <a:blip r:embed="rId2"/>
          <a:srcRect/>
          <a:stretch>
            <a:fillRect/>
          </a:stretch>
        </p:blipFill>
        <p:spPr bwMode="auto">
          <a:xfrm>
            <a:off x="142341" y="547860"/>
            <a:ext cx="421481" cy="400050"/>
          </a:xfrm>
          <a:prstGeom prst="rect">
            <a:avLst/>
          </a:prstGeom>
          <a:noFill/>
          <a:ln w="9525">
            <a:noFill/>
            <a:miter lim="800000"/>
            <a:headEnd/>
            <a:tailEnd/>
          </a:ln>
          <a:effectLst/>
        </p:spPr>
      </p:pic>
      <p:sp>
        <p:nvSpPr>
          <p:cNvPr id="12" name="ZoneTexte 3"/>
          <p:cNvSpPr txBox="1">
            <a:spLocks noChangeArrowheads="1"/>
          </p:cNvSpPr>
          <p:nvPr/>
        </p:nvSpPr>
        <p:spPr bwMode="auto">
          <a:xfrm>
            <a:off x="626484" y="4701414"/>
            <a:ext cx="6361806" cy="861774"/>
          </a:xfrm>
          <a:prstGeom prst="rect">
            <a:avLst/>
          </a:prstGeom>
          <a:noFill/>
          <a:ln w="9525">
            <a:noFill/>
            <a:miter lim="800000"/>
            <a:headEnd/>
            <a:tailEnd/>
          </a:ln>
        </p:spPr>
        <p:txBody>
          <a:bodyPr wrap="none">
            <a:spAutoFit/>
          </a:bodyPr>
          <a:lstStyle/>
          <a:p>
            <a:r>
              <a:rPr lang="en-US" dirty="0">
                <a:solidFill>
                  <a:srgbClr val="FF0000"/>
                </a:solidFill>
                <a:latin typeface="Corbel" pitchFamily="34" charset="0"/>
              </a:rPr>
              <a:t>F</a:t>
            </a:r>
            <a:r>
              <a:rPr lang="en-US" dirty="0">
                <a:latin typeface="Corbel" pitchFamily="34" charset="0"/>
              </a:rPr>
              <a:t> : Idem with new constructed variables </a:t>
            </a:r>
            <a:r>
              <a:rPr lang="en-US" i="1" dirty="0" err="1">
                <a:latin typeface="Corbel" pitchFamily="34" charset="0"/>
              </a:rPr>
              <a:t>PetalArea</a:t>
            </a:r>
            <a:r>
              <a:rPr lang="en-US" dirty="0">
                <a:latin typeface="Corbel" pitchFamily="34" charset="0"/>
              </a:rPr>
              <a:t>  and </a:t>
            </a:r>
            <a:r>
              <a:rPr lang="en-US" i="1" dirty="0" err="1">
                <a:latin typeface="Corbel" pitchFamily="34" charset="0"/>
              </a:rPr>
              <a:t>SepalArea</a:t>
            </a:r>
            <a:endParaRPr lang="en-US" i="1" dirty="0">
              <a:latin typeface="Corbel" pitchFamily="34" charset="0"/>
            </a:endParaRPr>
          </a:p>
          <a:p>
            <a:r>
              <a:rPr lang="en-US" dirty="0">
                <a:latin typeface="Corbel" pitchFamily="34" charset="0"/>
              </a:rPr>
              <a:t>   </a:t>
            </a:r>
            <a:r>
              <a:rPr lang="en-US" sz="1400" dirty="0">
                <a:latin typeface="Corbel" pitchFamily="34" charset="0"/>
              </a:rPr>
              <a:t>   (</a:t>
            </a:r>
            <a:r>
              <a:rPr lang="en-US" sz="1400" i="1" dirty="0">
                <a:latin typeface="Corbel" pitchFamily="34" charset="0"/>
              </a:rPr>
              <a:t>tip: use the derivation rule Product in dictionary,</a:t>
            </a:r>
          </a:p>
          <a:p>
            <a:r>
              <a:rPr lang="en-US" sz="1400" i="1" dirty="0">
                <a:latin typeface="Corbel" pitchFamily="34" charset="0"/>
              </a:rPr>
              <a:t>       see </a:t>
            </a:r>
            <a:r>
              <a:rPr lang="en-US" sz="1400" i="1" dirty="0" err="1">
                <a:latin typeface="Corbel" pitchFamily="34" charset="0"/>
              </a:rPr>
              <a:t>KhiopsGuide</a:t>
            </a:r>
            <a:r>
              <a:rPr lang="en-US" sz="1400" i="1" dirty="0">
                <a:latin typeface="Corbel" pitchFamily="34" charset="0"/>
              </a:rPr>
              <a:t>: sections « Derivation rules » and « Appendix »</a:t>
            </a:r>
            <a:r>
              <a:rPr lang="en-US" sz="1400" dirty="0">
                <a:latin typeface="Corbel" pitchFamily="34" charset="0"/>
              </a:rPr>
              <a:t>)</a:t>
            </a:r>
            <a:r>
              <a:rPr lang="en-US" sz="1400" i="1" dirty="0">
                <a:latin typeface="Corbel" pitchFamily="34" charset="0"/>
              </a:rPr>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p:cNvPicPr/>
          <p:nvPr/>
        </p:nvPicPr>
        <p:blipFill>
          <a:blip r:embed="rId3"/>
          <a:stretch>
            <a:fillRect/>
          </a:stretch>
        </p:blipFill>
        <p:spPr>
          <a:xfrm>
            <a:off x="532523" y="3127458"/>
            <a:ext cx="3498850" cy="3167380"/>
          </a:xfrm>
          <a:prstGeom prst="rect">
            <a:avLst/>
          </a:prstGeom>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Variable construction</a:t>
            </a:r>
          </a:p>
        </p:txBody>
      </p:sp>
      <p:sp>
        <p:nvSpPr>
          <p:cNvPr id="11" name="Espace réservé du numéro de diapositive 10"/>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29</a:t>
            </a:fld>
            <a:endParaRPr lang="en-US" dirty="0"/>
          </a:p>
        </p:txBody>
      </p:sp>
      <p:sp>
        <p:nvSpPr>
          <p:cNvPr id="19458"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dirty="0"/>
              <a:t>Parameters</a:t>
            </a:r>
          </a:p>
          <a:p>
            <a:pPr>
              <a:buFont typeface="Arial" pitchFamily="34" charset="0"/>
              <a:buChar char="•"/>
            </a:pPr>
            <a:endParaRPr lang="en-US" dirty="0"/>
          </a:p>
        </p:txBody>
      </p:sp>
      <p:pic>
        <p:nvPicPr>
          <p:cNvPr id="15" name="Picture 2"/>
          <p:cNvPicPr>
            <a:picLocks noChangeAspect="1" noChangeArrowheads="1"/>
          </p:cNvPicPr>
          <p:nvPr/>
        </p:nvPicPr>
        <p:blipFill>
          <a:blip r:embed="rId4"/>
          <a:srcRect/>
          <a:stretch>
            <a:fillRect/>
          </a:stretch>
        </p:blipFill>
        <p:spPr bwMode="auto">
          <a:xfrm>
            <a:off x="142341" y="547860"/>
            <a:ext cx="421481" cy="400050"/>
          </a:xfrm>
          <a:prstGeom prst="rect">
            <a:avLst/>
          </a:prstGeom>
          <a:noFill/>
          <a:ln w="9525">
            <a:noFill/>
            <a:miter lim="800000"/>
            <a:headEnd/>
            <a:tailEnd/>
          </a:ln>
          <a:effectLst/>
        </p:spPr>
      </p:pic>
      <p:cxnSp>
        <p:nvCxnSpPr>
          <p:cNvPr id="12" name="Connecteur droit avec flèche 11"/>
          <p:cNvCxnSpPr/>
          <p:nvPr/>
        </p:nvCxnSpPr>
        <p:spPr>
          <a:xfrm flipH="1">
            <a:off x="948906" y="2704987"/>
            <a:ext cx="3354738" cy="129767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Flèche vers le bas 7"/>
          <p:cNvSpPr/>
          <p:nvPr/>
        </p:nvSpPr>
        <p:spPr>
          <a:xfrm>
            <a:off x="1683356" y="2912021"/>
            <a:ext cx="327025"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9" name="Connecteur droit avec flèche 18"/>
          <p:cNvCxnSpPr/>
          <p:nvPr/>
        </p:nvCxnSpPr>
        <p:spPr>
          <a:xfrm flipH="1">
            <a:off x="3876262" y="3278692"/>
            <a:ext cx="427382" cy="161054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2" name="Connecteur droit avec flèche 21"/>
          <p:cNvCxnSpPr/>
          <p:nvPr/>
        </p:nvCxnSpPr>
        <p:spPr>
          <a:xfrm flipH="1">
            <a:off x="3876264" y="4217437"/>
            <a:ext cx="427380" cy="87214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7" name="ZoneTexte 16"/>
          <p:cNvSpPr txBox="1"/>
          <p:nvPr/>
        </p:nvSpPr>
        <p:spPr>
          <a:xfrm>
            <a:off x="4191000" y="2527255"/>
            <a:ext cx="4953000" cy="4462760"/>
          </a:xfrm>
          <a:prstGeom prst="rect">
            <a:avLst/>
          </a:prstGeom>
          <a:noFill/>
        </p:spPr>
        <p:txBody>
          <a:bodyPr wrap="square">
            <a:spAutoFit/>
          </a:bodyPr>
          <a:lstStyle/>
          <a:p>
            <a:pPr fontAlgn="auto">
              <a:spcBef>
                <a:spcPts val="0"/>
              </a:spcBef>
              <a:spcAft>
                <a:spcPts val="0"/>
              </a:spcAft>
              <a:defRPr/>
            </a:pPr>
            <a:r>
              <a:rPr lang="en-US" sz="1400" b="1" dirty="0">
                <a:latin typeface="+mn-lt"/>
              </a:rPr>
              <a:t>Predictors</a:t>
            </a:r>
          </a:p>
          <a:p>
            <a:pPr fontAlgn="auto">
              <a:spcBef>
                <a:spcPts val="0"/>
              </a:spcBef>
              <a:spcAft>
                <a:spcPts val="0"/>
              </a:spcAft>
              <a:defRPr/>
            </a:pPr>
            <a:endParaRPr lang="en-US" sz="1400" dirty="0">
              <a:solidFill>
                <a:srgbClr val="FF0000"/>
              </a:solidFill>
              <a:latin typeface="+mn-lt"/>
            </a:endParaRPr>
          </a:p>
          <a:p>
            <a:pPr fontAlgn="auto">
              <a:spcBef>
                <a:spcPts val="0"/>
              </a:spcBef>
              <a:spcAft>
                <a:spcPts val="0"/>
              </a:spcAft>
              <a:defRPr/>
            </a:pPr>
            <a:r>
              <a:rPr lang="en-US" sz="1400" b="1" dirty="0">
                <a:latin typeface="+mn-lt"/>
              </a:rPr>
              <a:t>Feature engineering</a:t>
            </a:r>
          </a:p>
          <a:p>
            <a:pPr marL="285750" indent="-285750" fontAlgn="auto">
              <a:spcBef>
                <a:spcPts val="0"/>
              </a:spcBef>
              <a:spcAft>
                <a:spcPts val="0"/>
              </a:spcAft>
              <a:buFontTx/>
              <a:buChar char="•"/>
              <a:defRPr/>
            </a:pPr>
            <a:r>
              <a:rPr lang="en-US" sz="1200" dirty="0">
                <a:latin typeface="+mn-lt"/>
              </a:rPr>
              <a:t>Max number of constructed variables</a:t>
            </a:r>
          </a:p>
          <a:p>
            <a:pPr marL="742950" lvl="1" indent="-285750" fontAlgn="auto">
              <a:spcBef>
                <a:spcPts val="0"/>
              </a:spcBef>
              <a:spcAft>
                <a:spcPts val="0"/>
              </a:spcAft>
              <a:buFontTx/>
              <a:buChar char="•"/>
              <a:defRPr/>
            </a:pPr>
            <a:r>
              <a:rPr lang="en-US" sz="1200" dirty="0">
                <a:latin typeface="+mn-lt"/>
              </a:rPr>
              <a:t>to build an analyze table from a multi-table schema (see later)</a:t>
            </a:r>
          </a:p>
          <a:p>
            <a:pPr marL="742950" lvl="1" indent="-285750" fontAlgn="auto">
              <a:spcBef>
                <a:spcPts val="0"/>
              </a:spcBef>
              <a:spcAft>
                <a:spcPts val="0"/>
              </a:spcAft>
              <a:buFontTx/>
              <a:buChar char="•"/>
              <a:defRPr/>
            </a:pPr>
            <a:r>
              <a:rPr lang="en-US" sz="1200" dirty="0">
                <a:latin typeface="+mn-lt"/>
              </a:rPr>
              <a:t>automatic extraction of complex information to obtain accurate classifiers</a:t>
            </a:r>
          </a:p>
          <a:p>
            <a:pPr marL="742950" lvl="1" indent="-285750" fontAlgn="auto">
              <a:spcBef>
                <a:spcPts val="0"/>
              </a:spcBef>
              <a:spcAft>
                <a:spcPts val="0"/>
              </a:spcAft>
              <a:buFontTx/>
              <a:buChar char="•"/>
              <a:defRPr/>
            </a:pPr>
            <a:endParaRPr lang="en-US" sz="1200" dirty="0">
              <a:latin typeface="+mn-lt"/>
            </a:endParaRPr>
          </a:p>
          <a:p>
            <a:pPr marL="285750" indent="-285750" fontAlgn="auto">
              <a:spcBef>
                <a:spcPts val="0"/>
              </a:spcBef>
              <a:spcAft>
                <a:spcPts val="0"/>
              </a:spcAft>
              <a:buFontTx/>
              <a:buChar char="•"/>
              <a:defRPr/>
            </a:pPr>
            <a:r>
              <a:rPr lang="en-US" sz="1200" dirty="0">
                <a:latin typeface="+mn-lt"/>
              </a:rPr>
              <a:t>Max number of trees</a:t>
            </a:r>
          </a:p>
          <a:p>
            <a:pPr marL="742950" lvl="1" indent="-285750" fontAlgn="auto">
              <a:spcBef>
                <a:spcPts val="0"/>
              </a:spcBef>
              <a:spcAft>
                <a:spcPts val="0"/>
              </a:spcAft>
              <a:buFontTx/>
              <a:buChar char="•"/>
              <a:defRPr/>
            </a:pPr>
            <a:r>
              <a:rPr lang="en-US" sz="1200" dirty="0">
                <a:latin typeface="+mn-lt"/>
              </a:rPr>
              <a:t>combines natives or constructed variables to extract complex information</a:t>
            </a:r>
          </a:p>
          <a:p>
            <a:pPr marL="742950" lvl="1" indent="-285750" fontAlgn="auto">
              <a:spcBef>
                <a:spcPts val="0"/>
              </a:spcBef>
              <a:spcAft>
                <a:spcPts val="0"/>
              </a:spcAft>
              <a:buFontTx/>
              <a:buChar char="•"/>
              <a:defRPr/>
            </a:pPr>
            <a:r>
              <a:rPr lang="en-US" sz="1200" dirty="0">
                <a:latin typeface="+mn-lt"/>
              </a:rPr>
              <a:t>better accuracy, at the expense of interpretability</a:t>
            </a:r>
          </a:p>
          <a:p>
            <a:pPr marL="285750" indent="-285750" fontAlgn="auto">
              <a:spcBef>
                <a:spcPts val="0"/>
              </a:spcBef>
              <a:spcAft>
                <a:spcPts val="0"/>
              </a:spcAft>
              <a:buFontTx/>
              <a:buChar char="•"/>
              <a:defRPr/>
            </a:pPr>
            <a:endParaRPr lang="en-US" sz="1200" dirty="0">
              <a:latin typeface="+mn-lt"/>
            </a:endParaRPr>
          </a:p>
          <a:p>
            <a:pPr marL="285750" indent="-285750" fontAlgn="auto">
              <a:spcBef>
                <a:spcPts val="0"/>
              </a:spcBef>
              <a:spcAft>
                <a:spcPts val="0"/>
              </a:spcAft>
              <a:buFontTx/>
              <a:buChar char="•"/>
              <a:defRPr/>
            </a:pPr>
            <a:r>
              <a:rPr lang="en-US" sz="1200" dirty="0">
                <a:latin typeface="+mn-lt"/>
              </a:rPr>
              <a:t>Max number of pairs of variable</a:t>
            </a:r>
          </a:p>
          <a:p>
            <a:pPr marL="742950" lvl="1" indent="-285750" fontAlgn="auto">
              <a:spcBef>
                <a:spcPts val="0"/>
              </a:spcBef>
              <a:spcAft>
                <a:spcPts val="0"/>
              </a:spcAft>
              <a:buFontTx/>
              <a:buChar char="•"/>
              <a:defRPr/>
            </a:pPr>
            <a:r>
              <a:rPr lang="en-US" sz="1200" dirty="0">
                <a:latin typeface="+mn-lt"/>
              </a:rPr>
              <a:t>to understand correlation between variables</a:t>
            </a:r>
          </a:p>
          <a:p>
            <a:pPr marL="742950" lvl="1" indent="-285750" fontAlgn="auto">
              <a:spcBef>
                <a:spcPts val="0"/>
              </a:spcBef>
              <a:spcAft>
                <a:spcPts val="0"/>
              </a:spcAft>
              <a:buFontTx/>
              <a:buChar char="•"/>
              <a:defRPr/>
            </a:pPr>
            <a:r>
              <a:rPr lang="en-US" sz="1200" dirty="0">
                <a:latin typeface="+mn-lt"/>
              </a:rPr>
              <a:t>use rather for exploratory analysis rather than for better accuracy</a:t>
            </a:r>
          </a:p>
          <a:p>
            <a:pPr marL="742950" lvl="1" indent="-285750" fontAlgn="auto">
              <a:spcBef>
                <a:spcPts val="0"/>
              </a:spcBef>
              <a:spcAft>
                <a:spcPts val="0"/>
              </a:spcAft>
              <a:buFontTx/>
              <a:buChar char="•"/>
              <a:defRPr/>
            </a:pPr>
            <a:endParaRPr lang="en-US" sz="1200" dirty="0">
              <a:solidFill>
                <a:schemeClr val="accent2"/>
              </a:solidFill>
              <a:latin typeface="+mn-lt"/>
            </a:endParaRPr>
          </a:p>
          <a:p>
            <a:pPr marL="285750" indent="-285750" fontAlgn="auto">
              <a:spcBef>
                <a:spcPts val="0"/>
              </a:spcBef>
              <a:spcAft>
                <a:spcPts val="0"/>
              </a:spcAft>
              <a:defRPr/>
            </a:pPr>
            <a:r>
              <a:rPr lang="en-US" sz="1400" dirty="0">
                <a:solidFill>
                  <a:srgbClr val="FF0000"/>
                </a:solidFill>
                <a:latin typeface="+mn-lt"/>
              </a:rPr>
              <a:t>Recommendation</a:t>
            </a:r>
          </a:p>
          <a:p>
            <a:pPr marL="285750" indent="-285750" fontAlgn="auto">
              <a:spcBef>
                <a:spcPts val="0"/>
              </a:spcBef>
              <a:spcAft>
                <a:spcPts val="0"/>
              </a:spcAft>
              <a:buFont typeface="Arial" panose="020B0604020202020204" pitchFamily="34" charset="0"/>
              <a:buChar char="•"/>
              <a:defRPr/>
            </a:pPr>
            <a:r>
              <a:rPr lang="en-US" sz="1200" dirty="0">
                <a:latin typeface="+mn-lt"/>
              </a:rPr>
              <a:t>start with few constructed variables, and increase incrementally</a:t>
            </a:r>
          </a:p>
          <a:p>
            <a:pPr marL="285750" indent="-285750" fontAlgn="auto">
              <a:spcBef>
                <a:spcPts val="0"/>
              </a:spcBef>
              <a:spcAft>
                <a:spcPts val="0"/>
              </a:spcAft>
              <a:buFont typeface="Arial" panose="020B0604020202020204" pitchFamily="34" charset="0"/>
              <a:buChar char="•"/>
              <a:defRPr/>
            </a:pPr>
            <a:r>
              <a:rPr lang="en-US" sz="1200" dirty="0">
                <a:latin typeface="+mn-lt"/>
              </a:rPr>
              <a:t>idem for trees</a:t>
            </a:r>
          </a:p>
          <a:p>
            <a:pPr marL="742950" lvl="1" indent="-285750" fontAlgn="auto">
              <a:spcBef>
                <a:spcPts val="0"/>
              </a:spcBef>
              <a:spcAft>
                <a:spcPts val="0"/>
              </a:spcAft>
              <a:buFont typeface="Arial" panose="020B0604020202020204" pitchFamily="34" charset="0"/>
              <a:buChar char="•"/>
              <a:defRPr/>
            </a:pPr>
            <a:r>
              <a:rPr lang="en-US" sz="1200" dirty="0">
                <a:latin typeface="+mn-lt"/>
              </a:rPr>
              <a:t>no tree for simpler, faster and more interpretable predictors</a:t>
            </a:r>
          </a:p>
          <a:p>
            <a:pPr marL="742950" lvl="1" indent="-285750" fontAlgn="auto">
              <a:spcBef>
                <a:spcPts val="0"/>
              </a:spcBef>
              <a:spcAft>
                <a:spcPts val="0"/>
              </a:spcAft>
              <a:buFont typeface="Arial" panose="020B0604020202020204" pitchFamily="34" charset="0"/>
              <a:buChar char="•"/>
              <a:defRPr/>
            </a:pPr>
            <a:r>
              <a:rPr lang="en-US" sz="1200" dirty="0">
                <a:latin typeface="+mn-lt"/>
              </a:rPr>
              <a:t>more and more trees for more accurate predictors</a:t>
            </a:r>
          </a:p>
          <a:p>
            <a:pPr marL="285750" indent="-285750" fontAlgn="auto">
              <a:spcBef>
                <a:spcPts val="0"/>
              </a:spcBef>
              <a:spcAft>
                <a:spcPts val="0"/>
              </a:spcAft>
              <a:defRPr/>
            </a:pPr>
            <a:endParaRPr lang="en-US" sz="1200" dirty="0">
              <a:latin typeface="+mn-lt"/>
            </a:endParaRPr>
          </a:p>
        </p:txBody>
      </p:sp>
      <p:cxnSp>
        <p:nvCxnSpPr>
          <p:cNvPr id="21" name="Connecteur droit avec flèche 20"/>
          <p:cNvCxnSpPr/>
          <p:nvPr/>
        </p:nvCxnSpPr>
        <p:spPr>
          <a:xfrm flipH="1">
            <a:off x="3876262" y="5159829"/>
            <a:ext cx="427382" cy="13679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pPr fontAlgn="auto">
              <a:spcAft>
                <a:spcPts val="0"/>
              </a:spcAft>
              <a:defRPr/>
            </a:pPr>
            <a:r>
              <a:rPr lang="en-US" noProof="0" dirty="0" err="1">
                <a:solidFill>
                  <a:schemeClr val="accent1">
                    <a:satMod val="150000"/>
                  </a:schemeClr>
                </a:solidFill>
              </a:rPr>
              <a:t>Khiops</a:t>
            </a:r>
            <a:r>
              <a:rPr lang="en-US" noProof="0" dirty="0">
                <a:solidFill>
                  <a:schemeClr val="accent1">
                    <a:satMod val="150000"/>
                  </a:schemeClr>
                </a:solidFill>
              </a:rPr>
              <a:t> &amp; </a:t>
            </a:r>
            <a:r>
              <a:rPr lang="en-US" noProof="0" dirty="0" err="1">
                <a:solidFill>
                  <a:schemeClr val="accent1">
                    <a:satMod val="150000"/>
                  </a:schemeClr>
                </a:solidFill>
              </a:rPr>
              <a:t>Khiops</a:t>
            </a:r>
            <a:r>
              <a:rPr lang="en-US" noProof="0" dirty="0">
                <a:solidFill>
                  <a:schemeClr val="accent1">
                    <a:satMod val="150000"/>
                  </a:schemeClr>
                </a:solidFill>
              </a:rPr>
              <a:t> Visualization    </a:t>
            </a:r>
            <a:br>
              <a:rPr lang="en-US" noProof="0" dirty="0">
                <a:solidFill>
                  <a:schemeClr val="accent1">
                    <a:satMod val="150000"/>
                  </a:schemeClr>
                </a:solidFill>
              </a:rPr>
            </a:br>
            <a:endParaRPr lang="en-US" sz="3200" noProof="0" dirty="0">
              <a:solidFill>
                <a:schemeClr val="accent1">
                  <a:satMod val="150000"/>
                </a:schemeClr>
              </a:solidFill>
            </a:endParaRP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fr-FR" smtClean="0"/>
              <a:pPr>
                <a:defRPr/>
              </a:pPr>
              <a:t>3</a:t>
            </a:fld>
            <a:endParaRPr lang="fr-FR"/>
          </a:p>
        </p:txBody>
      </p:sp>
      <p:sp>
        <p:nvSpPr>
          <p:cNvPr id="3" name="Espace réservé du contenu 2"/>
          <p:cNvSpPr>
            <a:spLocks noGrp="1"/>
          </p:cNvSpPr>
          <p:nvPr>
            <p:ph sz="quarter" idx="1"/>
          </p:nvPr>
        </p:nvSpPr>
        <p:spPr>
          <a:xfrm>
            <a:off x="1129005" y="2276669"/>
            <a:ext cx="7249886" cy="2052735"/>
          </a:xfrm>
        </p:spPr>
        <p:txBody>
          <a:bodyPr rtlCol="0">
            <a:normAutofit/>
          </a:bodyPr>
          <a:lstStyle/>
          <a:p>
            <a:pPr marL="438912" indent="-320040" fontAlgn="auto">
              <a:spcBef>
                <a:spcPts val="0"/>
              </a:spcBef>
              <a:spcAft>
                <a:spcPts val="0"/>
              </a:spcAft>
              <a:buNone/>
              <a:defRPr/>
            </a:pPr>
            <a:endParaRPr lang="en-US" noProof="0" dirty="0">
              <a:solidFill>
                <a:srgbClr val="0000FF"/>
              </a:solidFill>
            </a:endParaRPr>
          </a:p>
          <a:p>
            <a:pPr marL="438912" indent="-320040" fontAlgn="auto">
              <a:spcBef>
                <a:spcPts val="0"/>
              </a:spcBef>
              <a:spcAft>
                <a:spcPts val="0"/>
              </a:spcAft>
              <a:buNone/>
              <a:defRPr/>
            </a:pPr>
            <a:endParaRPr lang="en-US" sz="2600" noProof="0" dirty="0"/>
          </a:p>
        </p:txBody>
      </p:sp>
      <p:pic>
        <p:nvPicPr>
          <p:cNvPr id="49154" name="Picture 2"/>
          <p:cNvPicPr>
            <a:picLocks noChangeAspect="1" noChangeArrowheads="1"/>
          </p:cNvPicPr>
          <p:nvPr/>
        </p:nvPicPr>
        <p:blipFill>
          <a:blip r:embed="rId2"/>
          <a:srcRect/>
          <a:stretch>
            <a:fillRect/>
          </a:stretch>
        </p:blipFill>
        <p:spPr bwMode="auto">
          <a:xfrm>
            <a:off x="192204" y="2269039"/>
            <a:ext cx="983456" cy="933450"/>
          </a:xfrm>
          <a:prstGeom prst="rect">
            <a:avLst/>
          </a:prstGeom>
          <a:noFill/>
          <a:ln w="9525">
            <a:noFill/>
            <a:miter lim="800000"/>
            <a:headEnd/>
            <a:tailEnd/>
          </a:ln>
          <a:effectLst/>
        </p:spPr>
      </p:pic>
      <p:sp>
        <p:nvSpPr>
          <p:cNvPr id="8" name="Espace réservé du contenu 2"/>
          <p:cNvSpPr txBox="1">
            <a:spLocks/>
          </p:cNvSpPr>
          <p:nvPr/>
        </p:nvSpPr>
        <p:spPr bwMode="auto">
          <a:xfrm>
            <a:off x="1129005" y="2052735"/>
            <a:ext cx="7249886" cy="3937518"/>
          </a:xfrm>
          <a:prstGeom prst="rect">
            <a:avLst/>
          </a:prstGeom>
          <a:noFill/>
          <a:ln w="9525">
            <a:noFill/>
            <a:miter lim="800000"/>
            <a:headEnd/>
            <a:tailEnd/>
          </a:ln>
        </p:spPr>
        <p:txBody>
          <a:bodyPr vert="horz" wrap="square" lIns="54864" tIns="91440" rIns="91440" bIns="45720" numCol="1" rtlCol="0" anchor="t" anchorCtr="0" compatLnSpc="1">
            <a:prstTxWarp prst="textNoShape">
              <a:avLst/>
            </a:prstTxWarp>
            <a:normAutofit fontScale="70000" lnSpcReduction="20000"/>
          </a:bodyPr>
          <a:lstStyle/>
          <a:p>
            <a:pPr marL="438912" marR="0" lvl="0" indent="-320040" algn="l" defTabSz="914400" rtl="0" eaLnBrk="1" fontAlgn="auto" latinLnBrk="0" hangingPunct="1">
              <a:lnSpc>
                <a:spcPct val="100000"/>
              </a:lnSpc>
              <a:spcBef>
                <a:spcPts val="0"/>
              </a:spcBef>
              <a:spcAft>
                <a:spcPts val="0"/>
              </a:spcAft>
              <a:buClr>
                <a:schemeClr val="accent1"/>
              </a:buClr>
              <a:buSzPct val="80000"/>
              <a:buFont typeface="Arial" pitchFamily="34" charset="0"/>
              <a:buChar char="•"/>
              <a:tabLst/>
              <a:defRPr/>
            </a:pPr>
            <a:r>
              <a:rPr kumimoji="0" lang="fr-FR" sz="5100" b="0" i="0" u="none" strike="noStrike" kern="1200" cap="none" spc="0" normalizeH="0" baseline="0" noProof="0" dirty="0" err="1">
                <a:ln>
                  <a:noFill/>
                </a:ln>
                <a:solidFill>
                  <a:srgbClr val="FF0000"/>
                </a:solidFill>
                <a:effectLst/>
                <a:uLnTx/>
                <a:uFillTx/>
                <a:latin typeface="+mn-lt"/>
                <a:ea typeface="+mn-ea"/>
                <a:cs typeface="+mn-cs"/>
              </a:rPr>
              <a:t>Khiops</a:t>
            </a:r>
            <a:endParaRPr kumimoji="0" lang="fr-FR" sz="5100" b="0" i="0" u="none" strike="noStrike" kern="1200" cap="none" spc="0" normalizeH="0" baseline="0" noProof="0" dirty="0">
              <a:ln>
                <a:noFill/>
              </a:ln>
              <a:solidFill>
                <a:srgbClr val="FF0000"/>
              </a:solidFill>
              <a:effectLst/>
              <a:uLnTx/>
              <a:uFillTx/>
              <a:latin typeface="+mn-lt"/>
              <a:ea typeface="+mn-ea"/>
              <a:cs typeface="+mn-cs"/>
            </a:endParaRPr>
          </a:p>
          <a:p>
            <a:pPr marL="731012" marR="0" lvl="1" indent="-320040" algn="l" defTabSz="914400" rtl="0" eaLnBrk="1" fontAlgn="auto" latinLnBrk="0" hangingPunct="1">
              <a:lnSpc>
                <a:spcPct val="100000"/>
              </a:lnSpc>
              <a:spcBef>
                <a:spcPts val="0"/>
              </a:spcBef>
              <a:spcAft>
                <a:spcPts val="0"/>
              </a:spcAft>
              <a:buClr>
                <a:schemeClr val="accent2"/>
              </a:buClr>
              <a:buSzPct val="90000"/>
              <a:buFont typeface="Arial" pitchFamily="34" charset="0"/>
              <a:buChar char="•"/>
              <a:tabLst/>
              <a:defRPr/>
            </a:pPr>
            <a:r>
              <a:rPr kumimoji="0" lang="en-US" sz="3600" b="0" i="0" u="none" strike="noStrike" kern="1200" cap="none" spc="0" normalizeH="0" baseline="0" noProof="0" dirty="0">
                <a:ln>
                  <a:noFill/>
                </a:ln>
                <a:solidFill>
                  <a:schemeClr val="tx1"/>
                </a:solidFill>
                <a:effectLst/>
                <a:uLnTx/>
                <a:uFillTx/>
                <a:latin typeface="+mn-lt"/>
                <a:ea typeface="+mn-ea"/>
                <a:cs typeface="+mn-cs"/>
              </a:rPr>
              <a:t>Optimal data preparation based on </a:t>
            </a:r>
            <a:r>
              <a:rPr kumimoji="0" lang="en-US" sz="3600" b="0" i="0" u="none" strike="noStrike" kern="1200" cap="none" spc="0" normalizeH="0" baseline="0" noProof="0" dirty="0" err="1">
                <a:ln>
                  <a:noFill/>
                </a:ln>
                <a:solidFill>
                  <a:schemeClr val="tx1"/>
                </a:solidFill>
                <a:effectLst/>
                <a:uLnTx/>
                <a:uFillTx/>
                <a:latin typeface="+mn-lt"/>
                <a:ea typeface="+mn-ea"/>
                <a:cs typeface="+mn-cs"/>
              </a:rPr>
              <a:t>discretization</a:t>
            </a:r>
            <a:r>
              <a:rPr kumimoji="0" lang="en-US" sz="3600" b="0" i="0" u="none" strike="noStrike" kern="1200" cap="none" spc="0" normalizeH="0" baseline="0" noProof="0" dirty="0">
                <a:ln>
                  <a:noFill/>
                </a:ln>
                <a:solidFill>
                  <a:schemeClr val="tx1"/>
                </a:solidFill>
                <a:effectLst/>
                <a:uLnTx/>
                <a:uFillTx/>
                <a:latin typeface="+mn-lt"/>
                <a:ea typeface="+mn-ea"/>
                <a:cs typeface="+mn-cs"/>
              </a:rPr>
              <a:t> and value grouping</a:t>
            </a:r>
          </a:p>
          <a:p>
            <a:pPr marL="731012" marR="0" lvl="1" indent="-320040" algn="l" defTabSz="914400" rtl="0" eaLnBrk="1" fontAlgn="auto" latinLnBrk="0" hangingPunct="1">
              <a:lnSpc>
                <a:spcPct val="100000"/>
              </a:lnSpc>
              <a:spcBef>
                <a:spcPts val="0"/>
              </a:spcBef>
              <a:spcAft>
                <a:spcPts val="0"/>
              </a:spcAft>
              <a:buClr>
                <a:schemeClr val="accent2"/>
              </a:buClr>
              <a:buSzPct val="90000"/>
              <a:buFont typeface="Arial" pitchFamily="34" charset="0"/>
              <a:buChar char="•"/>
              <a:tabLst/>
              <a:defRPr/>
            </a:pPr>
            <a:r>
              <a:rPr kumimoji="0" lang="en-US" sz="3600" b="0" i="0" u="none" strike="noStrike" kern="1200" cap="none" spc="0" normalizeH="0" baseline="0" noProof="0" dirty="0">
                <a:ln>
                  <a:noFill/>
                </a:ln>
                <a:solidFill>
                  <a:schemeClr val="tx1"/>
                </a:solidFill>
                <a:effectLst/>
                <a:uLnTx/>
                <a:uFillTx/>
                <a:latin typeface="+mn-lt"/>
                <a:ea typeface="+mn-ea"/>
                <a:cs typeface="+mn-cs"/>
              </a:rPr>
              <a:t>Scoring models for classification and regression</a:t>
            </a:r>
          </a:p>
          <a:p>
            <a:pPr marL="731012" marR="0" lvl="1" indent="-320040" algn="l" defTabSz="914400" rtl="0" eaLnBrk="1" fontAlgn="auto" latinLnBrk="0" hangingPunct="1">
              <a:lnSpc>
                <a:spcPct val="100000"/>
              </a:lnSpc>
              <a:spcBef>
                <a:spcPts val="0"/>
              </a:spcBef>
              <a:spcAft>
                <a:spcPts val="0"/>
              </a:spcAft>
              <a:buClr>
                <a:schemeClr val="accent2"/>
              </a:buClr>
              <a:buSzPct val="90000"/>
              <a:buFont typeface="Arial" pitchFamily="34" charset="0"/>
              <a:buChar char="•"/>
              <a:tabLst/>
              <a:defRPr/>
            </a:pPr>
            <a:r>
              <a:rPr kumimoji="0" lang="en-US" sz="3600" b="0" i="0" u="none" strike="noStrike" kern="1200" cap="none" spc="0" normalizeH="0" baseline="0" noProof="0" dirty="0">
                <a:ln>
                  <a:noFill/>
                </a:ln>
                <a:solidFill>
                  <a:schemeClr val="tx1"/>
                </a:solidFill>
                <a:effectLst/>
                <a:uLnTx/>
                <a:uFillTx/>
                <a:latin typeface="+mn-lt"/>
                <a:ea typeface="+mn-ea"/>
                <a:cs typeface="+mn-cs"/>
              </a:rPr>
              <a:t>Correlation analysis between pairs of variables</a:t>
            </a:r>
          </a:p>
          <a:p>
            <a:pPr marL="731012" marR="0" lvl="1" indent="-320040" algn="l" defTabSz="914400" rtl="0" eaLnBrk="1" fontAlgn="auto" latinLnBrk="0" hangingPunct="1">
              <a:lnSpc>
                <a:spcPct val="100000"/>
              </a:lnSpc>
              <a:spcBef>
                <a:spcPts val="0"/>
              </a:spcBef>
              <a:spcAft>
                <a:spcPts val="0"/>
              </a:spcAft>
              <a:buClr>
                <a:schemeClr val="accent2"/>
              </a:buClr>
              <a:buSzPct val="90000"/>
              <a:buFont typeface="Arial" pitchFamily="34" charset="0"/>
              <a:buChar char="•"/>
              <a:tabLst/>
              <a:defRPr/>
            </a:pPr>
            <a:endParaRPr kumimoji="0" lang="fr-FR" sz="3600" b="0" i="0" u="none" strike="noStrike" kern="1200" cap="none" spc="0" normalizeH="0" baseline="0" noProof="0" dirty="0">
              <a:ln>
                <a:noFill/>
              </a:ln>
              <a:solidFill>
                <a:srgbClr val="0000FF"/>
              </a:solidFill>
              <a:effectLst/>
              <a:uLnTx/>
              <a:uFillTx/>
              <a:latin typeface="+mn-lt"/>
              <a:ea typeface="+mn-ea"/>
              <a:cs typeface="+mn-cs"/>
            </a:endParaRPr>
          </a:p>
          <a:p>
            <a:pPr marL="731012" marR="0" lvl="1" indent="-320040" algn="l" defTabSz="914400" rtl="0" eaLnBrk="1" fontAlgn="auto" latinLnBrk="0" hangingPunct="1">
              <a:lnSpc>
                <a:spcPct val="100000"/>
              </a:lnSpc>
              <a:spcBef>
                <a:spcPts val="0"/>
              </a:spcBef>
              <a:spcAft>
                <a:spcPts val="0"/>
              </a:spcAft>
              <a:buClr>
                <a:schemeClr val="accent2"/>
              </a:buClr>
              <a:buSzPct val="90000"/>
              <a:buFont typeface="Arial" pitchFamily="34" charset="0"/>
              <a:buChar char="•"/>
              <a:tabLst/>
              <a:defRPr/>
            </a:pPr>
            <a:endParaRPr lang="fr-FR" sz="3600" dirty="0">
              <a:solidFill>
                <a:srgbClr val="0000FF"/>
              </a:solidFill>
              <a:latin typeface="+mn-lt"/>
            </a:endParaRPr>
          </a:p>
          <a:p>
            <a:pPr marL="731012" marR="0" lvl="1" indent="-320040" algn="l" defTabSz="914400" rtl="0" eaLnBrk="1" fontAlgn="auto" latinLnBrk="0" hangingPunct="1">
              <a:lnSpc>
                <a:spcPct val="100000"/>
              </a:lnSpc>
              <a:spcBef>
                <a:spcPts val="0"/>
              </a:spcBef>
              <a:spcAft>
                <a:spcPts val="0"/>
              </a:spcAft>
              <a:buClr>
                <a:schemeClr val="accent2"/>
              </a:buClr>
              <a:buSzPct val="90000"/>
              <a:buFont typeface="Arial" pitchFamily="34" charset="0"/>
              <a:buChar char="•"/>
              <a:tabLst/>
              <a:defRPr/>
            </a:pPr>
            <a:endParaRPr kumimoji="0" lang="fr-FR" sz="3600" b="0" i="0" u="none" strike="noStrike" kern="1200" cap="none" spc="0" normalizeH="0" baseline="0" noProof="0" dirty="0">
              <a:ln>
                <a:noFill/>
              </a:ln>
              <a:solidFill>
                <a:srgbClr val="0000FF"/>
              </a:solidFill>
              <a:effectLst/>
              <a:uLnTx/>
              <a:uFillTx/>
              <a:latin typeface="+mn-lt"/>
              <a:ea typeface="+mn-ea"/>
              <a:cs typeface="+mn-cs"/>
            </a:endParaRP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Arial" pitchFamily="34" charset="0"/>
              <a:buChar char="•"/>
              <a:tabLst/>
              <a:defRPr/>
            </a:pPr>
            <a:r>
              <a:rPr kumimoji="0" lang="fr-FR" sz="5100" b="0" i="0" u="none" strike="noStrike" kern="1200" cap="none" spc="0" normalizeH="0" baseline="0" noProof="0" dirty="0" err="1">
                <a:ln>
                  <a:noFill/>
                </a:ln>
                <a:solidFill>
                  <a:srgbClr val="FF0000"/>
                </a:solidFill>
                <a:effectLst/>
                <a:uLnTx/>
                <a:uFillTx/>
                <a:latin typeface="+mn-lt"/>
                <a:ea typeface="+mn-ea"/>
                <a:cs typeface="+mn-cs"/>
              </a:rPr>
              <a:t>Khiops</a:t>
            </a:r>
            <a:r>
              <a:rPr kumimoji="0" lang="fr-FR" sz="5100" b="0" i="0" u="none" strike="noStrike" kern="1200" cap="none" spc="0" normalizeH="0" baseline="0" noProof="0" dirty="0">
                <a:ln>
                  <a:noFill/>
                </a:ln>
                <a:solidFill>
                  <a:srgbClr val="FF0000"/>
                </a:solidFill>
                <a:effectLst/>
                <a:uLnTx/>
                <a:uFillTx/>
                <a:latin typeface="+mn-lt"/>
                <a:ea typeface="+mn-ea"/>
                <a:cs typeface="+mn-cs"/>
              </a:rPr>
              <a:t> </a:t>
            </a:r>
            <a:r>
              <a:rPr kumimoji="0" lang="fr-FR" sz="5100" b="0" i="0" u="none" strike="noStrike" kern="1200" cap="none" spc="0" normalizeH="0" baseline="0" noProof="0" dirty="0" err="1">
                <a:ln>
                  <a:noFill/>
                </a:ln>
                <a:solidFill>
                  <a:srgbClr val="FF0000"/>
                </a:solidFill>
                <a:effectLst/>
                <a:uLnTx/>
                <a:uFillTx/>
                <a:latin typeface="+mn-lt"/>
                <a:ea typeface="+mn-ea"/>
                <a:cs typeface="+mn-cs"/>
              </a:rPr>
              <a:t>Visualization</a:t>
            </a:r>
            <a:r>
              <a:rPr kumimoji="0" lang="fr-FR" sz="5100" b="0" i="0" u="none" strike="noStrike" kern="1200" cap="none" spc="0" normalizeH="0" baseline="0" noProof="0" dirty="0">
                <a:ln>
                  <a:noFill/>
                </a:ln>
                <a:solidFill>
                  <a:srgbClr val="FF0000"/>
                </a:solidFill>
                <a:effectLst/>
                <a:uLnTx/>
                <a:uFillTx/>
                <a:latin typeface="+mn-lt"/>
                <a:ea typeface="+mn-ea"/>
                <a:cs typeface="+mn-cs"/>
              </a:rPr>
              <a:t> </a:t>
            </a:r>
          </a:p>
          <a:p>
            <a:pPr marL="731012" marR="0" lvl="1" indent="-320040" algn="l" defTabSz="914400" rtl="0" eaLnBrk="1" fontAlgn="auto" latinLnBrk="0" hangingPunct="1">
              <a:lnSpc>
                <a:spcPct val="100000"/>
              </a:lnSpc>
              <a:spcBef>
                <a:spcPts val="0"/>
              </a:spcBef>
              <a:spcAft>
                <a:spcPts val="0"/>
              </a:spcAft>
              <a:buClr>
                <a:schemeClr val="accent2"/>
              </a:buClr>
              <a:buSzPct val="90000"/>
              <a:buFont typeface="Arial" pitchFamily="34" charset="0"/>
              <a:buChar char="•"/>
              <a:tabLst/>
              <a:defRPr/>
            </a:pPr>
            <a:r>
              <a:rPr kumimoji="0" lang="en-US" sz="3600" b="0" i="0" u="none" strike="noStrike" kern="1200" cap="none" spc="0" normalizeH="0" baseline="0" noProof="0" dirty="0">
                <a:ln>
                  <a:noFill/>
                </a:ln>
                <a:solidFill>
                  <a:schemeClr val="tx1"/>
                </a:solidFill>
                <a:effectLst/>
                <a:uLnTx/>
                <a:uFillTx/>
                <a:latin typeface="+mn-lt"/>
                <a:ea typeface="+mn-ea"/>
                <a:cs typeface="+mn-cs"/>
              </a:rPr>
              <a:t>Analysis of </a:t>
            </a:r>
            <a:r>
              <a:rPr kumimoji="0" lang="en-US" sz="3600" b="0" i="0" u="none" strike="noStrike" kern="1200" cap="none" spc="0" normalizeH="0" baseline="0" noProof="0" dirty="0" err="1">
                <a:ln>
                  <a:noFill/>
                </a:ln>
                <a:solidFill>
                  <a:schemeClr val="tx1"/>
                </a:solidFill>
                <a:effectLst/>
                <a:uLnTx/>
                <a:uFillTx/>
                <a:latin typeface="+mn-lt"/>
                <a:ea typeface="+mn-ea"/>
                <a:cs typeface="+mn-cs"/>
              </a:rPr>
              <a:t>Khiops</a:t>
            </a:r>
            <a:r>
              <a:rPr kumimoji="0" lang="en-US" sz="3600" b="0" i="0" u="none" strike="noStrike" kern="1200" cap="none" spc="0" normalizeH="0" baseline="0" noProof="0" dirty="0">
                <a:ln>
                  <a:noFill/>
                </a:ln>
                <a:solidFill>
                  <a:schemeClr val="tx1"/>
                </a:solidFill>
                <a:effectLst/>
                <a:uLnTx/>
                <a:uFillTx/>
                <a:latin typeface="+mn-lt"/>
                <a:ea typeface="+mn-ea"/>
                <a:cs typeface="+mn-cs"/>
              </a:rPr>
              <a:t> results using an interactive visualization tool</a:t>
            </a:r>
          </a:p>
          <a:p>
            <a:pPr marL="731012" marR="0" lvl="1" indent="-320040" algn="l" defTabSz="914400" rtl="0" eaLnBrk="1" fontAlgn="auto" latinLnBrk="0" hangingPunct="1">
              <a:lnSpc>
                <a:spcPct val="100000"/>
              </a:lnSpc>
              <a:spcBef>
                <a:spcPts val="0"/>
              </a:spcBef>
              <a:spcAft>
                <a:spcPts val="0"/>
              </a:spcAft>
              <a:buClr>
                <a:schemeClr val="accent2"/>
              </a:buClr>
              <a:buSzPct val="90000"/>
              <a:buFont typeface="Arial" pitchFamily="34" charset="0"/>
              <a:buChar char="•"/>
              <a:tabLst/>
              <a:defRPr/>
            </a:pPr>
            <a:endParaRPr kumimoji="0" lang="fr-FR" sz="3600" b="0" i="0" u="none" strike="noStrike" kern="1200" cap="none" spc="0" normalizeH="0" baseline="0" noProof="0" dirty="0">
              <a:ln>
                <a:noFill/>
              </a:ln>
              <a:solidFill>
                <a:srgbClr val="0000FF"/>
              </a:solidFill>
              <a:effectLst/>
              <a:uLnTx/>
              <a:uFillTx/>
              <a:latin typeface="+mn-lt"/>
              <a:ea typeface="+mn-ea"/>
              <a:cs typeface="+mn-cs"/>
            </a:endParaRP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84" y="4295955"/>
            <a:ext cx="1239196" cy="93824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fontAlgn="auto">
              <a:spcAft>
                <a:spcPts val="0"/>
              </a:spcAft>
              <a:defRPr/>
            </a:pPr>
            <a:r>
              <a:rPr lang="en-US" dirty="0">
                <a:solidFill>
                  <a:schemeClr val="bg1"/>
                </a:solidFill>
              </a:rPr>
              <a:t>Exercise H …</a:t>
            </a:r>
          </a:p>
        </p:txBody>
      </p:sp>
      <p:sp>
        <p:nvSpPr>
          <p:cNvPr id="5" name="Espace réservé du numéro de diapositive 4"/>
          <p:cNvSpPr>
            <a:spLocks noGrp="1"/>
          </p:cNvSpPr>
          <p:nvPr>
            <p:ph type="sldNum" sz="quarter" idx="11"/>
          </p:nvPr>
        </p:nvSpPr>
        <p:spPr/>
        <p:txBody>
          <a:bodyPr/>
          <a:lstStyle/>
          <a:p>
            <a:pPr>
              <a:defRPr/>
            </a:pPr>
            <a:fld id="{9748F998-E026-4232-9E02-685813936170}" type="slidenum">
              <a:rPr lang="en-US" smtClean="0"/>
              <a:pPr>
                <a:defRPr/>
              </a:pPr>
              <a:t>30</a:t>
            </a:fld>
            <a:endParaRPr lang="en-US" dirty="0">
              <a:solidFill>
                <a:schemeClr val="accent3">
                  <a:shade val="75000"/>
                </a:schemeClr>
              </a:solidFill>
            </a:endParaRPr>
          </a:p>
        </p:txBody>
      </p:sp>
      <p:pic>
        <p:nvPicPr>
          <p:cNvPr id="6" name="Picture 2"/>
          <p:cNvPicPr>
            <a:picLocks noChangeAspect="1" noChangeArrowheads="1"/>
          </p:cNvPicPr>
          <p:nvPr/>
        </p:nvPicPr>
        <p:blipFill>
          <a:blip r:embed="rId2"/>
          <a:srcRect/>
          <a:stretch>
            <a:fillRect/>
          </a:stretch>
        </p:blipFill>
        <p:spPr bwMode="auto">
          <a:xfrm>
            <a:off x="142341" y="547860"/>
            <a:ext cx="421481" cy="400050"/>
          </a:xfrm>
          <a:prstGeom prst="rect">
            <a:avLst/>
          </a:prstGeom>
          <a:noFill/>
          <a:ln w="9525">
            <a:noFill/>
            <a:miter lim="800000"/>
            <a:headEnd/>
            <a:tailEnd/>
          </a:ln>
          <a:effectLst/>
        </p:spPr>
      </p:pic>
      <p:sp>
        <p:nvSpPr>
          <p:cNvPr id="11" name="ZoneTexte 4"/>
          <p:cNvSpPr txBox="1">
            <a:spLocks noChangeArrowheads="1"/>
          </p:cNvSpPr>
          <p:nvPr/>
        </p:nvSpPr>
        <p:spPr bwMode="auto">
          <a:xfrm>
            <a:off x="1587500" y="3576638"/>
            <a:ext cx="6346096" cy="646331"/>
          </a:xfrm>
          <a:prstGeom prst="rect">
            <a:avLst/>
          </a:prstGeom>
          <a:noFill/>
          <a:ln w="9525">
            <a:noFill/>
            <a:miter lim="800000"/>
            <a:headEnd/>
            <a:tailEnd/>
          </a:ln>
        </p:spPr>
        <p:txBody>
          <a:bodyPr wrap="none">
            <a:spAutoFit/>
          </a:bodyPr>
          <a:lstStyle/>
          <a:p>
            <a:r>
              <a:rPr lang="en-US" dirty="0">
                <a:solidFill>
                  <a:srgbClr val="FF0000"/>
                </a:solidFill>
                <a:latin typeface="Corbel" pitchFamily="34" charset="0"/>
              </a:rPr>
              <a:t>A</a:t>
            </a:r>
            <a:r>
              <a:rPr lang="en-US" dirty="0">
                <a:latin typeface="Corbel" pitchFamily="34" charset="0"/>
              </a:rPr>
              <a:t> : Perform a supervised classification on sample database Letter</a:t>
            </a:r>
          </a:p>
          <a:p>
            <a:r>
              <a:rPr lang="en-US" dirty="0">
                <a:latin typeface="Corbel" pitchFamily="34" charset="0"/>
              </a:rPr>
              <a:t>	Build  0, 10, 50 trees</a:t>
            </a:r>
          </a:p>
        </p:txBody>
      </p:sp>
      <p:sp>
        <p:nvSpPr>
          <p:cNvPr id="13" name="ZoneTexte 6"/>
          <p:cNvSpPr txBox="1">
            <a:spLocks noChangeArrowheads="1"/>
          </p:cNvSpPr>
          <p:nvPr/>
        </p:nvSpPr>
        <p:spPr bwMode="auto">
          <a:xfrm>
            <a:off x="1928813" y="4943475"/>
            <a:ext cx="6072187" cy="1200329"/>
          </a:xfrm>
          <a:prstGeom prst="rect">
            <a:avLst/>
          </a:prstGeom>
          <a:noFill/>
          <a:ln w="9525">
            <a:noFill/>
            <a:miter lim="800000"/>
            <a:headEnd/>
            <a:tailEnd/>
          </a:ln>
        </p:spPr>
        <p:txBody>
          <a:bodyPr wrap="square">
            <a:spAutoFit/>
          </a:bodyPr>
          <a:lstStyle/>
          <a:p>
            <a:r>
              <a:rPr lang="en-US" dirty="0">
                <a:latin typeface="Corbel" pitchFamily="34" charset="0"/>
              </a:rPr>
              <a:t>Interpret the analysis results, and the trade-off between number of trees, training time and test accuracy</a:t>
            </a:r>
          </a:p>
          <a:p>
            <a:endParaRPr lang="en-US" dirty="0">
              <a:latin typeface="Corbel" pitchFamily="34" charset="0"/>
            </a:endParaRPr>
          </a:p>
          <a:p>
            <a:endParaRPr lang="en-US" dirty="0">
              <a:latin typeface="Corbel" pitchFamily="34" charset="0"/>
            </a:endParaRPr>
          </a:p>
        </p:txBody>
      </p:sp>
      <p:sp>
        <p:nvSpPr>
          <p:cNvPr id="14" name="Flèche vers le bas 13"/>
          <p:cNvSpPr/>
          <p:nvPr/>
        </p:nvSpPr>
        <p:spPr>
          <a:xfrm rot="16200000">
            <a:off x="1678781" y="5003007"/>
            <a:ext cx="219075" cy="271462"/>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US" dirty="0">
                <a:solidFill>
                  <a:schemeClr val="accent1">
                    <a:satMod val="150000"/>
                  </a:schemeClr>
                </a:solidFill>
              </a:rPr>
              <a:t>Integration in information systems</a:t>
            </a:r>
            <a:endParaRPr lang="en-US" dirty="0"/>
          </a:p>
        </p:txBody>
      </p:sp>
      <p:sp>
        <p:nvSpPr>
          <p:cNvPr id="3" name="Espace réservé du numéro de diapositive 2"/>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31</a:t>
            </a:fld>
            <a:endParaRPr lang="en-US" dirty="0"/>
          </a:p>
        </p:txBody>
      </p:sp>
      <p:sp>
        <p:nvSpPr>
          <p:cNvPr id="4" name="Espace réservé du contenu 3"/>
          <p:cNvSpPr>
            <a:spLocks noGrp="1"/>
          </p:cNvSpPr>
          <p:nvPr>
            <p:ph sz="quarter" idx="1"/>
          </p:nvPr>
        </p:nvSpPr>
        <p:spPr>
          <a:xfrm>
            <a:off x="612648" y="1719468"/>
            <a:ext cx="8153400" cy="4850296"/>
          </a:xfrm>
        </p:spPr>
        <p:txBody>
          <a:bodyPr>
            <a:normAutofit fontScale="62500" lnSpcReduction="20000"/>
          </a:bodyPr>
          <a:lstStyle/>
          <a:p>
            <a:pPr>
              <a:buFont typeface="Arial" pitchFamily="34" charset="0"/>
              <a:buChar char="•"/>
            </a:pPr>
            <a:r>
              <a:rPr lang="en-US" dirty="0"/>
              <a:t>Batch mode</a:t>
            </a:r>
          </a:p>
          <a:p>
            <a:pPr lvl="1">
              <a:buFont typeface="Arial" pitchFamily="34" charset="0"/>
              <a:buChar char="•"/>
            </a:pPr>
            <a:r>
              <a:rPr lang="en-US" dirty="0"/>
              <a:t>to record and replay </a:t>
            </a:r>
            <a:r>
              <a:rPr lang="en-US" dirty="0" err="1"/>
              <a:t>Khiops</a:t>
            </a:r>
            <a:r>
              <a:rPr lang="en-US" dirty="0"/>
              <a:t> scripts</a:t>
            </a:r>
          </a:p>
          <a:p>
            <a:pPr lvl="1">
              <a:buFont typeface="Arial" pitchFamily="34" charset="0"/>
              <a:buChar char="•"/>
            </a:pPr>
            <a:r>
              <a:rPr lang="en-US" dirty="0"/>
              <a:t>to perform any </a:t>
            </a:r>
            <a:r>
              <a:rPr lang="en-US" dirty="0" err="1"/>
              <a:t>Khiops</a:t>
            </a:r>
            <a:r>
              <a:rPr lang="en-US" dirty="0"/>
              <a:t> task from any programming language </a:t>
            </a:r>
          </a:p>
          <a:p>
            <a:pPr lvl="1">
              <a:buFont typeface="Arial" pitchFamily="34" charset="0"/>
              <a:buChar char="•"/>
            </a:pPr>
            <a:r>
              <a:rPr lang="en-US" dirty="0"/>
              <a:t>see next slide</a:t>
            </a:r>
          </a:p>
          <a:p>
            <a:pPr lvl="1">
              <a:buFont typeface="Arial" pitchFamily="34" charset="0"/>
              <a:buChar char="•"/>
            </a:pPr>
            <a:endParaRPr lang="en-US" dirty="0"/>
          </a:p>
          <a:p>
            <a:pPr>
              <a:buFont typeface="Arial" pitchFamily="34" charset="0"/>
              <a:buChar char="•"/>
            </a:pPr>
            <a:r>
              <a:rPr lang="en-US" dirty="0" err="1"/>
              <a:t>Khiops</a:t>
            </a:r>
            <a:r>
              <a:rPr lang="en-US" dirty="0"/>
              <a:t> Native Interface (KNI)</a:t>
            </a:r>
          </a:p>
          <a:p>
            <a:pPr lvl="1">
              <a:buFont typeface="Arial" pitchFamily="34" charset="0"/>
              <a:buChar char="•"/>
            </a:pPr>
            <a:r>
              <a:rPr lang="en-US" dirty="0"/>
              <a:t>dynamic link library (DLL) for online deployment of </a:t>
            </a:r>
            <a:r>
              <a:rPr lang="en-US" dirty="0" err="1"/>
              <a:t>Khiops</a:t>
            </a:r>
            <a:r>
              <a:rPr lang="en-US" dirty="0"/>
              <a:t> models</a:t>
            </a:r>
          </a:p>
          <a:p>
            <a:pPr lvl="1">
              <a:buFont typeface="Arial" pitchFamily="34" charset="0"/>
              <a:buChar char="•"/>
            </a:pPr>
            <a:r>
              <a:rPr lang="en-US" dirty="0"/>
              <a:t>package to download from </a:t>
            </a:r>
            <a:r>
              <a:rPr lang="en-US" dirty="0">
                <a:hlinkClick r:id="rId2"/>
              </a:rPr>
              <a:t>https://khiops.org</a:t>
            </a:r>
            <a:endParaRPr lang="en-US" dirty="0"/>
          </a:p>
          <a:p>
            <a:pPr lvl="1">
              <a:buFont typeface="Arial" pitchFamily="34" charset="0"/>
              <a:buChar char="•"/>
            </a:pPr>
            <a:endParaRPr lang="en-US" dirty="0"/>
          </a:p>
          <a:p>
            <a:pPr>
              <a:buFont typeface="Arial" pitchFamily="34" charset="0"/>
              <a:buChar char="•"/>
            </a:pPr>
            <a:r>
              <a:rPr lang="en-US" dirty="0"/>
              <a:t>Python </a:t>
            </a:r>
            <a:r>
              <a:rPr lang="en-US" dirty="0" err="1"/>
              <a:t>Khiops</a:t>
            </a:r>
            <a:r>
              <a:rPr lang="en-US" dirty="0"/>
              <a:t> Library (</a:t>
            </a:r>
            <a:r>
              <a:rPr lang="en-US" dirty="0" err="1"/>
              <a:t>pykhiops</a:t>
            </a:r>
            <a:r>
              <a:rPr lang="en-US" dirty="0"/>
              <a:t>)</a:t>
            </a:r>
          </a:p>
          <a:p>
            <a:pPr lvl="1">
              <a:buFont typeface="Arial" pitchFamily="34" charset="0"/>
              <a:buChar char="•"/>
            </a:pPr>
            <a:r>
              <a:rPr lang="en-US" dirty="0"/>
              <a:t>to perform any </a:t>
            </a:r>
            <a:r>
              <a:rPr lang="en-US" dirty="0" err="1"/>
              <a:t>Khiops</a:t>
            </a:r>
            <a:r>
              <a:rPr lang="en-US" dirty="0"/>
              <a:t> task from python</a:t>
            </a:r>
          </a:p>
          <a:p>
            <a:pPr lvl="1">
              <a:buFont typeface="Arial" pitchFamily="34" charset="0"/>
              <a:buChar char="•"/>
            </a:pPr>
            <a:r>
              <a:rPr lang="en-US" dirty="0"/>
              <a:t>to inspect any </a:t>
            </a:r>
            <a:r>
              <a:rPr lang="en-US" dirty="0" err="1"/>
              <a:t>Khiops</a:t>
            </a:r>
            <a:r>
              <a:rPr lang="en-US" dirty="0"/>
              <a:t> analysis results from python</a:t>
            </a:r>
          </a:p>
          <a:p>
            <a:pPr lvl="1">
              <a:buFont typeface="Arial" pitchFamily="34" charset="0"/>
              <a:buChar char="•"/>
            </a:pPr>
            <a:r>
              <a:rPr lang="en-US" dirty="0"/>
              <a:t>python package available from </a:t>
            </a:r>
            <a:r>
              <a:rPr lang="en-US" dirty="0">
                <a:hlinkClick r:id="rId2"/>
              </a:rPr>
              <a:t>https://khiops.org</a:t>
            </a:r>
            <a:endParaRPr lang="en-US" dirty="0"/>
          </a:p>
          <a:p>
            <a:pPr lvl="1">
              <a:buFont typeface="Arial" pitchFamily="34" charset="0"/>
              <a:buChar char="•"/>
            </a:pPr>
            <a:endParaRPr lang="en-US" dirty="0"/>
          </a:p>
          <a:p>
            <a:pPr>
              <a:buFont typeface="Arial" pitchFamily="34" charset="0"/>
              <a:buChar char="•"/>
            </a:pPr>
            <a:r>
              <a:rPr lang="en-US" dirty="0"/>
              <a:t>JSON file exports</a:t>
            </a:r>
          </a:p>
          <a:p>
            <a:pPr lvl="1">
              <a:buFont typeface="Arial" pitchFamily="34" charset="0"/>
              <a:buChar char="•"/>
            </a:pPr>
            <a:r>
              <a:rPr lang="en-US" dirty="0" err="1"/>
              <a:t>Khiops</a:t>
            </a:r>
            <a:r>
              <a:rPr lang="en-US" dirty="0"/>
              <a:t> dictionaries and analysis results can be exported from the </a:t>
            </a:r>
            <a:r>
              <a:rPr lang="en-US" dirty="0" err="1"/>
              <a:t>Khiops</a:t>
            </a:r>
            <a:r>
              <a:rPr lang="en-US" dirty="0"/>
              <a:t> tool</a:t>
            </a:r>
          </a:p>
          <a:p>
            <a:pPr marL="365760" lvl="1" indent="0">
              <a:buNone/>
            </a:pPr>
            <a:r>
              <a:rPr lang="en-US" dirty="0"/>
              <a:t>     to exploit </a:t>
            </a:r>
            <a:r>
              <a:rPr lang="en-US" dirty="0" err="1"/>
              <a:t>Khiops</a:t>
            </a:r>
            <a:r>
              <a:rPr lang="en-US" dirty="0"/>
              <a:t> results from any programming language</a:t>
            </a:r>
          </a:p>
          <a:p>
            <a:pPr lvl="1">
              <a:buFont typeface="Arial" pitchFamily="34" charset="0"/>
              <a:buChar char="•"/>
            </a:pP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fontAlgn="auto">
              <a:spcAft>
                <a:spcPts val="0"/>
              </a:spcAft>
              <a:defRPr/>
            </a:pPr>
            <a:r>
              <a:rPr lang="en-US" dirty="0">
                <a:solidFill>
                  <a:schemeClr val="accent1">
                    <a:satMod val="150000"/>
                  </a:schemeClr>
                </a:solidFill>
              </a:rPr>
              <a:t>Batch  mode</a:t>
            </a:r>
            <a:endParaRPr lang="en-US" sz="3200" dirty="0">
              <a:solidFill>
                <a:schemeClr val="accent1">
                  <a:satMod val="150000"/>
                </a:schemeClr>
              </a:solidFill>
            </a:endParaRPr>
          </a:p>
        </p:txBody>
      </p:sp>
      <p:sp>
        <p:nvSpPr>
          <p:cNvPr id="11" name="Espace réservé du numéro de diapositive 10"/>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32</a:t>
            </a:fld>
            <a:endParaRPr lang="en-US" dirty="0"/>
          </a:p>
        </p:txBody>
      </p:sp>
      <p:sp>
        <p:nvSpPr>
          <p:cNvPr id="3" name="Espace réservé du contenu 2"/>
          <p:cNvSpPr>
            <a:spLocks noGrp="1"/>
          </p:cNvSpPr>
          <p:nvPr>
            <p:ph sz="quarter" idx="1"/>
          </p:nvPr>
        </p:nvSpPr>
        <p:spPr>
          <a:xfrm>
            <a:off x="4047067" y="2032000"/>
            <a:ext cx="5096933" cy="4588933"/>
          </a:xfrm>
        </p:spPr>
        <p:txBody>
          <a:bodyPr rtlCol="0">
            <a:normAutofit lnSpcReduction="10000"/>
          </a:bodyPr>
          <a:lstStyle/>
          <a:p>
            <a:pPr marL="438912" indent="-320040" fontAlgn="auto">
              <a:spcBef>
                <a:spcPts val="0"/>
              </a:spcBef>
              <a:spcAft>
                <a:spcPts val="0"/>
              </a:spcAft>
              <a:buFont typeface="Arial" pitchFamily="34" charset="0"/>
              <a:buChar char="•"/>
              <a:defRPr/>
            </a:pPr>
            <a:r>
              <a:rPr lang="en-US" sz="2000" dirty="0"/>
              <a:t>Start a Shell </a:t>
            </a:r>
            <a:r>
              <a:rPr lang="en-US" sz="2000" dirty="0" err="1"/>
              <a:t>Khiops</a:t>
            </a:r>
            <a:endParaRPr lang="en-US" sz="2000" dirty="0"/>
          </a:p>
          <a:p>
            <a:pPr marL="438912" indent="-320040" fontAlgn="auto">
              <a:spcBef>
                <a:spcPts val="0"/>
              </a:spcBef>
              <a:spcAft>
                <a:spcPts val="0"/>
              </a:spcAft>
              <a:buFont typeface="Arial" pitchFamily="34" charset="0"/>
              <a:buChar char="•"/>
              <a:defRPr/>
            </a:pPr>
            <a:endParaRPr lang="en-US" sz="2000" dirty="0"/>
          </a:p>
          <a:p>
            <a:pPr marL="438912" indent="-320040" fontAlgn="auto">
              <a:spcBef>
                <a:spcPts val="0"/>
              </a:spcBef>
              <a:spcAft>
                <a:spcPts val="0"/>
              </a:spcAft>
              <a:buFont typeface="Arial" pitchFamily="34" charset="0"/>
              <a:buChar char="•"/>
              <a:defRPr/>
            </a:pPr>
            <a:endParaRPr lang="en-US" sz="2000" dirty="0"/>
          </a:p>
          <a:p>
            <a:pPr marL="438912" indent="-320040" fontAlgn="auto">
              <a:spcBef>
                <a:spcPts val="0"/>
              </a:spcBef>
              <a:spcAft>
                <a:spcPts val="0"/>
              </a:spcAft>
              <a:buFont typeface="Arial" pitchFamily="34" charset="0"/>
              <a:buChar char="•"/>
              <a:defRPr/>
            </a:pPr>
            <a:endParaRPr lang="en-US" sz="2000" dirty="0"/>
          </a:p>
          <a:p>
            <a:pPr marL="438912" indent="-320040" fontAlgn="auto">
              <a:spcBef>
                <a:spcPts val="0"/>
              </a:spcBef>
              <a:spcAft>
                <a:spcPts val="0"/>
              </a:spcAft>
              <a:buFont typeface="Arial" pitchFamily="34" charset="0"/>
              <a:buChar char="•"/>
              <a:defRPr/>
            </a:pPr>
            <a:r>
              <a:rPr lang="en-US" sz="2000" dirty="0"/>
              <a:t>Record a script « automatically» using    </a:t>
            </a:r>
            <a:r>
              <a:rPr lang="en-US" sz="2000" dirty="0" err="1"/>
              <a:t>Khiops</a:t>
            </a:r>
            <a:r>
              <a:rPr lang="en-US" sz="2000" dirty="0"/>
              <a:t> user interface</a:t>
            </a:r>
            <a:r>
              <a:rPr lang="en-US" sz="1600" dirty="0">
                <a:solidFill>
                  <a:srgbClr val="0000FF"/>
                </a:solidFill>
              </a:rPr>
              <a:t>		</a:t>
            </a:r>
          </a:p>
          <a:p>
            <a:pPr marL="438912" indent="-320040" fontAlgn="auto">
              <a:spcBef>
                <a:spcPts val="0"/>
              </a:spcBef>
              <a:spcAft>
                <a:spcPts val="0"/>
              </a:spcAft>
              <a:buNone/>
              <a:defRPr/>
            </a:pPr>
            <a:r>
              <a:rPr lang="en-US" sz="1600" dirty="0">
                <a:solidFill>
                  <a:srgbClr val="0000FF"/>
                </a:solidFill>
              </a:rPr>
              <a:t>			</a:t>
            </a:r>
            <a:r>
              <a:rPr lang="en-US" sz="1600" dirty="0" err="1"/>
              <a:t>khiops</a:t>
            </a:r>
            <a:r>
              <a:rPr lang="en-US" sz="1600" dirty="0"/>
              <a:t> –o my_script._</a:t>
            </a:r>
            <a:r>
              <a:rPr lang="en-US" sz="1600" dirty="0" err="1"/>
              <a:t>kh</a:t>
            </a:r>
            <a:r>
              <a:rPr lang="en-US" sz="1600" dirty="0"/>
              <a:t> </a:t>
            </a:r>
          </a:p>
          <a:p>
            <a:pPr marL="731012" lvl="1" indent="-320040" fontAlgn="auto">
              <a:spcBef>
                <a:spcPts val="0"/>
              </a:spcBef>
              <a:spcAft>
                <a:spcPts val="0"/>
              </a:spcAft>
              <a:buNone/>
              <a:defRPr/>
            </a:pPr>
            <a:r>
              <a:rPr lang="en-US" sz="1600" dirty="0"/>
              <a:t>	</a:t>
            </a:r>
            <a:r>
              <a:rPr lang="en-US" sz="1600" dirty="0">
                <a:solidFill>
                  <a:srgbClr val="0000FF"/>
                </a:solidFill>
              </a:rPr>
              <a:t>			</a:t>
            </a:r>
          </a:p>
          <a:p>
            <a:pPr marL="731012" lvl="1" indent="-320040" fontAlgn="auto">
              <a:spcBef>
                <a:spcPts val="0"/>
              </a:spcBef>
              <a:spcAft>
                <a:spcPts val="0"/>
              </a:spcAft>
              <a:buNone/>
              <a:defRPr/>
            </a:pPr>
            <a:r>
              <a:rPr lang="en-US" sz="1600" dirty="0">
                <a:solidFill>
                  <a:srgbClr val="FF0000"/>
                </a:solidFill>
              </a:rPr>
              <a:t>				o = output</a:t>
            </a:r>
          </a:p>
          <a:p>
            <a:pPr marL="731012" lvl="1" indent="-320040" fontAlgn="auto">
              <a:spcBef>
                <a:spcPts val="0"/>
              </a:spcBef>
              <a:spcAft>
                <a:spcPts val="0"/>
              </a:spcAft>
              <a:buFont typeface="Arial" pitchFamily="34" charset="0"/>
              <a:buChar char="•"/>
              <a:defRPr/>
            </a:pPr>
            <a:endParaRPr lang="en-US" sz="1600" dirty="0"/>
          </a:p>
          <a:p>
            <a:pPr marL="438912" indent="-320040" fontAlgn="auto">
              <a:spcBef>
                <a:spcPts val="0"/>
              </a:spcBef>
              <a:spcAft>
                <a:spcPts val="0"/>
              </a:spcAft>
              <a:buFont typeface="Arial" pitchFamily="34" charset="0"/>
              <a:buChar char="•"/>
              <a:defRPr/>
            </a:pPr>
            <a:r>
              <a:rPr lang="en-US" sz="2000" dirty="0"/>
              <a:t>Replay a script from the shell</a:t>
            </a:r>
          </a:p>
          <a:p>
            <a:pPr marL="731012" lvl="1" indent="-320040" fontAlgn="auto">
              <a:spcBef>
                <a:spcPts val="0"/>
              </a:spcBef>
              <a:spcAft>
                <a:spcPts val="0"/>
              </a:spcAft>
              <a:buNone/>
              <a:defRPr/>
            </a:pPr>
            <a:r>
              <a:rPr lang="en-US" sz="1600" dirty="0">
                <a:solidFill>
                  <a:srgbClr val="0000FF"/>
                </a:solidFill>
              </a:rPr>
              <a:t>			</a:t>
            </a:r>
            <a:r>
              <a:rPr lang="en-US" sz="1600" dirty="0" err="1"/>
              <a:t>khiops</a:t>
            </a:r>
            <a:r>
              <a:rPr lang="en-US" sz="1600" dirty="0"/>
              <a:t> –</a:t>
            </a:r>
            <a:r>
              <a:rPr lang="en-US" sz="1600" dirty="0" err="1"/>
              <a:t>i</a:t>
            </a:r>
            <a:r>
              <a:rPr lang="en-US" sz="1600" dirty="0"/>
              <a:t> my_script._</a:t>
            </a:r>
            <a:r>
              <a:rPr lang="en-US" sz="1600" dirty="0" err="1"/>
              <a:t>kh</a:t>
            </a:r>
            <a:r>
              <a:rPr lang="en-US" sz="1600" dirty="0"/>
              <a:t> </a:t>
            </a:r>
          </a:p>
          <a:p>
            <a:pPr marL="731012" lvl="1" indent="-320040" fontAlgn="auto">
              <a:spcBef>
                <a:spcPts val="0"/>
              </a:spcBef>
              <a:spcAft>
                <a:spcPts val="0"/>
              </a:spcAft>
              <a:buNone/>
              <a:defRPr/>
            </a:pPr>
            <a:r>
              <a:rPr lang="en-US" sz="1600" dirty="0"/>
              <a:t>	</a:t>
            </a:r>
            <a:r>
              <a:rPr lang="en-US" sz="1600" dirty="0">
                <a:solidFill>
                  <a:srgbClr val="0000FF"/>
                </a:solidFill>
              </a:rPr>
              <a:t>			</a:t>
            </a:r>
          </a:p>
          <a:p>
            <a:pPr marL="731012" lvl="1" indent="-320040" fontAlgn="auto">
              <a:spcBef>
                <a:spcPts val="0"/>
              </a:spcBef>
              <a:spcAft>
                <a:spcPts val="0"/>
              </a:spcAft>
              <a:buNone/>
              <a:defRPr/>
            </a:pPr>
            <a:r>
              <a:rPr lang="en-US" sz="1600" dirty="0">
                <a:solidFill>
                  <a:srgbClr val="FF0000"/>
                </a:solidFill>
              </a:rPr>
              <a:t>				</a:t>
            </a:r>
            <a:r>
              <a:rPr lang="en-US" sz="1600" dirty="0" err="1">
                <a:solidFill>
                  <a:srgbClr val="FF0000"/>
                </a:solidFill>
              </a:rPr>
              <a:t>i</a:t>
            </a:r>
            <a:r>
              <a:rPr lang="en-US" sz="1600" dirty="0">
                <a:solidFill>
                  <a:srgbClr val="FF0000"/>
                </a:solidFill>
              </a:rPr>
              <a:t> = input</a:t>
            </a:r>
          </a:p>
          <a:p>
            <a:pPr marL="731012" lvl="1" indent="-320040" fontAlgn="auto">
              <a:spcBef>
                <a:spcPts val="0"/>
              </a:spcBef>
              <a:spcAft>
                <a:spcPts val="0"/>
              </a:spcAft>
              <a:buFont typeface="Arial" pitchFamily="34" charset="0"/>
              <a:buChar char="•"/>
              <a:defRPr/>
            </a:pPr>
            <a:endParaRPr lang="en-US" sz="1600" dirty="0">
              <a:solidFill>
                <a:srgbClr val="FF0000"/>
              </a:solidFill>
            </a:endParaRPr>
          </a:p>
          <a:p>
            <a:pPr marL="438912" indent="-320040" fontAlgn="auto">
              <a:spcBef>
                <a:spcPts val="0"/>
              </a:spcBef>
              <a:spcAft>
                <a:spcPts val="0"/>
              </a:spcAft>
              <a:buFont typeface="Arial" pitchFamily="34" charset="0"/>
              <a:buChar char="•"/>
              <a:defRPr/>
            </a:pPr>
            <a:r>
              <a:rPr lang="en-US" sz="2000" dirty="0"/>
              <a:t>Replay a script from Windows Explorer</a:t>
            </a:r>
          </a:p>
          <a:p>
            <a:pPr marL="731012" lvl="1" indent="-320040">
              <a:spcBef>
                <a:spcPts val="0"/>
              </a:spcBef>
              <a:buNone/>
              <a:defRPr/>
            </a:pPr>
            <a:r>
              <a:rPr lang="en-US" sz="1600" dirty="0">
                <a:solidFill>
                  <a:srgbClr val="0000FF"/>
                </a:solidFill>
              </a:rPr>
              <a:t>			</a:t>
            </a:r>
            <a:r>
              <a:rPr lang="en-US" sz="1600" dirty="0"/>
              <a:t>right click on script file</a:t>
            </a:r>
          </a:p>
          <a:p>
            <a:pPr marL="731012" lvl="1" indent="-320040" fontAlgn="auto">
              <a:spcBef>
                <a:spcPts val="0"/>
              </a:spcBef>
              <a:spcAft>
                <a:spcPts val="0"/>
              </a:spcAft>
              <a:buNone/>
              <a:defRPr/>
            </a:pPr>
            <a:r>
              <a:rPr lang="en-US" sz="1600" dirty="0">
                <a:solidFill>
                  <a:srgbClr val="0000FF"/>
                </a:solidFill>
              </a:rPr>
              <a:t>	</a:t>
            </a:r>
          </a:p>
          <a:p>
            <a:pPr marL="731012" lvl="1" indent="-320040" fontAlgn="auto">
              <a:spcBef>
                <a:spcPts val="0"/>
              </a:spcBef>
              <a:spcAft>
                <a:spcPts val="0"/>
              </a:spcAft>
              <a:buNone/>
              <a:defRPr/>
            </a:pPr>
            <a:endParaRPr lang="en-US" sz="1600" dirty="0"/>
          </a:p>
        </p:txBody>
      </p:sp>
      <p:pic>
        <p:nvPicPr>
          <p:cNvPr id="27659" name="Picture 11"/>
          <p:cNvPicPr>
            <a:picLocks noChangeAspect="1" noChangeArrowheads="1"/>
          </p:cNvPicPr>
          <p:nvPr/>
        </p:nvPicPr>
        <p:blipFill>
          <a:blip r:embed="rId2"/>
          <a:srcRect/>
          <a:stretch>
            <a:fillRect/>
          </a:stretch>
        </p:blipFill>
        <p:spPr bwMode="auto">
          <a:xfrm>
            <a:off x="1196338" y="1707615"/>
            <a:ext cx="1714500" cy="1628775"/>
          </a:xfrm>
          <a:prstGeom prst="rect">
            <a:avLst/>
          </a:prstGeom>
          <a:noFill/>
          <a:ln w="9525">
            <a:noFill/>
            <a:miter lim="800000"/>
            <a:headEnd/>
            <a:tailEnd/>
          </a:ln>
        </p:spPr>
      </p:pic>
      <p:cxnSp>
        <p:nvCxnSpPr>
          <p:cNvPr id="12" name="Connecteur droit avec flèche 11"/>
          <p:cNvCxnSpPr/>
          <p:nvPr/>
        </p:nvCxnSpPr>
        <p:spPr>
          <a:xfrm flipH="1">
            <a:off x="2751667" y="2235200"/>
            <a:ext cx="1524000" cy="1016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27661" name="Picture 13"/>
          <p:cNvPicPr>
            <a:picLocks noChangeAspect="1" noChangeArrowheads="1"/>
          </p:cNvPicPr>
          <p:nvPr/>
        </p:nvPicPr>
        <p:blipFill>
          <a:blip r:embed="rId3"/>
          <a:srcRect/>
          <a:stretch>
            <a:fillRect/>
          </a:stretch>
        </p:blipFill>
        <p:spPr bwMode="auto">
          <a:xfrm>
            <a:off x="645051" y="3522138"/>
            <a:ext cx="3224213" cy="1628775"/>
          </a:xfrm>
          <a:prstGeom prst="rect">
            <a:avLst/>
          </a:prstGeom>
          <a:noFill/>
          <a:ln w="9525">
            <a:noFill/>
            <a:miter lim="800000"/>
            <a:headEnd/>
            <a:tailEnd/>
          </a:ln>
        </p:spPr>
      </p:pic>
      <p:cxnSp>
        <p:nvCxnSpPr>
          <p:cNvPr id="17" name="Connecteur droit avec flèche 16"/>
          <p:cNvCxnSpPr/>
          <p:nvPr/>
        </p:nvCxnSpPr>
        <p:spPr>
          <a:xfrm flipH="1">
            <a:off x="2540000" y="3344333"/>
            <a:ext cx="1744133" cy="52493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27663" name="Picture 15"/>
          <p:cNvPicPr>
            <a:picLocks noChangeAspect="1" noChangeArrowheads="1"/>
          </p:cNvPicPr>
          <p:nvPr/>
        </p:nvPicPr>
        <p:blipFill>
          <a:blip r:embed="rId4"/>
          <a:srcRect/>
          <a:stretch>
            <a:fillRect/>
          </a:stretch>
        </p:blipFill>
        <p:spPr bwMode="auto">
          <a:xfrm>
            <a:off x="746655" y="5415921"/>
            <a:ext cx="2620328" cy="1213485"/>
          </a:xfrm>
          <a:prstGeom prst="rect">
            <a:avLst/>
          </a:prstGeom>
          <a:noFill/>
          <a:ln w="9525">
            <a:noFill/>
            <a:miter lim="800000"/>
            <a:headEnd/>
            <a:tailEnd/>
          </a:ln>
        </p:spPr>
      </p:pic>
      <p:cxnSp>
        <p:nvCxnSpPr>
          <p:cNvPr id="22" name="Connecteur droit avec flèche 21"/>
          <p:cNvCxnSpPr/>
          <p:nvPr/>
        </p:nvCxnSpPr>
        <p:spPr>
          <a:xfrm flipH="1">
            <a:off x="3259667" y="5926667"/>
            <a:ext cx="1024466" cy="64346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3" name="Picture 2"/>
          <p:cNvPicPr>
            <a:picLocks noChangeAspect="1" noChangeArrowheads="1"/>
          </p:cNvPicPr>
          <p:nvPr/>
        </p:nvPicPr>
        <p:blipFill>
          <a:blip r:embed="rId5"/>
          <a:srcRect/>
          <a:stretch>
            <a:fillRect/>
          </a:stretch>
        </p:blipFill>
        <p:spPr bwMode="auto">
          <a:xfrm>
            <a:off x="142341" y="547860"/>
            <a:ext cx="421481" cy="400050"/>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fontAlgn="auto">
              <a:spcAft>
                <a:spcPts val="0"/>
              </a:spcAft>
              <a:defRPr/>
            </a:pPr>
            <a:r>
              <a:rPr lang="en-US" dirty="0">
                <a:solidFill>
                  <a:schemeClr val="bg1"/>
                </a:solidFill>
              </a:rPr>
              <a:t>Exercise I …</a:t>
            </a:r>
          </a:p>
        </p:txBody>
      </p:sp>
      <p:sp>
        <p:nvSpPr>
          <p:cNvPr id="5" name="Espace réservé du numéro de diapositive 4"/>
          <p:cNvSpPr>
            <a:spLocks noGrp="1"/>
          </p:cNvSpPr>
          <p:nvPr>
            <p:ph type="sldNum" sz="quarter" idx="11"/>
          </p:nvPr>
        </p:nvSpPr>
        <p:spPr/>
        <p:txBody>
          <a:bodyPr/>
          <a:lstStyle/>
          <a:p>
            <a:pPr>
              <a:defRPr/>
            </a:pPr>
            <a:fld id="{9748F998-E026-4232-9E02-685813936170}" type="slidenum">
              <a:rPr lang="en-US" smtClean="0"/>
              <a:pPr>
                <a:defRPr/>
              </a:pPr>
              <a:t>33</a:t>
            </a:fld>
            <a:endParaRPr lang="en-US" dirty="0">
              <a:solidFill>
                <a:schemeClr val="accent3">
                  <a:shade val="75000"/>
                </a:schemeClr>
              </a:solidFill>
            </a:endParaRPr>
          </a:p>
        </p:txBody>
      </p:sp>
      <p:sp>
        <p:nvSpPr>
          <p:cNvPr id="28674" name="ZoneTexte 2"/>
          <p:cNvSpPr txBox="1">
            <a:spLocks noChangeArrowheads="1"/>
          </p:cNvSpPr>
          <p:nvPr/>
        </p:nvSpPr>
        <p:spPr bwMode="auto">
          <a:xfrm>
            <a:off x="1587500" y="3576638"/>
            <a:ext cx="3735638" cy="369332"/>
          </a:xfrm>
          <a:prstGeom prst="rect">
            <a:avLst/>
          </a:prstGeom>
          <a:noFill/>
          <a:ln w="9525">
            <a:noFill/>
            <a:miter lim="800000"/>
            <a:headEnd/>
            <a:tailEnd/>
          </a:ln>
        </p:spPr>
        <p:txBody>
          <a:bodyPr wrap="none">
            <a:spAutoFit/>
          </a:bodyPr>
          <a:lstStyle/>
          <a:p>
            <a:r>
              <a:rPr lang="en-US" dirty="0">
                <a:solidFill>
                  <a:srgbClr val="FF0000"/>
                </a:solidFill>
                <a:latin typeface="Corbel" pitchFamily="34" charset="0"/>
              </a:rPr>
              <a:t>I</a:t>
            </a:r>
            <a:r>
              <a:rPr lang="en-US" dirty="0">
                <a:latin typeface="Corbel" pitchFamily="34" charset="0"/>
              </a:rPr>
              <a:t> : Record a script file, then replay it …</a:t>
            </a:r>
          </a:p>
        </p:txBody>
      </p:sp>
      <p:pic>
        <p:nvPicPr>
          <p:cNvPr id="6" name="Picture 2"/>
          <p:cNvPicPr>
            <a:picLocks noChangeAspect="1" noChangeArrowheads="1"/>
          </p:cNvPicPr>
          <p:nvPr/>
        </p:nvPicPr>
        <p:blipFill>
          <a:blip r:embed="rId2"/>
          <a:srcRect/>
          <a:stretch>
            <a:fillRect/>
          </a:stretch>
        </p:blipFill>
        <p:spPr bwMode="auto">
          <a:xfrm>
            <a:off x="142341" y="547860"/>
            <a:ext cx="421481" cy="400050"/>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p:cNvPicPr/>
          <p:nvPr/>
        </p:nvPicPr>
        <p:blipFill>
          <a:blip r:embed="rId2"/>
          <a:stretch>
            <a:fillRect/>
          </a:stretch>
        </p:blipFill>
        <p:spPr>
          <a:xfrm>
            <a:off x="278219" y="2035835"/>
            <a:ext cx="3394710" cy="4282432"/>
          </a:xfrm>
          <a:prstGeom prst="rect">
            <a:avLst/>
          </a:prstGeom>
        </p:spPr>
      </p:pic>
      <p:sp>
        <p:nvSpPr>
          <p:cNvPr id="2" name="Titre 1"/>
          <p:cNvSpPr>
            <a:spLocks noGrp="1"/>
          </p:cNvSpPr>
          <p:nvPr>
            <p:ph type="title"/>
          </p:nvPr>
        </p:nvSpPr>
        <p:spPr/>
        <p:txBody>
          <a:bodyPr>
            <a:normAutofit/>
          </a:bodyPr>
          <a:lstStyle/>
          <a:p>
            <a:pPr fontAlgn="auto">
              <a:spcAft>
                <a:spcPts val="0"/>
              </a:spcAft>
              <a:defRPr/>
            </a:pPr>
            <a:r>
              <a:rPr lang="en-US" dirty="0">
                <a:solidFill>
                  <a:schemeClr val="accent1">
                    <a:satMod val="150000"/>
                  </a:schemeClr>
                </a:solidFill>
              </a:rPr>
              <a:t>Deploy a model</a:t>
            </a:r>
            <a:endParaRPr lang="en-US" sz="3200" dirty="0">
              <a:solidFill>
                <a:schemeClr val="accent1">
                  <a:satMod val="150000"/>
                </a:schemeClr>
              </a:solidFill>
            </a:endParaRPr>
          </a:p>
        </p:txBody>
      </p:sp>
      <p:sp>
        <p:nvSpPr>
          <p:cNvPr id="6" name="Espace réservé du numéro de diapositive 5"/>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34</a:t>
            </a:fld>
            <a:endParaRPr lang="en-US" dirty="0"/>
          </a:p>
        </p:txBody>
      </p:sp>
      <p:sp>
        <p:nvSpPr>
          <p:cNvPr id="3" name="Espace réservé du contenu 2"/>
          <p:cNvSpPr>
            <a:spLocks noGrp="1"/>
          </p:cNvSpPr>
          <p:nvPr>
            <p:ph sz="quarter" idx="1"/>
          </p:nvPr>
        </p:nvSpPr>
        <p:spPr>
          <a:xfrm>
            <a:off x="3352798" y="1998133"/>
            <a:ext cx="5909733" cy="4233334"/>
          </a:xfrm>
        </p:spPr>
        <p:txBody>
          <a:bodyPr>
            <a:normAutofit lnSpcReduction="10000"/>
          </a:bodyPr>
          <a:lstStyle/>
          <a:p>
            <a:pPr>
              <a:lnSpc>
                <a:spcPct val="80000"/>
              </a:lnSpc>
              <a:buFont typeface="Arial" pitchFamily="34" charset="0"/>
              <a:buChar char="•"/>
            </a:pPr>
            <a:r>
              <a:rPr lang="en-US" sz="2000" dirty="0">
                <a:solidFill>
                  <a:srgbClr val="FF0000"/>
                </a:solidFill>
              </a:rPr>
              <a:t>Steps for model deployment</a:t>
            </a:r>
            <a:r>
              <a:rPr lang="en-US" sz="2000" dirty="0">
                <a:solidFill>
                  <a:srgbClr val="0000FF"/>
                </a:solidFill>
              </a:rPr>
              <a:t>  </a:t>
            </a:r>
          </a:p>
          <a:p>
            <a:pPr>
              <a:lnSpc>
                <a:spcPct val="80000"/>
              </a:lnSpc>
              <a:buFont typeface="Arial" pitchFamily="34" charset="0"/>
              <a:buChar char="•"/>
            </a:pPr>
            <a:endParaRPr lang="en-US" sz="1600" dirty="0">
              <a:solidFill>
                <a:srgbClr val="0000FF"/>
              </a:solidFill>
            </a:endParaRPr>
          </a:p>
          <a:p>
            <a:pPr lvl="1">
              <a:lnSpc>
                <a:spcPct val="80000"/>
              </a:lnSpc>
              <a:buFont typeface="Arial" pitchFamily="34" charset="0"/>
              <a:buChar char="•"/>
            </a:pPr>
            <a:r>
              <a:rPr lang="en-US" sz="1600" dirty="0">
                <a:solidFill>
                  <a:srgbClr val="FF0000"/>
                </a:solidFill>
              </a:rPr>
              <a:t>1- </a:t>
            </a:r>
            <a:r>
              <a:rPr lang="en-US" sz="1600" dirty="0"/>
              <a:t>Start from a modeling dictionary </a:t>
            </a:r>
            <a:r>
              <a:rPr lang="en-US" sz="1600" i="1" dirty="0"/>
              <a:t>«  </a:t>
            </a:r>
            <a:r>
              <a:rPr lang="en-US" sz="1600" i="1" dirty="0" err="1"/>
              <a:t>Modeling.kdic</a:t>
            </a:r>
            <a:r>
              <a:rPr lang="en-US" sz="1600" i="1" dirty="0"/>
              <a:t> »</a:t>
            </a:r>
          </a:p>
          <a:p>
            <a:pPr lvl="2">
              <a:lnSpc>
                <a:spcPct val="80000"/>
              </a:lnSpc>
              <a:buFont typeface="Arial" pitchFamily="34" charset="0"/>
              <a:buChar char="•"/>
            </a:pPr>
            <a:r>
              <a:rPr lang="en-US" sz="1300" dirty="0"/>
              <a:t>In « Data dictionary » pane</a:t>
            </a:r>
          </a:p>
          <a:p>
            <a:pPr lvl="1">
              <a:lnSpc>
                <a:spcPct val="80000"/>
              </a:lnSpc>
              <a:buFont typeface="Arial" pitchFamily="34" charset="0"/>
              <a:buChar char="•"/>
            </a:pPr>
            <a:endParaRPr lang="en-US" sz="1600" i="1" dirty="0"/>
          </a:p>
          <a:p>
            <a:pPr lvl="1">
              <a:lnSpc>
                <a:spcPct val="80000"/>
              </a:lnSpc>
              <a:buFont typeface="Arial" pitchFamily="34" charset="0"/>
              <a:buChar char="•"/>
            </a:pPr>
            <a:r>
              <a:rPr lang="en-US" sz="1600" dirty="0">
                <a:solidFill>
                  <a:srgbClr val="FF0000"/>
                </a:solidFill>
              </a:rPr>
              <a:t>2- </a:t>
            </a:r>
            <a:r>
              <a:rPr lang="en-US" sz="1600" dirty="0"/>
              <a:t>Choose the variables to deploy</a:t>
            </a:r>
          </a:p>
          <a:p>
            <a:pPr lvl="2">
              <a:lnSpc>
                <a:spcPct val="80000"/>
              </a:lnSpc>
              <a:buFont typeface="Arial" pitchFamily="34" charset="0"/>
              <a:buChar char="•"/>
            </a:pPr>
            <a:r>
              <a:rPr lang="en-US" sz="1300" dirty="0"/>
              <a:t>Inspect the modeling dictionary In « Data dictionary » pane</a:t>
            </a:r>
          </a:p>
          <a:p>
            <a:pPr marL="685800" lvl="2" indent="0">
              <a:lnSpc>
                <a:spcPct val="80000"/>
              </a:lnSpc>
              <a:buNone/>
            </a:pPr>
            <a:r>
              <a:rPr lang="en-US" sz="1300" dirty="0"/>
              <a:t>	by right-click in the “Dictionaries in file” list</a:t>
            </a:r>
            <a:endParaRPr lang="en-US" sz="1000" dirty="0"/>
          </a:p>
          <a:p>
            <a:pPr lvl="2">
              <a:lnSpc>
                <a:spcPct val="80000"/>
              </a:lnSpc>
              <a:buFont typeface="Arial" pitchFamily="34" charset="0"/>
              <a:buChar char="•"/>
            </a:pPr>
            <a:r>
              <a:rPr lang="en-US" sz="1400" dirty="0"/>
              <a:t>Suppress the «</a:t>
            </a:r>
            <a:r>
              <a:rPr lang="en-US" sz="1400" i="1" dirty="0"/>
              <a:t> Unused </a:t>
            </a:r>
            <a:r>
              <a:rPr lang="en-US" sz="1400" dirty="0"/>
              <a:t>» tag from identifier variables</a:t>
            </a:r>
          </a:p>
          <a:p>
            <a:pPr lvl="2">
              <a:lnSpc>
                <a:spcPct val="80000"/>
              </a:lnSpc>
              <a:buFont typeface="Arial" pitchFamily="34" charset="0"/>
              <a:buChar char="•"/>
            </a:pPr>
            <a:r>
              <a:rPr lang="en-US" sz="1400" dirty="0"/>
              <a:t>Select the prediction variables to deploy</a:t>
            </a:r>
            <a:endParaRPr lang="en-US" sz="1300" dirty="0"/>
          </a:p>
          <a:p>
            <a:pPr lvl="1">
              <a:lnSpc>
                <a:spcPct val="80000"/>
              </a:lnSpc>
              <a:buFont typeface="Arial" pitchFamily="34" charset="0"/>
              <a:buChar char="•"/>
            </a:pPr>
            <a:endParaRPr lang="en-US" sz="1600" dirty="0">
              <a:solidFill>
                <a:srgbClr val="FF0000"/>
              </a:solidFill>
            </a:endParaRPr>
          </a:p>
          <a:p>
            <a:pPr lvl="1">
              <a:lnSpc>
                <a:spcPct val="80000"/>
              </a:lnSpc>
              <a:buFont typeface="Arial" pitchFamily="34" charset="0"/>
              <a:buChar char="•"/>
            </a:pPr>
            <a:r>
              <a:rPr lang="en-US" sz="1600" dirty="0">
                <a:solidFill>
                  <a:srgbClr val="FF0000"/>
                </a:solidFill>
              </a:rPr>
              <a:t>3-</a:t>
            </a:r>
            <a:r>
              <a:rPr lang="en-US" sz="1600" dirty="0"/>
              <a:t> Menu : «</a:t>
            </a:r>
            <a:r>
              <a:rPr lang="en-US" sz="1600" i="1" dirty="0"/>
              <a:t> Tools -&gt; Deploy model </a:t>
            </a:r>
            <a:r>
              <a:rPr lang="en-US" sz="1600" dirty="0"/>
              <a:t>»</a:t>
            </a:r>
          </a:p>
          <a:p>
            <a:pPr lvl="1">
              <a:lnSpc>
                <a:spcPct val="80000"/>
              </a:lnSpc>
              <a:buFont typeface="Arial" pitchFamily="34" charset="0"/>
              <a:buChar char="•"/>
            </a:pPr>
            <a:endParaRPr lang="en-US" sz="1600" dirty="0"/>
          </a:p>
          <a:p>
            <a:pPr lvl="1">
              <a:lnSpc>
                <a:spcPct val="80000"/>
              </a:lnSpc>
              <a:buFont typeface="Arial" pitchFamily="34" charset="0"/>
              <a:buChar char="•"/>
            </a:pPr>
            <a:r>
              <a:rPr lang="en-US" sz="1600" dirty="0">
                <a:solidFill>
                  <a:srgbClr val="FF0000"/>
                </a:solidFill>
              </a:rPr>
              <a:t>4-</a:t>
            </a:r>
            <a:r>
              <a:rPr lang="en-US" sz="1600" dirty="0"/>
              <a:t> Deploy model dialog box</a:t>
            </a:r>
          </a:p>
          <a:p>
            <a:pPr lvl="2">
              <a:lnSpc>
                <a:spcPct val="80000"/>
              </a:lnSpc>
              <a:buFont typeface="Arial" pitchFamily="34" charset="0"/>
              <a:buChar char="•"/>
            </a:pPr>
            <a:r>
              <a:rPr lang="en-US" sz="1300" dirty="0"/>
              <a:t>Select deployment dictionary</a:t>
            </a:r>
          </a:p>
          <a:p>
            <a:pPr lvl="2">
              <a:lnSpc>
                <a:spcPct val="80000"/>
              </a:lnSpc>
              <a:buFont typeface="Arial" pitchFamily="34" charset="0"/>
              <a:buChar char="•"/>
            </a:pPr>
            <a:r>
              <a:rPr lang="en-US" sz="1300" dirty="0"/>
              <a:t>Select input database</a:t>
            </a:r>
          </a:p>
          <a:p>
            <a:pPr lvl="2">
              <a:lnSpc>
                <a:spcPct val="80000"/>
              </a:lnSpc>
              <a:buFont typeface="Arial" pitchFamily="34" charset="0"/>
              <a:buChar char="•"/>
            </a:pPr>
            <a:r>
              <a:rPr lang="en-US" sz="1300" dirty="0"/>
              <a:t>Select output database</a:t>
            </a:r>
          </a:p>
          <a:p>
            <a:pPr lvl="2">
              <a:lnSpc>
                <a:spcPct val="80000"/>
              </a:lnSpc>
              <a:buFont typeface="Arial" pitchFamily="34" charset="0"/>
              <a:buChar char="•"/>
            </a:pPr>
            <a:r>
              <a:rPr lang="en-US" sz="1300" dirty="0"/>
              <a:t>Click on « Deploy model » button</a:t>
            </a:r>
          </a:p>
        </p:txBody>
      </p:sp>
      <p:pic>
        <p:nvPicPr>
          <p:cNvPr id="7" name="Picture 2"/>
          <p:cNvPicPr>
            <a:picLocks noChangeAspect="1" noChangeArrowheads="1"/>
          </p:cNvPicPr>
          <p:nvPr/>
        </p:nvPicPr>
        <p:blipFill>
          <a:blip r:embed="rId3"/>
          <a:srcRect/>
          <a:stretch>
            <a:fillRect/>
          </a:stretch>
        </p:blipFill>
        <p:spPr bwMode="auto">
          <a:xfrm>
            <a:off x="142341" y="547860"/>
            <a:ext cx="421481" cy="400050"/>
          </a:xfrm>
          <a:prstGeom prst="rect">
            <a:avLst/>
          </a:prstGeom>
          <a:noFill/>
          <a:ln w="9525">
            <a:noFill/>
            <a:miter lim="800000"/>
            <a:headEnd/>
            <a:tailEnd/>
          </a:ln>
          <a:effectLst/>
        </p:spPr>
      </p:pic>
      <p:cxnSp>
        <p:nvCxnSpPr>
          <p:cNvPr id="8" name="Connecteur droit avec flèche 7"/>
          <p:cNvCxnSpPr/>
          <p:nvPr/>
        </p:nvCxnSpPr>
        <p:spPr>
          <a:xfrm flipH="1">
            <a:off x="1508666" y="5805577"/>
            <a:ext cx="2623387" cy="33914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70239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fontAlgn="auto">
              <a:spcAft>
                <a:spcPts val="0"/>
              </a:spcAft>
              <a:defRPr/>
            </a:pPr>
            <a:r>
              <a:rPr lang="en-US" dirty="0">
                <a:solidFill>
                  <a:schemeClr val="bg1"/>
                </a:solidFill>
              </a:rPr>
              <a:t>Exercise J …</a:t>
            </a:r>
          </a:p>
        </p:txBody>
      </p:sp>
      <p:sp>
        <p:nvSpPr>
          <p:cNvPr id="5" name="Espace réservé du numéro de diapositive 4"/>
          <p:cNvSpPr>
            <a:spLocks noGrp="1"/>
          </p:cNvSpPr>
          <p:nvPr>
            <p:ph type="sldNum" sz="quarter" idx="11"/>
          </p:nvPr>
        </p:nvSpPr>
        <p:spPr/>
        <p:txBody>
          <a:bodyPr/>
          <a:lstStyle/>
          <a:p>
            <a:pPr>
              <a:defRPr/>
            </a:pPr>
            <a:fld id="{9748F998-E026-4232-9E02-685813936170}" type="slidenum">
              <a:rPr lang="en-US" smtClean="0"/>
              <a:pPr>
                <a:defRPr/>
              </a:pPr>
              <a:t>35</a:t>
            </a:fld>
            <a:endParaRPr lang="en-US" dirty="0">
              <a:solidFill>
                <a:schemeClr val="accent3">
                  <a:shade val="75000"/>
                </a:schemeClr>
              </a:solidFill>
            </a:endParaRPr>
          </a:p>
        </p:txBody>
      </p:sp>
      <p:sp>
        <p:nvSpPr>
          <p:cNvPr id="30722" name="ZoneTexte 2"/>
          <p:cNvSpPr txBox="1">
            <a:spLocks noChangeArrowheads="1"/>
          </p:cNvSpPr>
          <p:nvPr/>
        </p:nvSpPr>
        <p:spPr bwMode="auto">
          <a:xfrm>
            <a:off x="1587500" y="3576638"/>
            <a:ext cx="3687228" cy="369332"/>
          </a:xfrm>
          <a:prstGeom prst="rect">
            <a:avLst/>
          </a:prstGeom>
          <a:noFill/>
          <a:ln w="9525">
            <a:noFill/>
            <a:miter lim="800000"/>
            <a:headEnd/>
            <a:tailEnd/>
          </a:ln>
        </p:spPr>
        <p:txBody>
          <a:bodyPr wrap="none">
            <a:spAutoFit/>
          </a:bodyPr>
          <a:lstStyle/>
          <a:p>
            <a:r>
              <a:rPr lang="en-US" dirty="0">
                <a:solidFill>
                  <a:srgbClr val="FF0000"/>
                </a:solidFill>
                <a:latin typeface="Corbel" pitchFamily="34" charset="0"/>
              </a:rPr>
              <a:t>J</a:t>
            </a:r>
            <a:r>
              <a:rPr lang="en-US" dirty="0">
                <a:latin typeface="Corbel" pitchFamily="34" charset="0"/>
              </a:rPr>
              <a:t>: Deploy a classifier on database Iris</a:t>
            </a:r>
          </a:p>
        </p:txBody>
      </p:sp>
      <p:pic>
        <p:nvPicPr>
          <p:cNvPr id="6" name="Picture 2"/>
          <p:cNvPicPr>
            <a:picLocks noChangeAspect="1" noChangeArrowheads="1"/>
          </p:cNvPicPr>
          <p:nvPr/>
        </p:nvPicPr>
        <p:blipFill>
          <a:blip r:embed="rId2"/>
          <a:srcRect/>
          <a:stretch>
            <a:fillRect/>
          </a:stretch>
        </p:blipFill>
        <p:spPr bwMode="auto">
          <a:xfrm>
            <a:off x="142341" y="547860"/>
            <a:ext cx="421481" cy="400050"/>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12648" y="228600"/>
            <a:ext cx="8153400" cy="1043622"/>
          </a:xfrm>
        </p:spPr>
        <p:txBody>
          <a:bodyPr>
            <a:normAutofit fontScale="90000"/>
          </a:bodyPr>
          <a:lstStyle/>
          <a:p>
            <a:pPr fontAlgn="auto">
              <a:spcAft>
                <a:spcPts val="0"/>
              </a:spcAft>
              <a:defRPr/>
            </a:pPr>
            <a:r>
              <a:rPr lang="en-US" sz="3600" dirty="0" err="1">
                <a:solidFill>
                  <a:schemeClr val="accent1">
                    <a:satMod val="150000"/>
                  </a:schemeClr>
                </a:solidFill>
              </a:rPr>
              <a:t>Khiops</a:t>
            </a:r>
            <a:r>
              <a:rPr lang="en-US" sz="3600" dirty="0">
                <a:solidFill>
                  <a:schemeClr val="accent1">
                    <a:satMod val="150000"/>
                  </a:schemeClr>
                </a:solidFill>
              </a:rPr>
              <a:t> </a:t>
            </a:r>
            <a:r>
              <a:rPr lang="en-US" sz="3600" dirty="0" err="1">
                <a:solidFill>
                  <a:schemeClr val="accent1">
                    <a:satMod val="150000"/>
                  </a:schemeClr>
                </a:solidFill>
              </a:rPr>
              <a:t>Coclustering</a:t>
            </a:r>
            <a:r>
              <a:rPr lang="en-US" sz="3600" dirty="0">
                <a:solidFill>
                  <a:schemeClr val="accent1">
                    <a:satMod val="150000"/>
                  </a:schemeClr>
                </a:solidFill>
              </a:rPr>
              <a:t> &amp;</a:t>
            </a:r>
            <a:br>
              <a:rPr lang="en-US" sz="3600" dirty="0">
                <a:solidFill>
                  <a:schemeClr val="accent1">
                    <a:satMod val="150000"/>
                  </a:schemeClr>
                </a:solidFill>
              </a:rPr>
            </a:br>
            <a:r>
              <a:rPr lang="en-US" sz="3600" dirty="0" err="1">
                <a:solidFill>
                  <a:schemeClr val="accent1">
                    <a:satMod val="150000"/>
                  </a:schemeClr>
                </a:solidFill>
              </a:rPr>
              <a:t>Khiops</a:t>
            </a:r>
            <a:r>
              <a:rPr lang="en-US" sz="3600" dirty="0">
                <a:solidFill>
                  <a:schemeClr val="accent1">
                    <a:satMod val="150000"/>
                  </a:schemeClr>
                </a:solidFill>
              </a:rPr>
              <a:t> </a:t>
            </a:r>
            <a:r>
              <a:rPr lang="en-US" sz="3600" dirty="0" err="1">
                <a:solidFill>
                  <a:schemeClr val="accent1">
                    <a:satMod val="150000"/>
                  </a:schemeClr>
                </a:solidFill>
              </a:rPr>
              <a:t>Covisualization</a:t>
            </a:r>
            <a:r>
              <a:rPr lang="en-US" sz="3600" dirty="0">
                <a:solidFill>
                  <a:schemeClr val="accent1">
                    <a:satMod val="150000"/>
                  </a:schemeClr>
                </a:solidFill>
              </a:rPr>
              <a:t>    </a:t>
            </a:r>
          </a:p>
        </p:txBody>
      </p:sp>
      <p:sp>
        <p:nvSpPr>
          <p:cNvPr id="7" name="Espace réservé du numéro de diapositive 6"/>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36</a:t>
            </a:fld>
            <a:endParaRPr lang="en-US" dirty="0"/>
          </a:p>
        </p:txBody>
      </p:sp>
      <p:pic>
        <p:nvPicPr>
          <p:cNvPr id="12" name="Picture 7"/>
          <p:cNvPicPr>
            <a:picLocks noChangeAspect="1" noChangeArrowheads="1"/>
          </p:cNvPicPr>
          <p:nvPr/>
        </p:nvPicPr>
        <p:blipFill>
          <a:blip r:embed="rId2"/>
          <a:srcRect/>
          <a:stretch>
            <a:fillRect/>
          </a:stretch>
        </p:blipFill>
        <p:spPr bwMode="auto">
          <a:xfrm>
            <a:off x="145548" y="2825750"/>
            <a:ext cx="983456" cy="933450"/>
          </a:xfrm>
          <a:prstGeom prst="rect">
            <a:avLst/>
          </a:prstGeom>
          <a:noFill/>
          <a:ln w="9525">
            <a:noFill/>
            <a:miter lim="800000"/>
            <a:headEnd/>
            <a:tailEnd/>
          </a:ln>
          <a:effectLst/>
        </p:spPr>
      </p:pic>
      <p:sp>
        <p:nvSpPr>
          <p:cNvPr id="9" name="Espace réservé du contenu 2"/>
          <p:cNvSpPr txBox="1">
            <a:spLocks/>
          </p:cNvSpPr>
          <p:nvPr/>
        </p:nvSpPr>
        <p:spPr bwMode="auto">
          <a:xfrm>
            <a:off x="1129005" y="2286000"/>
            <a:ext cx="7249886" cy="3750906"/>
          </a:xfrm>
          <a:prstGeom prst="rect">
            <a:avLst/>
          </a:prstGeom>
          <a:noFill/>
          <a:ln w="9525">
            <a:noFill/>
            <a:miter lim="800000"/>
            <a:headEnd/>
            <a:tailEnd/>
          </a:ln>
        </p:spPr>
        <p:txBody>
          <a:bodyPr vert="horz" wrap="square" lIns="54864" tIns="91440" rIns="91440" bIns="45720" numCol="1" rtlCol="0" anchor="t" anchorCtr="0" compatLnSpc="1">
            <a:prstTxWarp prst="textNoShape">
              <a:avLst/>
            </a:prstTxWarp>
            <a:normAutofit fontScale="70000" lnSpcReduction="20000"/>
          </a:bodyPr>
          <a:lstStyle/>
          <a:p>
            <a:pPr marL="731012" marR="0" lvl="1" indent="-320040" algn="l" defTabSz="914400" rtl="0" eaLnBrk="1" fontAlgn="auto" latinLnBrk="0" hangingPunct="1">
              <a:lnSpc>
                <a:spcPct val="100000"/>
              </a:lnSpc>
              <a:spcBef>
                <a:spcPts val="0"/>
              </a:spcBef>
              <a:spcAft>
                <a:spcPts val="0"/>
              </a:spcAft>
              <a:buClr>
                <a:schemeClr val="accent2"/>
              </a:buClr>
              <a:buSzPct val="90000"/>
              <a:buFont typeface="Arial" pitchFamily="34" charset="0"/>
              <a:buChar char="•"/>
              <a:tabLst/>
              <a:defRPr/>
            </a:pPr>
            <a:endParaRPr kumimoji="0" lang="en-US" sz="3600" b="0" i="0" u="none" strike="noStrike" kern="1200" cap="none" spc="0" normalizeH="0" baseline="0" dirty="0">
              <a:ln>
                <a:noFill/>
              </a:ln>
              <a:solidFill>
                <a:srgbClr val="0000FF"/>
              </a:solidFill>
              <a:effectLst/>
              <a:uLnTx/>
              <a:uFillTx/>
              <a:latin typeface="+mn-lt"/>
              <a:ea typeface="+mn-ea"/>
              <a:cs typeface="+mn-cs"/>
            </a:endParaRP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Arial" pitchFamily="34" charset="0"/>
              <a:buChar char="•"/>
              <a:tabLst/>
              <a:defRPr/>
            </a:pPr>
            <a:r>
              <a:rPr kumimoji="0" lang="en-US" sz="5100" b="0" i="0" u="none" strike="noStrike" kern="1200" cap="none" spc="0" normalizeH="0" baseline="0" dirty="0" err="1">
                <a:ln>
                  <a:noFill/>
                </a:ln>
                <a:solidFill>
                  <a:srgbClr val="FF0000"/>
                </a:solidFill>
                <a:effectLst/>
                <a:uLnTx/>
                <a:uFillTx/>
                <a:latin typeface="+mn-lt"/>
                <a:ea typeface="+mn-ea"/>
                <a:cs typeface="+mn-cs"/>
              </a:rPr>
              <a:t>Khiops</a:t>
            </a:r>
            <a:r>
              <a:rPr kumimoji="0" lang="en-US" sz="5100" b="0" i="0" u="none" strike="noStrike" kern="1200" cap="none" spc="0" normalizeH="0" baseline="0" dirty="0">
                <a:ln>
                  <a:noFill/>
                </a:ln>
                <a:solidFill>
                  <a:srgbClr val="FF0000"/>
                </a:solidFill>
                <a:effectLst/>
                <a:uLnTx/>
                <a:uFillTx/>
                <a:latin typeface="+mn-lt"/>
                <a:ea typeface="+mn-ea"/>
                <a:cs typeface="+mn-cs"/>
              </a:rPr>
              <a:t> </a:t>
            </a:r>
            <a:r>
              <a:rPr kumimoji="0" lang="en-US" sz="5100" b="0" i="0" u="none" strike="noStrike" kern="1200" cap="none" spc="0" normalizeH="0" baseline="0" dirty="0" err="1">
                <a:ln>
                  <a:noFill/>
                </a:ln>
                <a:solidFill>
                  <a:srgbClr val="FF0000"/>
                </a:solidFill>
                <a:effectLst/>
                <a:uLnTx/>
                <a:uFillTx/>
                <a:latin typeface="+mn-lt"/>
                <a:ea typeface="+mn-ea"/>
                <a:cs typeface="+mn-cs"/>
              </a:rPr>
              <a:t>Coclustering</a:t>
            </a:r>
            <a:r>
              <a:rPr kumimoji="0" lang="en-US" sz="5100" b="0" i="0" u="none" strike="noStrike" kern="1200" cap="none" spc="0" normalizeH="0" baseline="0" dirty="0">
                <a:ln>
                  <a:noFill/>
                </a:ln>
                <a:solidFill>
                  <a:srgbClr val="FF0000"/>
                </a:solidFill>
                <a:effectLst/>
                <a:uLnTx/>
                <a:uFillTx/>
                <a:latin typeface="+mn-lt"/>
                <a:ea typeface="+mn-ea"/>
                <a:cs typeface="+mn-cs"/>
              </a:rPr>
              <a:t> </a:t>
            </a:r>
          </a:p>
          <a:p>
            <a:pPr marL="731012" marR="0" lvl="1" indent="-320040" algn="l" defTabSz="914400" rtl="0" eaLnBrk="1" fontAlgn="auto" latinLnBrk="0" hangingPunct="1">
              <a:lnSpc>
                <a:spcPct val="100000"/>
              </a:lnSpc>
              <a:spcBef>
                <a:spcPts val="0"/>
              </a:spcBef>
              <a:spcAft>
                <a:spcPts val="0"/>
              </a:spcAft>
              <a:buClr>
                <a:schemeClr val="accent2"/>
              </a:buClr>
              <a:buSzPct val="90000"/>
              <a:buFont typeface="Arial" pitchFamily="34" charset="0"/>
              <a:buChar char="•"/>
              <a:tabLst/>
              <a:defRPr/>
            </a:pPr>
            <a:r>
              <a:rPr kumimoji="0" lang="en-US" sz="3600" b="0" i="0" u="none" strike="noStrike" kern="1200" cap="none" spc="0" normalizeH="0" baseline="0" dirty="0">
                <a:ln>
                  <a:noFill/>
                </a:ln>
                <a:solidFill>
                  <a:schemeClr val="tx1"/>
                </a:solidFill>
                <a:effectLst/>
                <a:uLnTx/>
                <a:uFillTx/>
                <a:latin typeface="+mn-lt"/>
                <a:ea typeface="+mn-ea"/>
                <a:cs typeface="+mn-cs"/>
              </a:rPr>
              <a:t>Correlation analysis of two or more variables using a hierarchical </a:t>
            </a:r>
            <a:r>
              <a:rPr kumimoji="0" lang="en-US" sz="3600" b="0" i="0" u="none" strike="noStrike" kern="1200" cap="none" spc="0" normalizeH="0" baseline="0" dirty="0" err="1">
                <a:ln>
                  <a:noFill/>
                </a:ln>
                <a:solidFill>
                  <a:schemeClr val="tx1"/>
                </a:solidFill>
                <a:effectLst/>
                <a:uLnTx/>
                <a:uFillTx/>
                <a:latin typeface="+mn-lt"/>
                <a:ea typeface="+mn-ea"/>
                <a:cs typeface="+mn-cs"/>
              </a:rPr>
              <a:t>coclustering</a:t>
            </a:r>
            <a:r>
              <a:rPr kumimoji="0" lang="en-US" sz="3600" b="0" i="0" u="none" strike="noStrike" kern="1200" cap="none" spc="0" normalizeH="0" baseline="0" dirty="0">
                <a:ln>
                  <a:noFill/>
                </a:ln>
                <a:solidFill>
                  <a:schemeClr val="tx1"/>
                </a:solidFill>
                <a:effectLst/>
                <a:uLnTx/>
                <a:uFillTx/>
                <a:latin typeface="+mn-lt"/>
                <a:ea typeface="+mn-ea"/>
                <a:cs typeface="+mn-cs"/>
              </a:rPr>
              <a:t> model</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Arial" pitchFamily="34" charset="0"/>
              <a:buChar char="•"/>
              <a:tabLst/>
              <a:defRPr/>
            </a:pPr>
            <a:endParaRPr kumimoji="0" lang="en-US" sz="4000" b="0" i="0" u="none" strike="noStrike" kern="1200" cap="none" spc="0" normalizeH="0" baseline="0" dirty="0">
              <a:ln>
                <a:noFill/>
              </a:ln>
              <a:solidFill>
                <a:srgbClr val="0000FF"/>
              </a:solidFill>
              <a:effectLst/>
              <a:uLnTx/>
              <a:uFillTx/>
              <a:latin typeface="+mn-lt"/>
              <a:ea typeface="+mn-ea"/>
              <a:cs typeface="+mn-cs"/>
            </a:endParaRP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Arial" pitchFamily="34" charset="0"/>
              <a:buChar char="•"/>
              <a:tabLst/>
              <a:defRPr/>
            </a:pPr>
            <a:endParaRPr kumimoji="0" lang="en-US" sz="4000" b="0" i="0" u="none" strike="noStrike" kern="1200" cap="none" spc="0" normalizeH="0" baseline="0" dirty="0">
              <a:ln>
                <a:noFill/>
              </a:ln>
              <a:solidFill>
                <a:srgbClr val="0000FF"/>
              </a:solidFill>
              <a:effectLst/>
              <a:uLnTx/>
              <a:uFillTx/>
              <a:latin typeface="+mn-lt"/>
              <a:ea typeface="+mn-ea"/>
              <a:cs typeface="+mn-cs"/>
            </a:endParaRP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Arial" pitchFamily="34" charset="0"/>
              <a:buChar char="•"/>
              <a:tabLst/>
              <a:defRPr/>
            </a:pPr>
            <a:r>
              <a:rPr kumimoji="0" lang="en-US" sz="5100" b="0" i="0" u="none" strike="noStrike" kern="1200" cap="none" spc="0" normalizeH="0" baseline="0" dirty="0" err="1">
                <a:ln>
                  <a:noFill/>
                </a:ln>
                <a:solidFill>
                  <a:srgbClr val="FF0000"/>
                </a:solidFill>
                <a:effectLst/>
                <a:uLnTx/>
                <a:uFillTx/>
                <a:latin typeface="+mn-lt"/>
                <a:ea typeface="+mn-ea"/>
                <a:cs typeface="+mn-cs"/>
              </a:rPr>
              <a:t>Khiops</a:t>
            </a:r>
            <a:r>
              <a:rPr kumimoji="0" lang="en-US" sz="5100" b="0" i="0" u="none" strike="noStrike" kern="1200" cap="none" spc="0" normalizeH="0" baseline="0" dirty="0">
                <a:ln>
                  <a:noFill/>
                </a:ln>
                <a:solidFill>
                  <a:srgbClr val="FF0000"/>
                </a:solidFill>
                <a:effectLst/>
                <a:uLnTx/>
                <a:uFillTx/>
                <a:latin typeface="+mn-lt"/>
                <a:ea typeface="+mn-ea"/>
                <a:cs typeface="+mn-cs"/>
              </a:rPr>
              <a:t> </a:t>
            </a:r>
            <a:r>
              <a:rPr kumimoji="0" lang="en-US" sz="5100" b="0" i="0" u="none" strike="noStrike" kern="1200" cap="none" spc="0" normalizeH="0" baseline="0" dirty="0" err="1">
                <a:ln>
                  <a:noFill/>
                </a:ln>
                <a:solidFill>
                  <a:srgbClr val="FF0000"/>
                </a:solidFill>
                <a:effectLst/>
                <a:uLnTx/>
                <a:uFillTx/>
                <a:latin typeface="+mn-lt"/>
                <a:ea typeface="+mn-ea"/>
                <a:cs typeface="+mn-cs"/>
              </a:rPr>
              <a:t>Covisualization</a:t>
            </a:r>
            <a:r>
              <a:rPr kumimoji="0" lang="en-US" sz="5100" b="0" i="0" u="none" strike="noStrike" kern="1200" cap="none" spc="0" normalizeH="0" baseline="0" dirty="0">
                <a:ln>
                  <a:noFill/>
                </a:ln>
                <a:solidFill>
                  <a:srgbClr val="FF0000"/>
                </a:solidFill>
                <a:effectLst/>
                <a:uLnTx/>
                <a:uFillTx/>
                <a:latin typeface="+mn-lt"/>
                <a:ea typeface="+mn-ea"/>
                <a:cs typeface="+mn-cs"/>
              </a:rPr>
              <a:t> </a:t>
            </a:r>
          </a:p>
          <a:p>
            <a:pPr marL="731012" marR="0" lvl="1" indent="-320040" algn="l" defTabSz="914400" rtl="0" eaLnBrk="1" fontAlgn="auto" latinLnBrk="0" hangingPunct="1">
              <a:lnSpc>
                <a:spcPct val="100000"/>
              </a:lnSpc>
              <a:spcBef>
                <a:spcPts val="0"/>
              </a:spcBef>
              <a:spcAft>
                <a:spcPts val="0"/>
              </a:spcAft>
              <a:buClr>
                <a:schemeClr val="accent2"/>
              </a:buClr>
              <a:buSzPct val="90000"/>
              <a:buFont typeface="Arial" pitchFamily="34" charset="0"/>
              <a:buChar char="•"/>
              <a:tabLst/>
              <a:defRPr/>
            </a:pPr>
            <a:r>
              <a:rPr kumimoji="0" lang="en-US" sz="3600" b="0" i="0" u="none" strike="noStrike" kern="1200" cap="none" spc="0" normalizeH="0" baseline="0" dirty="0">
                <a:ln>
                  <a:noFill/>
                </a:ln>
                <a:solidFill>
                  <a:schemeClr val="tx1"/>
                </a:solidFill>
                <a:effectLst/>
                <a:uLnTx/>
                <a:uFillTx/>
                <a:latin typeface="+mn-lt"/>
                <a:ea typeface="+mn-ea"/>
                <a:cs typeface="+mn-cs"/>
              </a:rPr>
              <a:t>Exploratory analysis of </a:t>
            </a:r>
            <a:r>
              <a:rPr kumimoji="0" lang="en-US" sz="3600" b="0" i="0" u="none" strike="noStrike" kern="1200" cap="none" spc="0" normalizeH="0" baseline="0" dirty="0" err="1">
                <a:ln>
                  <a:noFill/>
                </a:ln>
                <a:solidFill>
                  <a:schemeClr val="tx1"/>
                </a:solidFill>
                <a:effectLst/>
                <a:uLnTx/>
                <a:uFillTx/>
                <a:latin typeface="+mn-lt"/>
                <a:ea typeface="+mn-ea"/>
                <a:cs typeface="+mn-cs"/>
              </a:rPr>
              <a:t>Khiops</a:t>
            </a:r>
            <a:r>
              <a:rPr kumimoji="0" lang="en-US" sz="3600" b="0" i="0" u="none" strike="noStrike" kern="1200" cap="none" spc="0" normalizeH="0" baseline="0" dirty="0">
                <a:ln>
                  <a:noFill/>
                </a:ln>
                <a:solidFill>
                  <a:schemeClr val="tx1"/>
                </a:solidFill>
                <a:effectLst/>
                <a:uLnTx/>
                <a:uFillTx/>
                <a:latin typeface="+mn-lt"/>
                <a:ea typeface="+mn-ea"/>
                <a:cs typeface="+mn-cs"/>
              </a:rPr>
              <a:t> </a:t>
            </a:r>
            <a:r>
              <a:rPr kumimoji="0" lang="en-US" sz="3600" b="0" i="0" u="none" strike="noStrike" kern="1200" cap="none" spc="0" normalizeH="0" baseline="0" dirty="0" err="1">
                <a:ln>
                  <a:noFill/>
                </a:ln>
                <a:solidFill>
                  <a:schemeClr val="tx1"/>
                </a:solidFill>
                <a:effectLst/>
                <a:uLnTx/>
                <a:uFillTx/>
                <a:latin typeface="+mn-lt"/>
                <a:ea typeface="+mn-ea"/>
                <a:cs typeface="+mn-cs"/>
              </a:rPr>
              <a:t>Coclustering</a:t>
            </a:r>
            <a:r>
              <a:rPr kumimoji="0" lang="en-US" sz="3600" b="0" i="0" u="none" strike="noStrike" kern="1200" cap="none" spc="0" normalizeH="0" baseline="0" dirty="0">
                <a:ln>
                  <a:noFill/>
                </a:ln>
                <a:solidFill>
                  <a:schemeClr val="tx1"/>
                </a:solidFill>
                <a:effectLst/>
                <a:uLnTx/>
                <a:uFillTx/>
                <a:latin typeface="+mn-lt"/>
                <a:ea typeface="+mn-ea"/>
                <a:cs typeface="+mn-cs"/>
              </a:rPr>
              <a:t> results using an interactive visualization tool</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Arial" pitchFamily="34" charset="0"/>
              <a:buChar char="•"/>
              <a:tabLst/>
              <a:defRPr/>
            </a:pPr>
            <a:endParaRPr kumimoji="0" lang="en-US" sz="2600" b="0" i="0" u="none" strike="noStrike" kern="1200" cap="none" spc="0" normalizeH="0" baseline="0" dirty="0">
              <a:ln>
                <a:noFill/>
              </a:ln>
              <a:solidFill>
                <a:schemeClr val="tx1"/>
              </a:solidFill>
              <a:effectLst/>
              <a:uLnTx/>
              <a:uFillTx/>
              <a:latin typeface="+mn-lt"/>
              <a:ea typeface="+mn-ea"/>
              <a:cs typeface="+mn-cs"/>
            </a:endParaRP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85" y="4385726"/>
            <a:ext cx="1303866" cy="1303866"/>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12648" y="228600"/>
            <a:ext cx="8153400" cy="1043622"/>
          </a:xfrm>
        </p:spPr>
        <p:txBody>
          <a:bodyPr>
            <a:noAutofit/>
          </a:bodyPr>
          <a:lstStyle/>
          <a:p>
            <a:pPr fontAlgn="auto">
              <a:spcAft>
                <a:spcPts val="0"/>
              </a:spcAft>
              <a:defRPr/>
            </a:pPr>
            <a:r>
              <a:rPr lang="en-US" sz="3200" dirty="0" err="1">
                <a:solidFill>
                  <a:schemeClr val="accent1">
                    <a:satMod val="150000"/>
                  </a:schemeClr>
                </a:solidFill>
              </a:rPr>
              <a:t>Khiops</a:t>
            </a:r>
            <a:r>
              <a:rPr lang="en-US" sz="3200" dirty="0">
                <a:solidFill>
                  <a:schemeClr val="accent1">
                    <a:satMod val="150000"/>
                  </a:schemeClr>
                </a:solidFill>
              </a:rPr>
              <a:t> </a:t>
            </a:r>
            <a:r>
              <a:rPr lang="en-US" sz="3200" dirty="0" err="1">
                <a:solidFill>
                  <a:schemeClr val="accent1">
                    <a:satMod val="150000"/>
                  </a:schemeClr>
                </a:solidFill>
              </a:rPr>
              <a:t>Coclustering</a:t>
            </a:r>
            <a:r>
              <a:rPr lang="en-US" sz="3200" dirty="0">
                <a:solidFill>
                  <a:schemeClr val="accent1">
                    <a:satMod val="150000"/>
                  </a:schemeClr>
                </a:solidFill>
              </a:rPr>
              <a:t> &amp;</a:t>
            </a:r>
            <a:br>
              <a:rPr lang="en-US" sz="3200" dirty="0">
                <a:solidFill>
                  <a:schemeClr val="accent1">
                    <a:satMod val="150000"/>
                  </a:schemeClr>
                </a:solidFill>
              </a:rPr>
            </a:br>
            <a:r>
              <a:rPr lang="en-US" sz="3200" dirty="0" err="1">
                <a:solidFill>
                  <a:schemeClr val="accent1">
                    <a:satMod val="150000"/>
                  </a:schemeClr>
                </a:solidFill>
              </a:rPr>
              <a:t>Khiops</a:t>
            </a:r>
            <a:r>
              <a:rPr lang="en-US" sz="3200" dirty="0">
                <a:solidFill>
                  <a:schemeClr val="accent1">
                    <a:satMod val="150000"/>
                  </a:schemeClr>
                </a:solidFill>
              </a:rPr>
              <a:t> </a:t>
            </a:r>
            <a:r>
              <a:rPr lang="en-US" sz="3200" dirty="0" err="1">
                <a:solidFill>
                  <a:schemeClr val="accent1">
                    <a:satMod val="150000"/>
                  </a:schemeClr>
                </a:solidFill>
              </a:rPr>
              <a:t>Covisualization</a:t>
            </a:r>
            <a:r>
              <a:rPr lang="en-US" sz="3200" dirty="0">
                <a:solidFill>
                  <a:schemeClr val="accent1">
                    <a:satMod val="150000"/>
                  </a:schemeClr>
                </a:solidFill>
              </a:rPr>
              <a:t>     </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37</a:t>
            </a:fld>
            <a:endParaRPr lang="en-US" dirty="0"/>
          </a:p>
        </p:txBody>
      </p:sp>
      <p:sp>
        <p:nvSpPr>
          <p:cNvPr id="8" name="Espace réservé du contenu 2"/>
          <p:cNvSpPr txBox="1">
            <a:spLocks/>
          </p:cNvSpPr>
          <p:nvPr/>
        </p:nvSpPr>
        <p:spPr>
          <a:xfrm>
            <a:off x="983455" y="1791995"/>
            <a:ext cx="7466278" cy="2768370"/>
          </a:xfrm>
          <a:prstGeom prst="rect">
            <a:avLst/>
          </a:prstGeom>
        </p:spPr>
        <p:txBody>
          <a:bodyPr lIns="54864" tIns="91440">
            <a:normAutofit fontScale="62500" lnSpcReduction="20000"/>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fontAlgn="auto">
              <a:spcAft>
                <a:spcPts val="0"/>
              </a:spcAft>
              <a:buFont typeface="Arial" pitchFamily="34" charset="0"/>
              <a:buChar char="•"/>
              <a:defRPr/>
            </a:pPr>
            <a:r>
              <a:rPr lang="en-US" dirty="0">
                <a:solidFill>
                  <a:srgbClr val="FF0000"/>
                </a:solidFill>
              </a:rPr>
              <a:t>Train a </a:t>
            </a:r>
            <a:r>
              <a:rPr lang="en-US" dirty="0" err="1">
                <a:solidFill>
                  <a:srgbClr val="FF0000"/>
                </a:solidFill>
              </a:rPr>
              <a:t>coclustering</a:t>
            </a:r>
            <a:r>
              <a:rPr lang="en-US" dirty="0">
                <a:solidFill>
                  <a:srgbClr val="FF0000"/>
                </a:solidFill>
              </a:rPr>
              <a:t> model</a:t>
            </a:r>
            <a:r>
              <a:rPr lang="en-US" dirty="0">
                <a:solidFill>
                  <a:srgbClr val="0000FF"/>
                </a:solidFill>
              </a:rPr>
              <a:t>  </a:t>
            </a:r>
          </a:p>
          <a:p>
            <a:pPr fontAlgn="auto">
              <a:spcAft>
                <a:spcPts val="0"/>
              </a:spcAft>
              <a:buFont typeface="Arial" pitchFamily="34" charset="0"/>
              <a:buChar char="•"/>
              <a:defRPr/>
            </a:pPr>
            <a:endParaRPr lang="en-US" dirty="0"/>
          </a:p>
          <a:p>
            <a:pPr lvl="1" fontAlgn="auto">
              <a:spcAft>
                <a:spcPts val="0"/>
              </a:spcAft>
              <a:buFont typeface="Arial" pitchFamily="34" charset="0"/>
              <a:buChar char="•"/>
              <a:defRPr/>
            </a:pPr>
            <a:r>
              <a:rPr lang="en-US" dirty="0"/>
              <a:t>Use of  </a:t>
            </a:r>
            <a:r>
              <a:rPr lang="en-US" dirty="0" err="1">
                <a:solidFill>
                  <a:srgbClr val="FF0000"/>
                </a:solidFill>
              </a:rPr>
              <a:t>Khiops</a:t>
            </a:r>
            <a:r>
              <a:rPr lang="en-US" dirty="0">
                <a:solidFill>
                  <a:srgbClr val="FF0000"/>
                </a:solidFill>
              </a:rPr>
              <a:t> </a:t>
            </a:r>
            <a:r>
              <a:rPr lang="en-US" dirty="0" err="1">
                <a:solidFill>
                  <a:srgbClr val="FF0000"/>
                </a:solidFill>
              </a:rPr>
              <a:t>Coclustering</a:t>
            </a:r>
            <a:r>
              <a:rPr lang="en-US" dirty="0"/>
              <a:t> back-end tool</a:t>
            </a:r>
          </a:p>
          <a:p>
            <a:pPr lvl="1" fontAlgn="auto">
              <a:spcAft>
                <a:spcPts val="0"/>
              </a:spcAft>
              <a:buFont typeface="Arial" pitchFamily="34" charset="0"/>
              <a:buChar char="•"/>
              <a:defRPr/>
            </a:pPr>
            <a:endParaRPr lang="en-US" i="1" dirty="0">
              <a:solidFill>
                <a:srgbClr val="FF0000"/>
              </a:solidFill>
            </a:endParaRPr>
          </a:p>
          <a:p>
            <a:pPr lvl="1" fontAlgn="auto">
              <a:spcAft>
                <a:spcPts val="0"/>
              </a:spcAft>
              <a:buFont typeface="Arial" pitchFamily="34" charset="0"/>
              <a:buChar char="•"/>
              <a:defRPr/>
            </a:pPr>
            <a:r>
              <a:rPr lang="en-US" dirty="0">
                <a:solidFill>
                  <a:srgbClr val="000000"/>
                </a:solidFill>
              </a:rPr>
              <a:t>Co-partition of two or more categorical or numerical variables</a:t>
            </a:r>
          </a:p>
          <a:p>
            <a:pPr lvl="1" fontAlgn="auto">
              <a:spcAft>
                <a:spcPts val="0"/>
              </a:spcAft>
              <a:buFont typeface="Arial" pitchFamily="34" charset="0"/>
              <a:buChar char="•"/>
              <a:defRPr/>
            </a:pPr>
            <a:endParaRPr lang="en-US" dirty="0">
              <a:solidFill>
                <a:srgbClr val="000000"/>
              </a:solidFill>
            </a:endParaRPr>
          </a:p>
          <a:p>
            <a:pPr lvl="1" fontAlgn="auto">
              <a:spcAft>
                <a:spcPts val="0"/>
              </a:spcAft>
              <a:buFont typeface="Arial" pitchFamily="34" charset="0"/>
              <a:buChar char="•"/>
              <a:defRPr/>
            </a:pPr>
            <a:r>
              <a:rPr lang="en-US" dirty="0">
                <a:solidFill>
                  <a:srgbClr val="000000"/>
                </a:solidFill>
              </a:rPr>
              <a:t>At each level of the hierarchy, the merge of clusters with the minimum information loss is performed</a:t>
            </a:r>
          </a:p>
          <a:p>
            <a:pPr lvl="1" fontAlgn="auto">
              <a:spcAft>
                <a:spcPts val="0"/>
              </a:spcAft>
              <a:buFont typeface="Arial" pitchFamily="34" charset="0"/>
              <a:buChar char="•"/>
              <a:defRPr/>
            </a:pPr>
            <a:endParaRPr lang="en-US" dirty="0">
              <a:solidFill>
                <a:srgbClr val="000000"/>
              </a:solidFill>
            </a:endParaRPr>
          </a:p>
          <a:p>
            <a:pPr lvl="1" fontAlgn="auto">
              <a:spcAft>
                <a:spcPts val="0"/>
              </a:spcAft>
              <a:buFont typeface="Arial" pitchFamily="34" charset="0"/>
              <a:buChar char="•"/>
              <a:defRPr/>
            </a:pPr>
            <a:r>
              <a:rPr lang="en-US" dirty="0">
                <a:solidFill>
                  <a:srgbClr val="000000"/>
                </a:solidFill>
              </a:rPr>
              <a:t>Write results in a </a:t>
            </a:r>
            <a:r>
              <a:rPr lang="en-US" dirty="0" err="1">
                <a:solidFill>
                  <a:srgbClr val="000000"/>
                </a:solidFill>
              </a:rPr>
              <a:t>coclustering</a:t>
            </a:r>
            <a:r>
              <a:rPr lang="en-US" dirty="0">
                <a:solidFill>
                  <a:srgbClr val="000000"/>
                </a:solidFill>
              </a:rPr>
              <a:t> report file « .</a:t>
            </a:r>
            <a:r>
              <a:rPr lang="en-US" i="1" dirty="0" err="1">
                <a:solidFill>
                  <a:srgbClr val="000000"/>
                </a:solidFill>
              </a:rPr>
              <a:t>khcj</a:t>
            </a:r>
            <a:r>
              <a:rPr lang="en-US" dirty="0">
                <a:solidFill>
                  <a:srgbClr val="000000"/>
                </a:solidFill>
              </a:rPr>
              <a:t> »</a:t>
            </a:r>
          </a:p>
          <a:p>
            <a:pPr lvl="1" fontAlgn="auto">
              <a:spcAft>
                <a:spcPts val="0"/>
              </a:spcAft>
              <a:buFont typeface="Arial" pitchFamily="34" charset="0"/>
              <a:buChar char="•"/>
              <a:defRPr/>
            </a:pPr>
            <a:endParaRPr lang="en-US" dirty="0"/>
          </a:p>
        </p:txBody>
      </p:sp>
      <p:sp>
        <p:nvSpPr>
          <p:cNvPr id="11" name="Espace réservé du contenu 2"/>
          <p:cNvSpPr txBox="1">
            <a:spLocks/>
          </p:cNvSpPr>
          <p:nvPr/>
        </p:nvSpPr>
        <p:spPr>
          <a:xfrm>
            <a:off x="1129004" y="4903075"/>
            <a:ext cx="7564146" cy="1573925"/>
          </a:xfrm>
          <a:prstGeom prst="rect">
            <a:avLst/>
          </a:prstGeom>
        </p:spPr>
        <p:txBody>
          <a:bodyPr lIns="54864" tIns="91440">
            <a:normAutofit fontScale="62500" lnSpcReduction="20000"/>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fontAlgn="auto">
              <a:spcAft>
                <a:spcPts val="0"/>
              </a:spcAft>
              <a:buFont typeface="Arial" pitchFamily="34" charset="0"/>
              <a:buChar char="•"/>
              <a:defRPr/>
            </a:pPr>
            <a:r>
              <a:rPr lang="en-US" dirty="0">
                <a:solidFill>
                  <a:srgbClr val="FF0000"/>
                </a:solidFill>
              </a:rPr>
              <a:t>Exploratory analysis of the results</a:t>
            </a:r>
          </a:p>
          <a:p>
            <a:pPr lvl="1" fontAlgn="auto">
              <a:spcAft>
                <a:spcPts val="0"/>
              </a:spcAft>
              <a:buFont typeface="Arial" pitchFamily="34" charset="0"/>
              <a:buChar char="•"/>
              <a:defRPr/>
            </a:pPr>
            <a:endParaRPr lang="en-US" dirty="0"/>
          </a:p>
          <a:p>
            <a:pPr lvl="1" fontAlgn="auto">
              <a:spcAft>
                <a:spcPts val="0"/>
              </a:spcAft>
              <a:buFont typeface="Arial" pitchFamily="34" charset="0"/>
              <a:buChar char="•"/>
              <a:defRPr/>
            </a:pPr>
            <a:r>
              <a:rPr lang="en-US" dirty="0"/>
              <a:t>Use of  </a:t>
            </a:r>
            <a:r>
              <a:rPr lang="en-US" dirty="0" err="1">
                <a:solidFill>
                  <a:srgbClr val="FF0000"/>
                </a:solidFill>
              </a:rPr>
              <a:t>Khiops</a:t>
            </a:r>
            <a:r>
              <a:rPr lang="en-US" dirty="0">
                <a:solidFill>
                  <a:srgbClr val="FF0000"/>
                </a:solidFill>
              </a:rPr>
              <a:t> </a:t>
            </a:r>
            <a:r>
              <a:rPr lang="en-US" dirty="0" err="1">
                <a:solidFill>
                  <a:srgbClr val="FF0000"/>
                </a:solidFill>
              </a:rPr>
              <a:t>Covisualization</a:t>
            </a:r>
            <a:r>
              <a:rPr lang="en-US" dirty="0"/>
              <a:t> tool</a:t>
            </a:r>
          </a:p>
          <a:p>
            <a:pPr lvl="1" fontAlgn="auto">
              <a:spcAft>
                <a:spcPts val="0"/>
              </a:spcAft>
              <a:buFont typeface="Arial" pitchFamily="34" charset="0"/>
              <a:buChar char="•"/>
              <a:defRPr/>
            </a:pPr>
            <a:endParaRPr lang="en-US" dirty="0">
              <a:solidFill>
                <a:srgbClr val="FF0000"/>
              </a:solidFill>
            </a:endParaRPr>
          </a:p>
          <a:p>
            <a:pPr lvl="1" fontAlgn="auto">
              <a:spcAft>
                <a:spcPts val="0"/>
              </a:spcAft>
              <a:buFont typeface="Arial" pitchFamily="34" charset="0"/>
              <a:buChar char="•"/>
              <a:defRPr/>
            </a:pPr>
            <a:r>
              <a:rPr lang="en-US" dirty="0"/>
              <a:t>Navigation in the hierarchy of models</a:t>
            </a:r>
          </a:p>
          <a:p>
            <a:pPr lvl="1" fontAlgn="auto">
              <a:spcAft>
                <a:spcPts val="0"/>
              </a:spcAft>
              <a:buFont typeface="Arial" pitchFamily="34" charset="0"/>
              <a:buChar char="•"/>
              <a:defRPr/>
            </a:pPr>
            <a:endParaRPr lang="en-US" dirty="0"/>
          </a:p>
        </p:txBody>
      </p:sp>
      <p:pic>
        <p:nvPicPr>
          <p:cNvPr id="32775" name="Picture 7"/>
          <p:cNvPicPr>
            <a:picLocks noChangeAspect="1" noChangeArrowheads="1"/>
          </p:cNvPicPr>
          <p:nvPr/>
        </p:nvPicPr>
        <p:blipFill>
          <a:blip r:embed="rId2"/>
          <a:srcRect/>
          <a:stretch>
            <a:fillRect/>
          </a:stretch>
        </p:blipFill>
        <p:spPr bwMode="auto">
          <a:xfrm>
            <a:off x="145548" y="1927804"/>
            <a:ext cx="983456" cy="933450"/>
          </a:xfrm>
          <a:prstGeom prst="rect">
            <a:avLst/>
          </a:prstGeom>
          <a:noFill/>
          <a:ln w="9525">
            <a:noFill/>
            <a:miter lim="800000"/>
            <a:headEnd/>
            <a:tailEnd/>
          </a:ln>
          <a:effectLst/>
        </p:spPr>
      </p:pic>
      <p:pic>
        <p:nvPicPr>
          <p:cNvPr id="12" name="Imag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85" y="4707472"/>
            <a:ext cx="1303866" cy="1303866"/>
          </a:xfrm>
          <a:prstGeom prst="rect">
            <a:avLst/>
          </a:prstGeom>
        </p:spPr>
      </p:pic>
      <p:pic>
        <p:nvPicPr>
          <p:cNvPr id="13" name="Imag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1838" y="4039467"/>
            <a:ext cx="651933" cy="651933"/>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p:cNvPicPr/>
          <p:nvPr/>
        </p:nvPicPr>
        <p:blipFill>
          <a:blip r:embed="rId2"/>
          <a:stretch>
            <a:fillRect/>
          </a:stretch>
        </p:blipFill>
        <p:spPr>
          <a:xfrm>
            <a:off x="152280" y="3427416"/>
            <a:ext cx="3880485" cy="2851150"/>
          </a:xfrm>
          <a:prstGeom prst="rect">
            <a:avLst/>
          </a:prstGeom>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Train a </a:t>
            </a:r>
            <a:r>
              <a:rPr lang="en-US" dirty="0" err="1">
                <a:solidFill>
                  <a:schemeClr val="accent1">
                    <a:satMod val="150000"/>
                  </a:schemeClr>
                </a:solidFill>
              </a:rPr>
              <a:t>coclustering</a:t>
            </a:r>
            <a:r>
              <a:rPr lang="en-US" dirty="0">
                <a:solidFill>
                  <a:schemeClr val="accent1">
                    <a:satMod val="150000"/>
                  </a:schemeClr>
                </a:solidFill>
              </a:rPr>
              <a:t> model</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38</a:t>
            </a:fld>
            <a:endParaRPr lang="en-US" dirty="0"/>
          </a:p>
        </p:txBody>
      </p:sp>
      <p:sp>
        <p:nvSpPr>
          <p:cNvPr id="16386" name="Espace réservé du contenu 2"/>
          <p:cNvSpPr>
            <a:spLocks noGrp="1"/>
          </p:cNvSpPr>
          <p:nvPr>
            <p:ph sz="quarter" idx="1"/>
          </p:nvPr>
        </p:nvSpPr>
        <p:spPr>
          <a:xfrm>
            <a:off x="457200" y="1774825"/>
            <a:ext cx="8500188" cy="1801813"/>
          </a:xfrm>
        </p:spPr>
        <p:txBody>
          <a:bodyPr/>
          <a:lstStyle/>
          <a:p>
            <a:pPr marL="438150" lvl="1" indent="-319088">
              <a:spcBef>
                <a:spcPct val="0"/>
              </a:spcBef>
              <a:buClr>
                <a:schemeClr val="accent1"/>
              </a:buClr>
              <a:buSzPct val="80000"/>
              <a:buFont typeface="Arial" pitchFamily="34" charset="0"/>
              <a:buChar char="•"/>
            </a:pPr>
            <a:r>
              <a:rPr lang="en-US" b="1" dirty="0"/>
              <a:t>Step 1 : </a:t>
            </a:r>
            <a:r>
              <a:rPr lang="en-US" dirty="0">
                <a:solidFill>
                  <a:srgbClr val="FF0000"/>
                </a:solidFill>
              </a:rPr>
              <a:t>Open an existing dictionary</a:t>
            </a:r>
            <a:r>
              <a:rPr lang="en-US" dirty="0">
                <a:solidFill>
                  <a:schemeClr val="bg2">
                    <a:lumMod val="50000"/>
                  </a:schemeClr>
                </a:solidFill>
              </a:rPr>
              <a:t>  </a:t>
            </a:r>
          </a:p>
          <a:p>
            <a:pPr marL="438150" lvl="1" indent="-319088">
              <a:spcBef>
                <a:spcPct val="0"/>
              </a:spcBef>
              <a:buClr>
                <a:schemeClr val="accent1"/>
              </a:buClr>
              <a:buSzPct val="80000"/>
              <a:buNone/>
            </a:pPr>
            <a:r>
              <a:rPr lang="en-US" sz="2000" dirty="0">
                <a:solidFill>
                  <a:schemeClr val="bg2">
                    <a:lumMod val="50000"/>
                  </a:schemeClr>
                </a:solidFill>
              </a:rPr>
              <a:t>		(ex: sample </a:t>
            </a:r>
            <a:r>
              <a:rPr lang="en-US" sz="2000" dirty="0" err="1">
                <a:solidFill>
                  <a:schemeClr val="bg2">
                    <a:lumMod val="50000"/>
                  </a:schemeClr>
                </a:solidFill>
              </a:rPr>
              <a:t>Adult.kdic</a:t>
            </a:r>
            <a:r>
              <a:rPr lang="en-US" sz="2000" dirty="0">
                <a:solidFill>
                  <a:schemeClr val="bg2">
                    <a:lumMod val="50000"/>
                  </a:schemeClr>
                </a:solidFill>
              </a:rPr>
              <a:t>)</a:t>
            </a:r>
            <a:endParaRPr lang="en-US" sz="2000" dirty="0">
              <a:solidFill>
                <a:srgbClr val="FF0000"/>
              </a:solidFill>
            </a:endParaRPr>
          </a:p>
          <a:p>
            <a:pPr lvl="1">
              <a:buFont typeface="Arial" pitchFamily="34" charset="0"/>
              <a:buChar char="•"/>
            </a:pPr>
            <a:r>
              <a:rPr lang="en-US" sz="2400" dirty="0"/>
              <a:t>Description of variables to use during analysis</a:t>
            </a:r>
          </a:p>
          <a:p>
            <a:pPr lvl="1">
              <a:buFont typeface="Arial" pitchFamily="34" charset="0"/>
              <a:buChar char="•"/>
            </a:pPr>
            <a:endParaRPr lang="en-US" sz="2000" dirty="0">
              <a:solidFill>
                <a:schemeClr val="bg2">
                  <a:lumMod val="50000"/>
                </a:schemeClr>
              </a:solidFill>
            </a:endParaRPr>
          </a:p>
        </p:txBody>
      </p:sp>
      <p:graphicFrame>
        <p:nvGraphicFramePr>
          <p:cNvPr id="9" name="Tableau 8"/>
          <p:cNvGraphicFramePr>
            <a:graphicFrameLocks noGrp="1"/>
          </p:cNvGraphicFramePr>
          <p:nvPr>
            <p:extLst>
              <p:ext uri="{D42A27DB-BD31-4B8C-83A1-F6EECF244321}">
                <p14:modId xmlns:p14="http://schemas.microsoft.com/office/powerpoint/2010/main" val="1341124917"/>
              </p:ext>
            </p:extLst>
          </p:nvPr>
        </p:nvGraphicFramePr>
        <p:xfrm>
          <a:off x="6675742" y="4135435"/>
          <a:ext cx="1981200" cy="2497455"/>
        </p:xfrm>
        <a:graphic>
          <a:graphicData uri="http://schemas.openxmlformats.org/drawingml/2006/table">
            <a:tbl>
              <a:tblPr/>
              <a:tblGrid>
                <a:gridCol w="561076">
                  <a:extLst>
                    <a:ext uri="{9D8B030D-6E8A-4147-A177-3AD203B41FA5}">
                      <a16:colId xmlns:a16="http://schemas.microsoft.com/office/drawing/2014/main" val="20000"/>
                    </a:ext>
                  </a:extLst>
                </a:gridCol>
                <a:gridCol w="583265">
                  <a:extLst>
                    <a:ext uri="{9D8B030D-6E8A-4147-A177-3AD203B41FA5}">
                      <a16:colId xmlns:a16="http://schemas.microsoft.com/office/drawing/2014/main" val="20001"/>
                    </a:ext>
                  </a:extLst>
                </a:gridCol>
                <a:gridCol w="836859">
                  <a:extLst>
                    <a:ext uri="{9D8B030D-6E8A-4147-A177-3AD203B41FA5}">
                      <a16:colId xmlns:a16="http://schemas.microsoft.com/office/drawing/2014/main" val="20002"/>
                    </a:ext>
                  </a:extLst>
                </a:gridCol>
              </a:tblGrid>
              <a:tr h="114300">
                <a:tc>
                  <a:txBody>
                    <a:bodyPr/>
                    <a:lstStyle/>
                    <a:p>
                      <a:pPr algn="l" fontAlgn="b"/>
                      <a:r>
                        <a:rPr lang="fr-FR" sz="800" b="0" i="0" u="none" strike="noStrike" dirty="0" err="1">
                          <a:solidFill>
                            <a:srgbClr val="000000"/>
                          </a:solidFill>
                          <a:latin typeface="Calibri"/>
                        </a:rPr>
                        <a:t>Dictionary</a:t>
                      </a:r>
                      <a:endParaRPr lang="fr-FR" sz="8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a:solidFill>
                            <a:srgbClr val="000000"/>
                          </a:solidFill>
                          <a:latin typeface="Calibri"/>
                        </a:rPr>
                        <a:t>Adult</a:t>
                      </a:r>
                    </a:p>
                  </a:txBody>
                  <a:tcPr marL="9525" marR="9525" marT="9525" marB="0" anchor="b">
                    <a:lnL>
                      <a:noFill/>
                    </a:lnL>
                    <a:lnR>
                      <a:noFill/>
                    </a:lnR>
                    <a:lnT>
                      <a:noFill/>
                    </a:lnT>
                    <a:lnB>
                      <a:noFill/>
                    </a:lnB>
                  </a:tcPr>
                </a:tc>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extLst>
                  <a:ext uri="{0D108BD9-81ED-4DB2-BD59-A6C34878D82A}">
                    <a16:rowId xmlns:a16="http://schemas.microsoft.com/office/drawing/2014/main" val="10000"/>
                  </a:ext>
                </a:extLst>
              </a:tr>
              <a:tr h="114300">
                <a:tc>
                  <a:txBody>
                    <a:bodyPr/>
                    <a:lstStyle/>
                    <a:p>
                      <a:pPr algn="l" fontAlgn="b"/>
                      <a:r>
                        <a:rPr lang="fr-FR" sz="800" b="0" i="0" u="none" strike="noStrike">
                          <a:solidFill>
                            <a:srgbClr val="000000"/>
                          </a:solidFill>
                          <a:latin typeface="Calibri"/>
                        </a:rPr>
                        <a:t>{</a:t>
                      </a:r>
                    </a:p>
                  </a:txBody>
                  <a:tcPr marL="9525" marR="9525" marT="9525" marB="0" anchor="b">
                    <a:lnL>
                      <a:noFill/>
                    </a:lnL>
                    <a:lnR>
                      <a:noFill/>
                    </a:lnR>
                    <a:lnT>
                      <a:noFill/>
                    </a:lnT>
                    <a:lnB>
                      <a:noFill/>
                    </a:lnB>
                  </a:tcPr>
                </a:tc>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extLst>
                  <a:ext uri="{0D108BD9-81ED-4DB2-BD59-A6C34878D82A}">
                    <a16:rowId xmlns:a16="http://schemas.microsoft.com/office/drawing/2014/main" val="10001"/>
                  </a:ext>
                </a:extLst>
              </a:tr>
              <a:tr h="114300">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000000"/>
                          </a:solidFill>
                          <a:latin typeface="Calibri"/>
                        </a:rPr>
                        <a:t>Numerical</a:t>
                      </a:r>
                      <a:endParaRPr lang="fr-FR" sz="8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a:solidFill>
                            <a:srgbClr val="000000"/>
                          </a:solidFill>
                          <a:latin typeface="Calibri"/>
                        </a:rPr>
                        <a:t>Label;</a:t>
                      </a:r>
                    </a:p>
                  </a:txBody>
                  <a:tcPr marL="9525" marR="9525" marT="9525" marB="0" anchor="b">
                    <a:lnL>
                      <a:noFill/>
                    </a:lnL>
                    <a:lnR>
                      <a:noFill/>
                    </a:lnR>
                    <a:lnT>
                      <a:noFill/>
                    </a:lnT>
                    <a:lnB>
                      <a:noFill/>
                    </a:lnB>
                  </a:tcPr>
                </a:tc>
                <a:extLst>
                  <a:ext uri="{0D108BD9-81ED-4DB2-BD59-A6C34878D82A}">
                    <a16:rowId xmlns:a16="http://schemas.microsoft.com/office/drawing/2014/main" val="10002"/>
                  </a:ext>
                </a:extLst>
              </a:tr>
              <a:tr h="114300">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000000"/>
                          </a:solidFill>
                          <a:latin typeface="Calibri"/>
                        </a:rPr>
                        <a:t>Numerical</a:t>
                      </a:r>
                      <a:endParaRPr lang="fr-FR" sz="8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a:solidFill>
                            <a:srgbClr val="000000"/>
                          </a:solidFill>
                          <a:latin typeface="Calibri"/>
                        </a:rPr>
                        <a:t>age;</a:t>
                      </a:r>
                    </a:p>
                  </a:txBody>
                  <a:tcPr marL="9525" marR="9525" marT="9525" marB="0" anchor="b">
                    <a:lnL>
                      <a:noFill/>
                    </a:lnL>
                    <a:lnR>
                      <a:noFill/>
                    </a:lnR>
                    <a:lnT>
                      <a:noFill/>
                    </a:lnT>
                    <a:lnB>
                      <a:noFill/>
                    </a:lnB>
                  </a:tcPr>
                </a:tc>
                <a:extLst>
                  <a:ext uri="{0D108BD9-81ED-4DB2-BD59-A6C34878D82A}">
                    <a16:rowId xmlns:a16="http://schemas.microsoft.com/office/drawing/2014/main" val="10003"/>
                  </a:ext>
                </a:extLst>
              </a:tr>
              <a:tr h="114300">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000000"/>
                          </a:solidFill>
                          <a:latin typeface="Calibri"/>
                        </a:rPr>
                        <a:t>Categorical</a:t>
                      </a:r>
                      <a:endParaRPr lang="fr-FR" sz="8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a:solidFill>
                            <a:srgbClr val="000000"/>
                          </a:solidFill>
                          <a:latin typeface="Calibri"/>
                        </a:rPr>
                        <a:t>workclass;</a:t>
                      </a:r>
                    </a:p>
                  </a:txBody>
                  <a:tcPr marL="9525" marR="9525" marT="9525" marB="0" anchor="b">
                    <a:lnL>
                      <a:noFill/>
                    </a:lnL>
                    <a:lnR>
                      <a:noFill/>
                    </a:lnR>
                    <a:lnT>
                      <a:noFill/>
                    </a:lnT>
                    <a:lnB>
                      <a:noFill/>
                    </a:lnB>
                  </a:tcPr>
                </a:tc>
                <a:extLst>
                  <a:ext uri="{0D108BD9-81ED-4DB2-BD59-A6C34878D82A}">
                    <a16:rowId xmlns:a16="http://schemas.microsoft.com/office/drawing/2014/main" val="10004"/>
                  </a:ext>
                </a:extLst>
              </a:tr>
              <a:tr h="114300">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000000"/>
                          </a:solidFill>
                          <a:latin typeface="Calibri"/>
                        </a:rPr>
                        <a:t>Numerical</a:t>
                      </a:r>
                      <a:endParaRPr lang="fr-FR" sz="8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a:solidFill>
                            <a:srgbClr val="000000"/>
                          </a:solidFill>
                          <a:latin typeface="Calibri"/>
                        </a:rPr>
                        <a:t>fnlwgt;</a:t>
                      </a:r>
                    </a:p>
                  </a:txBody>
                  <a:tcPr marL="9525" marR="9525" marT="9525" marB="0" anchor="b">
                    <a:lnL>
                      <a:noFill/>
                    </a:lnL>
                    <a:lnR>
                      <a:noFill/>
                    </a:lnR>
                    <a:lnT>
                      <a:noFill/>
                    </a:lnT>
                    <a:lnB>
                      <a:noFill/>
                    </a:lnB>
                  </a:tcPr>
                </a:tc>
                <a:extLst>
                  <a:ext uri="{0D108BD9-81ED-4DB2-BD59-A6C34878D82A}">
                    <a16:rowId xmlns:a16="http://schemas.microsoft.com/office/drawing/2014/main" val="10005"/>
                  </a:ext>
                </a:extLst>
              </a:tr>
              <a:tr h="114300">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FF0000"/>
                          </a:solidFill>
                          <a:latin typeface="Calibri"/>
                        </a:rPr>
                        <a:t>Categorical</a:t>
                      </a:r>
                      <a:endParaRPr lang="fr-FR" sz="800" b="0" i="0" u="none" strike="noStrike" dirty="0">
                        <a:solidFill>
                          <a:srgbClr val="FF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FF0000"/>
                          </a:solidFill>
                          <a:latin typeface="Calibri"/>
                        </a:rPr>
                        <a:t>education</a:t>
                      </a:r>
                      <a:r>
                        <a:rPr lang="fr-FR" sz="800" b="0" i="0" u="none" strike="noStrike" dirty="0">
                          <a:solidFill>
                            <a:srgbClr val="000000"/>
                          </a:solidFill>
                          <a:latin typeface="Calibri"/>
                        </a:rPr>
                        <a:t>;</a:t>
                      </a:r>
                    </a:p>
                  </a:txBody>
                  <a:tcPr marL="9525" marR="9525" marT="9525" marB="0" anchor="b">
                    <a:lnL>
                      <a:noFill/>
                    </a:lnL>
                    <a:lnR>
                      <a:noFill/>
                    </a:lnR>
                    <a:lnT>
                      <a:noFill/>
                    </a:lnT>
                    <a:lnB>
                      <a:noFill/>
                    </a:lnB>
                  </a:tcPr>
                </a:tc>
                <a:extLst>
                  <a:ext uri="{0D108BD9-81ED-4DB2-BD59-A6C34878D82A}">
                    <a16:rowId xmlns:a16="http://schemas.microsoft.com/office/drawing/2014/main" val="10006"/>
                  </a:ext>
                </a:extLst>
              </a:tr>
              <a:tr h="114300">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000000"/>
                          </a:solidFill>
                          <a:latin typeface="Calibri"/>
                        </a:rPr>
                        <a:t>Numerical</a:t>
                      </a:r>
                      <a:endParaRPr lang="fr-FR" sz="8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a:solidFill>
                            <a:srgbClr val="000000"/>
                          </a:solidFill>
                          <a:latin typeface="Calibri"/>
                        </a:rPr>
                        <a:t>education_num;</a:t>
                      </a:r>
                    </a:p>
                  </a:txBody>
                  <a:tcPr marL="9525" marR="9525" marT="9525" marB="0" anchor="b">
                    <a:lnL>
                      <a:noFill/>
                    </a:lnL>
                    <a:lnR>
                      <a:noFill/>
                    </a:lnR>
                    <a:lnT>
                      <a:noFill/>
                    </a:lnT>
                    <a:lnB>
                      <a:noFill/>
                    </a:lnB>
                  </a:tcPr>
                </a:tc>
                <a:extLst>
                  <a:ext uri="{0D108BD9-81ED-4DB2-BD59-A6C34878D82A}">
                    <a16:rowId xmlns:a16="http://schemas.microsoft.com/office/drawing/2014/main" val="10007"/>
                  </a:ext>
                </a:extLst>
              </a:tr>
              <a:tr h="114300">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000000"/>
                          </a:solidFill>
                          <a:latin typeface="Calibri"/>
                        </a:rPr>
                        <a:t>Categorical</a:t>
                      </a:r>
                      <a:endParaRPr lang="fr-FR" sz="8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a:solidFill>
                            <a:srgbClr val="000000"/>
                          </a:solidFill>
                          <a:latin typeface="Calibri"/>
                        </a:rPr>
                        <a:t>marital_status;</a:t>
                      </a:r>
                    </a:p>
                  </a:txBody>
                  <a:tcPr marL="9525" marR="9525" marT="9525" marB="0" anchor="b">
                    <a:lnL>
                      <a:noFill/>
                    </a:lnL>
                    <a:lnR>
                      <a:noFill/>
                    </a:lnR>
                    <a:lnT>
                      <a:noFill/>
                    </a:lnT>
                    <a:lnB>
                      <a:noFill/>
                    </a:lnB>
                  </a:tcPr>
                </a:tc>
                <a:extLst>
                  <a:ext uri="{0D108BD9-81ED-4DB2-BD59-A6C34878D82A}">
                    <a16:rowId xmlns:a16="http://schemas.microsoft.com/office/drawing/2014/main" val="10008"/>
                  </a:ext>
                </a:extLst>
              </a:tr>
              <a:tr h="114300">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FF0000"/>
                          </a:solidFill>
                          <a:latin typeface="Calibri"/>
                        </a:rPr>
                        <a:t>Categorical</a:t>
                      </a:r>
                      <a:endParaRPr lang="fr-FR" sz="800" b="0" i="0" u="none" strike="noStrike" dirty="0">
                        <a:solidFill>
                          <a:srgbClr val="FF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a:solidFill>
                            <a:srgbClr val="FF0000"/>
                          </a:solidFill>
                          <a:latin typeface="Calibri"/>
                        </a:rPr>
                        <a:t>occupation</a:t>
                      </a:r>
                      <a:r>
                        <a:rPr lang="fr-FR" sz="800" b="0" i="0" u="none" strike="noStrike" dirty="0">
                          <a:solidFill>
                            <a:srgbClr val="000000"/>
                          </a:solidFill>
                          <a:latin typeface="Calibri"/>
                        </a:rPr>
                        <a:t>;</a:t>
                      </a:r>
                    </a:p>
                  </a:txBody>
                  <a:tcPr marL="9525" marR="9525" marT="9525" marB="0" anchor="b">
                    <a:lnL>
                      <a:noFill/>
                    </a:lnL>
                    <a:lnR>
                      <a:noFill/>
                    </a:lnR>
                    <a:lnT>
                      <a:noFill/>
                    </a:lnT>
                    <a:lnB>
                      <a:noFill/>
                    </a:lnB>
                  </a:tcPr>
                </a:tc>
                <a:extLst>
                  <a:ext uri="{0D108BD9-81ED-4DB2-BD59-A6C34878D82A}">
                    <a16:rowId xmlns:a16="http://schemas.microsoft.com/office/drawing/2014/main" val="10009"/>
                  </a:ext>
                </a:extLst>
              </a:tr>
              <a:tr h="114300">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000000"/>
                          </a:solidFill>
                          <a:latin typeface="Calibri"/>
                        </a:rPr>
                        <a:t>Categorical</a:t>
                      </a:r>
                      <a:endParaRPr lang="fr-FR" sz="8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a:solidFill>
                            <a:srgbClr val="000000"/>
                          </a:solidFill>
                          <a:latin typeface="Calibri"/>
                        </a:rPr>
                        <a:t>relationship;</a:t>
                      </a:r>
                    </a:p>
                  </a:txBody>
                  <a:tcPr marL="9525" marR="9525" marT="9525" marB="0" anchor="b">
                    <a:lnL>
                      <a:noFill/>
                    </a:lnL>
                    <a:lnR>
                      <a:noFill/>
                    </a:lnR>
                    <a:lnT>
                      <a:noFill/>
                    </a:lnT>
                    <a:lnB>
                      <a:noFill/>
                    </a:lnB>
                  </a:tcPr>
                </a:tc>
                <a:extLst>
                  <a:ext uri="{0D108BD9-81ED-4DB2-BD59-A6C34878D82A}">
                    <a16:rowId xmlns:a16="http://schemas.microsoft.com/office/drawing/2014/main" val="10010"/>
                  </a:ext>
                </a:extLst>
              </a:tr>
              <a:tr h="114300">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000000"/>
                          </a:solidFill>
                          <a:latin typeface="Calibri"/>
                        </a:rPr>
                        <a:t>Categorical</a:t>
                      </a:r>
                      <a:endParaRPr lang="fr-FR" sz="8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a:solidFill>
                            <a:srgbClr val="000000"/>
                          </a:solidFill>
                          <a:latin typeface="Calibri"/>
                        </a:rPr>
                        <a:t>race;</a:t>
                      </a:r>
                    </a:p>
                  </a:txBody>
                  <a:tcPr marL="9525" marR="9525" marT="9525" marB="0" anchor="b">
                    <a:lnL>
                      <a:noFill/>
                    </a:lnL>
                    <a:lnR>
                      <a:noFill/>
                    </a:lnR>
                    <a:lnT>
                      <a:noFill/>
                    </a:lnT>
                    <a:lnB>
                      <a:noFill/>
                    </a:lnB>
                  </a:tcPr>
                </a:tc>
                <a:extLst>
                  <a:ext uri="{0D108BD9-81ED-4DB2-BD59-A6C34878D82A}">
                    <a16:rowId xmlns:a16="http://schemas.microsoft.com/office/drawing/2014/main" val="10011"/>
                  </a:ext>
                </a:extLst>
              </a:tr>
              <a:tr h="114300">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000000"/>
                          </a:solidFill>
                          <a:latin typeface="Calibri"/>
                        </a:rPr>
                        <a:t>Categorical</a:t>
                      </a:r>
                      <a:endParaRPr lang="fr-FR" sz="8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a:solidFill>
                            <a:srgbClr val="000000"/>
                          </a:solidFill>
                          <a:latin typeface="Calibri"/>
                        </a:rPr>
                        <a:t>sex;</a:t>
                      </a:r>
                    </a:p>
                  </a:txBody>
                  <a:tcPr marL="9525" marR="9525" marT="9525" marB="0" anchor="b">
                    <a:lnL>
                      <a:noFill/>
                    </a:lnL>
                    <a:lnR>
                      <a:noFill/>
                    </a:lnR>
                    <a:lnT>
                      <a:noFill/>
                    </a:lnT>
                    <a:lnB>
                      <a:noFill/>
                    </a:lnB>
                  </a:tcPr>
                </a:tc>
                <a:extLst>
                  <a:ext uri="{0D108BD9-81ED-4DB2-BD59-A6C34878D82A}">
                    <a16:rowId xmlns:a16="http://schemas.microsoft.com/office/drawing/2014/main" val="10012"/>
                  </a:ext>
                </a:extLst>
              </a:tr>
              <a:tr h="114300">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000000"/>
                          </a:solidFill>
                          <a:latin typeface="Calibri"/>
                        </a:rPr>
                        <a:t>Numerical</a:t>
                      </a:r>
                      <a:endParaRPr lang="fr-FR" sz="8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a:solidFill>
                            <a:srgbClr val="000000"/>
                          </a:solidFill>
                          <a:latin typeface="Calibri"/>
                        </a:rPr>
                        <a:t>capital_gain;</a:t>
                      </a:r>
                    </a:p>
                  </a:txBody>
                  <a:tcPr marL="9525" marR="9525" marT="9525" marB="0" anchor="b">
                    <a:lnL>
                      <a:noFill/>
                    </a:lnL>
                    <a:lnR>
                      <a:noFill/>
                    </a:lnR>
                    <a:lnT>
                      <a:noFill/>
                    </a:lnT>
                    <a:lnB>
                      <a:noFill/>
                    </a:lnB>
                  </a:tcPr>
                </a:tc>
                <a:extLst>
                  <a:ext uri="{0D108BD9-81ED-4DB2-BD59-A6C34878D82A}">
                    <a16:rowId xmlns:a16="http://schemas.microsoft.com/office/drawing/2014/main" val="10013"/>
                  </a:ext>
                </a:extLst>
              </a:tr>
              <a:tr h="114300">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000000"/>
                          </a:solidFill>
                          <a:latin typeface="Calibri"/>
                        </a:rPr>
                        <a:t>Numerical</a:t>
                      </a:r>
                      <a:endParaRPr lang="fr-FR" sz="8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a:solidFill>
                            <a:srgbClr val="000000"/>
                          </a:solidFill>
                          <a:latin typeface="Calibri"/>
                        </a:rPr>
                        <a:t>capital_loss;</a:t>
                      </a:r>
                    </a:p>
                  </a:txBody>
                  <a:tcPr marL="9525" marR="9525" marT="9525" marB="0" anchor="b">
                    <a:lnL>
                      <a:noFill/>
                    </a:lnL>
                    <a:lnR>
                      <a:noFill/>
                    </a:lnR>
                    <a:lnT>
                      <a:noFill/>
                    </a:lnT>
                    <a:lnB>
                      <a:noFill/>
                    </a:lnB>
                  </a:tcPr>
                </a:tc>
                <a:extLst>
                  <a:ext uri="{0D108BD9-81ED-4DB2-BD59-A6C34878D82A}">
                    <a16:rowId xmlns:a16="http://schemas.microsoft.com/office/drawing/2014/main" val="10014"/>
                  </a:ext>
                </a:extLst>
              </a:tr>
              <a:tr h="114300">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000000"/>
                          </a:solidFill>
                          <a:latin typeface="Calibri"/>
                        </a:rPr>
                        <a:t>Numerical</a:t>
                      </a:r>
                      <a:endParaRPr lang="fr-FR" sz="8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a:solidFill>
                            <a:srgbClr val="000000"/>
                          </a:solidFill>
                          <a:latin typeface="Calibri"/>
                        </a:rPr>
                        <a:t>hours_per_week;</a:t>
                      </a:r>
                    </a:p>
                  </a:txBody>
                  <a:tcPr marL="9525" marR="9525" marT="9525" marB="0" anchor="b">
                    <a:lnL>
                      <a:noFill/>
                    </a:lnL>
                    <a:lnR>
                      <a:noFill/>
                    </a:lnR>
                    <a:lnT>
                      <a:noFill/>
                    </a:lnT>
                    <a:lnB>
                      <a:noFill/>
                    </a:lnB>
                  </a:tcPr>
                </a:tc>
                <a:extLst>
                  <a:ext uri="{0D108BD9-81ED-4DB2-BD59-A6C34878D82A}">
                    <a16:rowId xmlns:a16="http://schemas.microsoft.com/office/drawing/2014/main" val="10015"/>
                  </a:ext>
                </a:extLst>
              </a:tr>
              <a:tr h="114300">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000000"/>
                          </a:solidFill>
                          <a:latin typeface="Calibri"/>
                        </a:rPr>
                        <a:t>Categorical</a:t>
                      </a:r>
                      <a:endParaRPr lang="fr-FR" sz="8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a:solidFill>
                            <a:srgbClr val="000000"/>
                          </a:solidFill>
                          <a:latin typeface="Calibri"/>
                        </a:rPr>
                        <a:t>native_country;</a:t>
                      </a:r>
                    </a:p>
                  </a:txBody>
                  <a:tcPr marL="9525" marR="9525" marT="9525" marB="0" anchor="b">
                    <a:lnL>
                      <a:noFill/>
                    </a:lnL>
                    <a:lnR>
                      <a:noFill/>
                    </a:lnR>
                    <a:lnT>
                      <a:noFill/>
                    </a:lnT>
                    <a:lnB>
                      <a:noFill/>
                    </a:lnB>
                  </a:tcPr>
                </a:tc>
                <a:extLst>
                  <a:ext uri="{0D108BD9-81ED-4DB2-BD59-A6C34878D82A}">
                    <a16:rowId xmlns:a16="http://schemas.microsoft.com/office/drawing/2014/main" val="10016"/>
                  </a:ext>
                </a:extLst>
              </a:tr>
              <a:tr h="114300">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dirty="0" err="1">
                          <a:solidFill>
                            <a:srgbClr val="000000"/>
                          </a:solidFill>
                          <a:latin typeface="Calibri"/>
                        </a:rPr>
                        <a:t>Categorical</a:t>
                      </a:r>
                      <a:endParaRPr lang="fr-FR" sz="8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r>
                        <a:rPr lang="fr-FR" sz="800" b="0" i="0" u="none" strike="noStrike">
                          <a:solidFill>
                            <a:srgbClr val="000000"/>
                          </a:solidFill>
                          <a:latin typeface="Calibri"/>
                        </a:rPr>
                        <a:t>class;</a:t>
                      </a:r>
                    </a:p>
                  </a:txBody>
                  <a:tcPr marL="9525" marR="9525" marT="9525" marB="0" anchor="b">
                    <a:lnL>
                      <a:noFill/>
                    </a:lnL>
                    <a:lnR>
                      <a:noFill/>
                    </a:lnR>
                    <a:lnT>
                      <a:noFill/>
                    </a:lnT>
                    <a:lnB>
                      <a:noFill/>
                    </a:lnB>
                  </a:tcPr>
                </a:tc>
                <a:extLst>
                  <a:ext uri="{0D108BD9-81ED-4DB2-BD59-A6C34878D82A}">
                    <a16:rowId xmlns:a16="http://schemas.microsoft.com/office/drawing/2014/main" val="10017"/>
                  </a:ext>
                </a:extLst>
              </a:tr>
              <a:tr h="114300">
                <a:tc>
                  <a:txBody>
                    <a:bodyPr/>
                    <a:lstStyle/>
                    <a:p>
                      <a:pPr algn="l" fontAlgn="b"/>
                      <a:r>
                        <a:rPr lang="fr-FR" sz="800" b="0" i="0" u="none" strike="noStrike">
                          <a:solidFill>
                            <a:srgbClr val="000000"/>
                          </a:solidFill>
                          <a:latin typeface="Calibri"/>
                        </a:rPr>
                        <a:t>};</a:t>
                      </a:r>
                    </a:p>
                  </a:txBody>
                  <a:tcPr marL="9525" marR="9525" marT="9525" marB="0" anchor="b">
                    <a:lnL>
                      <a:noFill/>
                    </a:lnL>
                    <a:lnR>
                      <a:noFill/>
                    </a:lnR>
                    <a:lnT>
                      <a:noFill/>
                    </a:lnT>
                    <a:lnB>
                      <a:noFill/>
                    </a:lnB>
                  </a:tcPr>
                </a:tc>
                <a:tc>
                  <a:txBody>
                    <a:bodyPr/>
                    <a:lstStyle/>
                    <a:p>
                      <a:pPr algn="l" fontAlgn="b"/>
                      <a:endParaRPr lang="fr-FR" sz="8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endParaRPr lang="fr-FR" sz="800" b="0" i="0" u="none" strike="noStrike" dirty="0">
                        <a:solidFill>
                          <a:srgbClr val="000000"/>
                        </a:solidFill>
                        <a:latin typeface="Calibri"/>
                      </a:endParaRPr>
                    </a:p>
                  </a:txBody>
                  <a:tcPr marL="9525" marR="9525" marT="9525" marB="0" anchor="b">
                    <a:lnL>
                      <a:noFill/>
                    </a:lnL>
                    <a:lnR>
                      <a:noFill/>
                    </a:lnR>
                    <a:lnT>
                      <a:noFill/>
                    </a:lnT>
                    <a:lnB>
                      <a:noFill/>
                    </a:lnB>
                  </a:tcPr>
                </a:tc>
                <a:extLst>
                  <a:ext uri="{0D108BD9-81ED-4DB2-BD59-A6C34878D82A}">
                    <a16:rowId xmlns:a16="http://schemas.microsoft.com/office/drawing/2014/main" val="10018"/>
                  </a:ext>
                </a:extLst>
              </a:tr>
            </a:tbl>
          </a:graphicData>
        </a:graphic>
      </p:graphicFrame>
      <p:pic>
        <p:nvPicPr>
          <p:cNvPr id="11" name="Picture 7"/>
          <p:cNvPicPr>
            <a:picLocks noChangeAspect="1" noChangeArrowheads="1"/>
          </p:cNvPicPr>
          <p:nvPr/>
        </p:nvPicPr>
        <p:blipFill>
          <a:blip r:embed="rId3"/>
          <a:srcRect/>
          <a:stretch>
            <a:fillRect/>
          </a:stretch>
        </p:blipFill>
        <p:spPr bwMode="auto">
          <a:xfrm>
            <a:off x="142341" y="538791"/>
            <a:ext cx="421481" cy="400050"/>
          </a:xfrm>
          <a:prstGeom prst="rect">
            <a:avLst/>
          </a:prstGeom>
          <a:noFill/>
          <a:ln w="9525">
            <a:noFill/>
            <a:miter lim="800000"/>
            <a:headEnd/>
            <a:tailEnd/>
          </a:ln>
          <a:effectLst/>
        </p:spPr>
      </p:pic>
      <p:sp>
        <p:nvSpPr>
          <p:cNvPr id="5" name="Flèche vers le bas 4"/>
          <p:cNvSpPr/>
          <p:nvPr/>
        </p:nvSpPr>
        <p:spPr>
          <a:xfrm>
            <a:off x="369112" y="3249982"/>
            <a:ext cx="325437"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2" name="ZoneTexte 11"/>
          <p:cNvSpPr txBox="1"/>
          <p:nvPr/>
        </p:nvSpPr>
        <p:spPr>
          <a:xfrm>
            <a:off x="4022826" y="3061117"/>
            <a:ext cx="5121174" cy="1323439"/>
          </a:xfrm>
          <a:prstGeom prst="rect">
            <a:avLst/>
          </a:prstGeom>
          <a:noFill/>
        </p:spPr>
        <p:txBody>
          <a:bodyPr wrap="square">
            <a:spAutoFit/>
          </a:bodyPr>
          <a:lstStyle/>
          <a:p>
            <a:pPr fontAlgn="auto">
              <a:spcBef>
                <a:spcPts val="0"/>
              </a:spcBef>
              <a:spcAft>
                <a:spcPts val="0"/>
              </a:spcAft>
              <a:defRPr/>
            </a:pPr>
            <a:r>
              <a:rPr lang="en-US" sz="1600" dirty="0">
                <a:solidFill>
                  <a:srgbClr val="FF0000"/>
                </a:solidFill>
                <a:latin typeface="+mn-lt"/>
              </a:rPr>
              <a:t>Available actions :</a:t>
            </a:r>
          </a:p>
          <a:p>
            <a:pPr marL="285750" indent="-285750" fontAlgn="auto">
              <a:spcBef>
                <a:spcPts val="0"/>
              </a:spcBef>
              <a:spcAft>
                <a:spcPts val="0"/>
              </a:spcAft>
              <a:buFontTx/>
              <a:buChar char="•"/>
              <a:defRPr/>
            </a:pPr>
            <a:r>
              <a:rPr lang="en-US" sz="1200" dirty="0">
                <a:latin typeface="+mn-lt"/>
              </a:rPr>
              <a:t>Open, Save, Save as, Close</a:t>
            </a:r>
          </a:p>
          <a:p>
            <a:pPr marL="285750" indent="-285750" fontAlgn="auto">
              <a:spcBef>
                <a:spcPts val="0"/>
              </a:spcBef>
              <a:spcAft>
                <a:spcPts val="0"/>
              </a:spcAft>
              <a:buFontTx/>
              <a:buChar char="•"/>
              <a:defRPr/>
            </a:pPr>
            <a:r>
              <a:rPr lang="en-US" sz="1200" dirty="0">
                <a:latin typeface="+mn-lt"/>
              </a:rPr>
              <a:t>Edition </a:t>
            </a:r>
            <a:r>
              <a:rPr lang="en-US" sz="1200" dirty="0">
                <a:solidFill>
                  <a:schemeClr val="accent4"/>
                </a:solidFill>
                <a:latin typeface="+mn-lt"/>
              </a:rPr>
              <a:t>(menu « Dictionary file/Inspect current dictionary », or </a:t>
            </a:r>
            <a:r>
              <a:rPr lang="en-US" sz="1200" dirty="0" err="1">
                <a:solidFill>
                  <a:schemeClr val="accent4"/>
                </a:solidFill>
                <a:latin typeface="+mn-lt"/>
              </a:rPr>
              <a:t>NotePad</a:t>
            </a:r>
            <a:r>
              <a:rPr lang="en-US" sz="1200" dirty="0">
                <a:solidFill>
                  <a:schemeClr val="accent4"/>
                </a:solidFill>
                <a:latin typeface="+mn-lt"/>
              </a:rPr>
              <a:t>)</a:t>
            </a:r>
          </a:p>
          <a:p>
            <a:pPr marL="285750" indent="-285750" fontAlgn="auto">
              <a:spcBef>
                <a:spcPts val="0"/>
              </a:spcBef>
              <a:spcAft>
                <a:spcPts val="0"/>
              </a:spcAft>
              <a:buFontTx/>
              <a:buChar char="•"/>
              <a:defRPr/>
            </a:pPr>
            <a:r>
              <a:rPr lang="en-US" sz="1200" dirty="0">
                <a:latin typeface="+mn-lt"/>
              </a:rPr>
              <a:t>Reload dictionary file</a:t>
            </a:r>
          </a:p>
          <a:p>
            <a:pPr marL="285750" indent="-285750" fontAlgn="auto">
              <a:spcBef>
                <a:spcPts val="0"/>
              </a:spcBef>
              <a:spcAft>
                <a:spcPts val="0"/>
              </a:spcAft>
              <a:buFontTx/>
              <a:buChar char="•"/>
              <a:defRPr/>
            </a:pPr>
            <a:r>
              <a:rPr lang="en-US" sz="1200" dirty="0">
                <a:latin typeface="+mn-lt"/>
              </a:rPr>
              <a:t>Build dictionary from data table</a:t>
            </a:r>
          </a:p>
          <a:p>
            <a:pPr marL="742950" lvl="1" indent="-285750" fontAlgn="auto">
              <a:spcBef>
                <a:spcPts val="0"/>
              </a:spcBef>
              <a:spcAft>
                <a:spcPts val="0"/>
              </a:spcAft>
              <a:buFontTx/>
              <a:buChar char="•"/>
              <a:defRPr/>
            </a:pPr>
            <a:endParaRPr lang="en-US" sz="1600" dirty="0">
              <a:latin typeface="+mn-l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p:cNvPicPr/>
          <p:nvPr/>
        </p:nvPicPr>
        <p:blipFill>
          <a:blip r:embed="rId2"/>
          <a:stretch>
            <a:fillRect/>
          </a:stretch>
        </p:blipFill>
        <p:spPr>
          <a:xfrm>
            <a:off x="1039859" y="2867679"/>
            <a:ext cx="3880485" cy="3327083"/>
          </a:xfrm>
          <a:prstGeom prst="rect">
            <a:avLst/>
          </a:prstGeom>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Build a </a:t>
            </a:r>
            <a:r>
              <a:rPr lang="en-US" dirty="0" err="1">
                <a:solidFill>
                  <a:schemeClr val="accent1">
                    <a:satMod val="150000"/>
                  </a:schemeClr>
                </a:solidFill>
              </a:rPr>
              <a:t>coclustering</a:t>
            </a:r>
            <a:r>
              <a:rPr lang="en-US" dirty="0">
                <a:solidFill>
                  <a:schemeClr val="accent1">
                    <a:satMod val="150000"/>
                  </a:schemeClr>
                </a:solidFill>
              </a:rPr>
              <a:t> model</a:t>
            </a:r>
          </a:p>
        </p:txBody>
      </p:sp>
      <p:sp>
        <p:nvSpPr>
          <p:cNvPr id="7" name="Espace réservé du numéro de diapositive 6"/>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39</a:t>
            </a:fld>
            <a:endParaRPr lang="en-US" dirty="0"/>
          </a:p>
        </p:txBody>
      </p:sp>
      <p:sp>
        <p:nvSpPr>
          <p:cNvPr id="17410" name="Espace réservé du contenu 2"/>
          <p:cNvSpPr>
            <a:spLocks noGrp="1"/>
          </p:cNvSpPr>
          <p:nvPr>
            <p:ph sz="quarter" idx="1"/>
          </p:nvPr>
        </p:nvSpPr>
        <p:spPr>
          <a:xfrm>
            <a:off x="457200" y="1774825"/>
            <a:ext cx="8582025" cy="1801813"/>
          </a:xfrm>
        </p:spPr>
        <p:txBody>
          <a:bodyPr/>
          <a:lstStyle/>
          <a:p>
            <a:pPr>
              <a:buFont typeface="Arial" pitchFamily="34" charset="0"/>
              <a:buChar char="•"/>
            </a:pPr>
            <a:r>
              <a:rPr lang="en-US" b="1" dirty="0"/>
              <a:t>Step 2 : </a:t>
            </a:r>
            <a:r>
              <a:rPr lang="en-US" dirty="0">
                <a:solidFill>
                  <a:srgbClr val="FF0000"/>
                </a:solidFill>
              </a:rPr>
              <a:t>Specification of used database</a:t>
            </a:r>
          </a:p>
        </p:txBody>
      </p:sp>
      <p:pic>
        <p:nvPicPr>
          <p:cNvPr id="8" name="Picture 7"/>
          <p:cNvPicPr>
            <a:picLocks noChangeAspect="1" noChangeArrowheads="1"/>
          </p:cNvPicPr>
          <p:nvPr/>
        </p:nvPicPr>
        <p:blipFill>
          <a:blip r:embed="rId3"/>
          <a:srcRect/>
          <a:stretch>
            <a:fillRect/>
          </a:stretch>
        </p:blipFill>
        <p:spPr bwMode="auto">
          <a:xfrm>
            <a:off x="142341" y="538791"/>
            <a:ext cx="421481" cy="400050"/>
          </a:xfrm>
          <a:prstGeom prst="rect">
            <a:avLst/>
          </a:prstGeom>
          <a:noFill/>
          <a:ln w="9525">
            <a:noFill/>
            <a:miter lim="800000"/>
            <a:headEnd/>
            <a:tailEnd/>
          </a:ln>
          <a:effectLst/>
        </p:spPr>
      </p:pic>
      <p:sp>
        <p:nvSpPr>
          <p:cNvPr id="5" name="Flèche vers le bas 4"/>
          <p:cNvSpPr/>
          <p:nvPr/>
        </p:nvSpPr>
        <p:spPr>
          <a:xfrm>
            <a:off x="1667734" y="2771145"/>
            <a:ext cx="325437"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3" name="Rectangle 2"/>
          <p:cNvSpPr/>
          <p:nvPr/>
        </p:nvSpPr>
        <p:spPr>
          <a:xfrm>
            <a:off x="5400143" y="3827164"/>
            <a:ext cx="3657593" cy="1354217"/>
          </a:xfrm>
          <a:prstGeom prst="rect">
            <a:avLst/>
          </a:prstGeom>
        </p:spPr>
        <p:txBody>
          <a:bodyPr wrap="square">
            <a:spAutoFit/>
          </a:bodyPr>
          <a:lstStyle/>
          <a:p>
            <a:pPr fontAlgn="auto">
              <a:spcBef>
                <a:spcPts val="0"/>
              </a:spcBef>
              <a:spcAft>
                <a:spcPts val="0"/>
              </a:spcAft>
              <a:defRPr/>
            </a:pPr>
            <a:r>
              <a:rPr lang="en-US" sz="1600" dirty="0">
                <a:solidFill>
                  <a:srgbClr val="FF0000"/>
                </a:solidFill>
                <a:latin typeface="+mn-lt"/>
              </a:rPr>
              <a:t>Detect file format </a:t>
            </a:r>
            <a:r>
              <a:rPr lang="en-US" sz="1600" dirty="0">
                <a:latin typeface="+mn-lt"/>
              </a:rPr>
              <a:t>: heuristic help that scans the first few lines to guess the file format. The header line and field separator are updated on success, with a warning or an error in the log window only if necessary</a:t>
            </a:r>
            <a:r>
              <a:rPr lang="en-US" dirty="0"/>
              <a:t>.</a:t>
            </a:r>
          </a:p>
        </p:txBody>
      </p:sp>
      <p:cxnSp>
        <p:nvCxnSpPr>
          <p:cNvPr id="10" name="Connecteur droit avec flèche 9"/>
          <p:cNvCxnSpPr/>
          <p:nvPr/>
        </p:nvCxnSpPr>
        <p:spPr>
          <a:xfrm flipH="1">
            <a:off x="4822167" y="3925019"/>
            <a:ext cx="577976" cy="6194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 16">
            <a:extLst>
              <a:ext uri="{FF2B5EF4-FFF2-40B4-BE49-F238E27FC236}">
                <a16:creationId xmlns:a16="http://schemas.microsoft.com/office/drawing/2014/main" id="{1E0B4010-5ED0-4C79-87C2-8EDAAC99859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37246" y="2469717"/>
            <a:ext cx="2131060" cy="1324610"/>
          </a:xfrm>
          <a:prstGeom prst="rect">
            <a:avLst/>
          </a:prstGeom>
          <a:noFill/>
          <a:ln>
            <a:noFill/>
          </a:ln>
        </p:spPr>
      </p:pic>
      <p:pic>
        <p:nvPicPr>
          <p:cNvPr id="3" name="Image 2"/>
          <p:cNvPicPr>
            <a:picLocks noChangeAspect="1"/>
          </p:cNvPicPr>
          <p:nvPr/>
        </p:nvPicPr>
        <p:blipFill>
          <a:blip r:embed="rId3"/>
          <a:stretch>
            <a:fillRect/>
          </a:stretch>
        </p:blipFill>
        <p:spPr>
          <a:xfrm>
            <a:off x="142341" y="3502572"/>
            <a:ext cx="3880485" cy="3166110"/>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Supervised classification</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4</a:t>
            </a:fld>
            <a:endParaRPr lang="en-US" dirty="0"/>
          </a:p>
        </p:txBody>
      </p:sp>
      <p:sp>
        <p:nvSpPr>
          <p:cNvPr id="16386" name="Espace réservé du contenu 2"/>
          <p:cNvSpPr>
            <a:spLocks noGrp="1"/>
          </p:cNvSpPr>
          <p:nvPr>
            <p:ph sz="quarter" idx="1"/>
          </p:nvPr>
        </p:nvSpPr>
        <p:spPr>
          <a:xfrm>
            <a:off x="457200" y="1774825"/>
            <a:ext cx="6079067" cy="1801813"/>
          </a:xfrm>
        </p:spPr>
        <p:txBody>
          <a:bodyPr>
            <a:normAutofit/>
          </a:bodyPr>
          <a:lstStyle/>
          <a:p>
            <a:pPr marL="438150" lvl="1" indent="-319088">
              <a:spcBef>
                <a:spcPct val="0"/>
              </a:spcBef>
              <a:buClr>
                <a:schemeClr val="accent1"/>
              </a:buClr>
              <a:buSzPct val="80000"/>
              <a:buFont typeface="Arial" pitchFamily="34" charset="0"/>
              <a:buChar char="•"/>
            </a:pPr>
            <a:r>
              <a:rPr lang="en-US" b="1" noProof="0" dirty="0"/>
              <a:t>Step 1 : </a:t>
            </a:r>
            <a:r>
              <a:rPr lang="en-US" noProof="0" dirty="0">
                <a:solidFill>
                  <a:srgbClr val="FF0000"/>
                </a:solidFill>
              </a:rPr>
              <a:t>Open an existing dictionary file</a:t>
            </a:r>
            <a:r>
              <a:rPr lang="en-US" noProof="0" dirty="0">
                <a:solidFill>
                  <a:schemeClr val="bg2">
                    <a:lumMod val="50000"/>
                  </a:schemeClr>
                </a:solidFill>
              </a:rPr>
              <a:t>  </a:t>
            </a:r>
          </a:p>
          <a:p>
            <a:pPr marL="438150" lvl="1" indent="-319088">
              <a:spcBef>
                <a:spcPct val="0"/>
              </a:spcBef>
              <a:buClr>
                <a:schemeClr val="accent1"/>
              </a:buClr>
              <a:buSzPct val="80000"/>
              <a:buNone/>
            </a:pPr>
            <a:r>
              <a:rPr lang="en-US" sz="2000" noProof="0" dirty="0">
                <a:solidFill>
                  <a:schemeClr val="bg2">
                    <a:lumMod val="50000"/>
                  </a:schemeClr>
                </a:solidFill>
              </a:rPr>
              <a:t>  	   (ex: sample </a:t>
            </a:r>
            <a:r>
              <a:rPr lang="en-US" sz="2000" noProof="0" dirty="0" err="1">
                <a:solidFill>
                  <a:schemeClr val="bg2">
                    <a:lumMod val="50000"/>
                  </a:schemeClr>
                </a:solidFill>
              </a:rPr>
              <a:t>Iris.kdic</a:t>
            </a:r>
            <a:r>
              <a:rPr lang="en-US" sz="2000" noProof="0" dirty="0">
                <a:solidFill>
                  <a:schemeClr val="bg2">
                    <a:lumMod val="50000"/>
                  </a:schemeClr>
                </a:solidFill>
              </a:rPr>
              <a:t>)</a:t>
            </a:r>
            <a:endParaRPr lang="en-US" sz="2000" noProof="0" dirty="0">
              <a:solidFill>
                <a:srgbClr val="FF0000"/>
              </a:solidFill>
            </a:endParaRPr>
          </a:p>
          <a:p>
            <a:pPr lvl="1">
              <a:buFont typeface="Arial" pitchFamily="34" charset="0"/>
              <a:buChar char="•"/>
            </a:pPr>
            <a:r>
              <a:rPr lang="en-US" sz="1800" noProof="0" dirty="0"/>
              <a:t>Dictionary file: contains one or more dictionaries</a:t>
            </a:r>
          </a:p>
          <a:p>
            <a:pPr lvl="1">
              <a:buFont typeface="Arial" pitchFamily="34" charset="0"/>
              <a:buChar char="•"/>
            </a:pPr>
            <a:r>
              <a:rPr lang="en-US" sz="1800" noProof="0" dirty="0"/>
              <a:t>Dictionary: description of variables of a database to use during analysis</a:t>
            </a:r>
          </a:p>
          <a:p>
            <a:pPr lvl="1">
              <a:buNone/>
            </a:pPr>
            <a:endParaRPr lang="en-US" sz="2000" noProof="0" dirty="0">
              <a:solidFill>
                <a:schemeClr val="bg2">
                  <a:lumMod val="50000"/>
                </a:schemeClr>
              </a:solidFill>
            </a:endParaRPr>
          </a:p>
        </p:txBody>
      </p:sp>
      <p:sp>
        <p:nvSpPr>
          <p:cNvPr id="6" name="ZoneTexte 5"/>
          <p:cNvSpPr txBox="1"/>
          <p:nvPr/>
        </p:nvSpPr>
        <p:spPr>
          <a:xfrm>
            <a:off x="4269923" y="3808304"/>
            <a:ext cx="4755739" cy="2739211"/>
          </a:xfrm>
          <a:prstGeom prst="rect">
            <a:avLst/>
          </a:prstGeom>
          <a:noFill/>
        </p:spPr>
        <p:txBody>
          <a:bodyPr wrap="square">
            <a:spAutoFit/>
          </a:bodyPr>
          <a:lstStyle/>
          <a:p>
            <a:pPr fontAlgn="auto">
              <a:spcBef>
                <a:spcPts val="0"/>
              </a:spcBef>
              <a:spcAft>
                <a:spcPts val="0"/>
              </a:spcAft>
              <a:defRPr/>
            </a:pPr>
            <a:r>
              <a:rPr lang="en-US" sz="1600" dirty="0">
                <a:solidFill>
                  <a:srgbClr val="FF0000"/>
                </a:solidFill>
                <a:latin typeface="+mn-lt"/>
              </a:rPr>
              <a:t>Available actions :</a:t>
            </a:r>
          </a:p>
          <a:p>
            <a:pPr marL="285750" indent="-285750" fontAlgn="auto">
              <a:spcBef>
                <a:spcPts val="0"/>
              </a:spcBef>
              <a:spcAft>
                <a:spcPts val="0"/>
              </a:spcAft>
              <a:buFontTx/>
              <a:buChar char="•"/>
              <a:defRPr/>
            </a:pPr>
            <a:r>
              <a:rPr lang="en-US" sz="1600" dirty="0">
                <a:latin typeface="+mn-lt"/>
              </a:rPr>
              <a:t>Open, Save, Save as, Close</a:t>
            </a:r>
          </a:p>
          <a:p>
            <a:pPr marL="285750" indent="-285750" fontAlgn="auto">
              <a:spcBef>
                <a:spcPts val="0"/>
              </a:spcBef>
              <a:spcAft>
                <a:spcPts val="0"/>
              </a:spcAft>
              <a:buFontTx/>
              <a:buChar char="•"/>
              <a:defRPr/>
            </a:pPr>
            <a:r>
              <a:rPr lang="en-US" sz="1600" dirty="0">
                <a:latin typeface="+mn-lt"/>
              </a:rPr>
              <a:t>Edition </a:t>
            </a:r>
            <a:r>
              <a:rPr lang="en-US" sz="1400" dirty="0">
                <a:solidFill>
                  <a:schemeClr val="accent4"/>
                </a:solidFill>
                <a:latin typeface="+mn-lt"/>
              </a:rPr>
              <a:t>(menu</a:t>
            </a:r>
            <a:r>
              <a:rPr lang="en-US" sz="1400" i="1" dirty="0">
                <a:solidFill>
                  <a:schemeClr val="accent4"/>
                </a:solidFill>
                <a:latin typeface="+mn-lt"/>
              </a:rPr>
              <a:t> </a:t>
            </a:r>
            <a:r>
              <a:rPr lang="en-US" sz="1400" dirty="0">
                <a:solidFill>
                  <a:schemeClr val="accent4"/>
                </a:solidFill>
                <a:latin typeface="+mn-lt"/>
              </a:rPr>
              <a:t>«</a:t>
            </a:r>
            <a:r>
              <a:rPr lang="en-US" sz="1400" i="1" dirty="0">
                <a:solidFill>
                  <a:schemeClr val="accent4"/>
                </a:solidFill>
                <a:latin typeface="+mn-lt"/>
              </a:rPr>
              <a:t> Dictionary file/Inspect current dictionary </a:t>
            </a:r>
            <a:r>
              <a:rPr lang="en-US" sz="1400" dirty="0">
                <a:solidFill>
                  <a:schemeClr val="accent4"/>
                </a:solidFill>
                <a:latin typeface="+mn-lt"/>
              </a:rPr>
              <a:t>»</a:t>
            </a:r>
            <a:r>
              <a:rPr lang="en-US" sz="1400" i="1" dirty="0">
                <a:solidFill>
                  <a:schemeClr val="accent4"/>
                </a:solidFill>
                <a:latin typeface="+mn-lt"/>
              </a:rPr>
              <a:t>, </a:t>
            </a:r>
            <a:r>
              <a:rPr lang="en-US" sz="1400" dirty="0">
                <a:solidFill>
                  <a:schemeClr val="accent4"/>
                </a:solidFill>
                <a:latin typeface="+mn-lt"/>
              </a:rPr>
              <a:t>or </a:t>
            </a:r>
            <a:r>
              <a:rPr lang="en-US" sz="1400" dirty="0" err="1">
                <a:solidFill>
                  <a:schemeClr val="accent4"/>
                </a:solidFill>
                <a:latin typeface="+mn-lt"/>
              </a:rPr>
              <a:t>NotePad</a:t>
            </a:r>
            <a:r>
              <a:rPr lang="en-US" sz="1400" dirty="0">
                <a:solidFill>
                  <a:schemeClr val="accent4"/>
                </a:solidFill>
                <a:latin typeface="+mn-lt"/>
              </a:rPr>
              <a:t>)</a:t>
            </a:r>
          </a:p>
          <a:p>
            <a:pPr marL="285750" indent="-285750" fontAlgn="auto">
              <a:spcBef>
                <a:spcPts val="0"/>
              </a:spcBef>
              <a:spcAft>
                <a:spcPts val="0"/>
              </a:spcAft>
              <a:buFontTx/>
              <a:buChar char="•"/>
              <a:defRPr/>
            </a:pPr>
            <a:endParaRPr lang="en-US" sz="1600" dirty="0">
              <a:latin typeface="+mn-lt"/>
            </a:endParaRPr>
          </a:p>
          <a:p>
            <a:pPr marL="285750" indent="-285750" fontAlgn="auto">
              <a:spcBef>
                <a:spcPts val="0"/>
              </a:spcBef>
              <a:spcAft>
                <a:spcPts val="0"/>
              </a:spcAft>
              <a:buFontTx/>
              <a:buChar char="•"/>
              <a:defRPr/>
            </a:pPr>
            <a:r>
              <a:rPr lang="en-US" sz="1600" dirty="0">
                <a:latin typeface="+mn-lt"/>
              </a:rPr>
              <a:t>Build dictionary from data table</a:t>
            </a:r>
          </a:p>
          <a:p>
            <a:pPr marL="285750" indent="-285750" fontAlgn="auto">
              <a:spcBef>
                <a:spcPts val="0"/>
              </a:spcBef>
              <a:spcAft>
                <a:spcPts val="0"/>
              </a:spcAft>
              <a:buFontTx/>
              <a:buChar char="•"/>
              <a:defRPr/>
            </a:pPr>
            <a:endParaRPr lang="en-US" sz="1600" dirty="0">
              <a:latin typeface="+mn-lt"/>
            </a:endParaRPr>
          </a:p>
          <a:p>
            <a:pPr marL="285750" indent="-285750" fontAlgn="auto">
              <a:spcBef>
                <a:spcPts val="0"/>
              </a:spcBef>
              <a:spcAft>
                <a:spcPts val="0"/>
              </a:spcAft>
              <a:buFontTx/>
              <a:buChar char="•"/>
              <a:defRPr/>
            </a:pPr>
            <a:r>
              <a:rPr lang="en-US" sz="1600" dirty="0">
                <a:latin typeface="+mn-lt"/>
              </a:rPr>
              <a:t>Reload dictionary file</a:t>
            </a:r>
          </a:p>
          <a:p>
            <a:pPr marL="742950" lvl="1" indent="-285750" fontAlgn="auto">
              <a:spcBef>
                <a:spcPts val="0"/>
              </a:spcBef>
              <a:spcAft>
                <a:spcPts val="0"/>
              </a:spcAft>
              <a:buFontTx/>
              <a:buChar char="•"/>
              <a:defRPr/>
            </a:pPr>
            <a:r>
              <a:rPr lang="en-US" sz="1400" dirty="0">
                <a:latin typeface="+mn-lt"/>
              </a:rPr>
              <a:t>useful if it has been modified from an external editor</a:t>
            </a:r>
          </a:p>
          <a:p>
            <a:pPr marL="285750" indent="-285750" fontAlgn="auto">
              <a:spcBef>
                <a:spcPts val="0"/>
              </a:spcBef>
              <a:spcAft>
                <a:spcPts val="0"/>
              </a:spcAft>
              <a:buFontTx/>
              <a:buChar char="•"/>
              <a:defRPr/>
            </a:pPr>
            <a:endParaRPr lang="en-US" sz="1600" dirty="0">
              <a:latin typeface="+mn-lt"/>
            </a:endParaRPr>
          </a:p>
          <a:p>
            <a:pPr marL="742950" lvl="1" indent="-285750" fontAlgn="auto">
              <a:spcBef>
                <a:spcPts val="0"/>
              </a:spcBef>
              <a:spcAft>
                <a:spcPts val="0"/>
              </a:spcAft>
              <a:buFontTx/>
              <a:buChar char="•"/>
              <a:defRPr/>
            </a:pPr>
            <a:endParaRPr lang="en-US" sz="1600" dirty="0">
              <a:latin typeface="+mn-lt"/>
            </a:endParaRPr>
          </a:p>
        </p:txBody>
      </p:sp>
      <p:pic>
        <p:nvPicPr>
          <p:cNvPr id="13" name="Picture 2"/>
          <p:cNvPicPr>
            <a:picLocks noChangeAspect="1" noChangeArrowheads="1"/>
          </p:cNvPicPr>
          <p:nvPr/>
        </p:nvPicPr>
        <p:blipFill>
          <a:blip r:embed="rId4"/>
          <a:srcRect/>
          <a:stretch>
            <a:fillRect/>
          </a:stretch>
        </p:blipFill>
        <p:spPr bwMode="auto">
          <a:xfrm>
            <a:off x="142341" y="547860"/>
            <a:ext cx="421481" cy="400050"/>
          </a:xfrm>
          <a:prstGeom prst="rect">
            <a:avLst/>
          </a:prstGeom>
          <a:noFill/>
          <a:ln w="9525">
            <a:noFill/>
            <a:miter lim="800000"/>
            <a:headEnd/>
            <a:tailEnd/>
          </a:ln>
          <a:effectLst/>
        </p:spPr>
      </p:pic>
      <p:sp>
        <p:nvSpPr>
          <p:cNvPr id="11" name="Flèche vers le bas 10"/>
          <p:cNvSpPr/>
          <p:nvPr/>
        </p:nvSpPr>
        <p:spPr>
          <a:xfrm>
            <a:off x="6659563" y="2138892"/>
            <a:ext cx="325437"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2" name="Connecteur droit avec flèche 11"/>
          <p:cNvCxnSpPr/>
          <p:nvPr/>
        </p:nvCxnSpPr>
        <p:spPr>
          <a:xfrm flipH="1">
            <a:off x="1753496" y="5174428"/>
            <a:ext cx="2646382" cy="105425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Connecteur droit avec flèche 15"/>
          <p:cNvCxnSpPr/>
          <p:nvPr/>
        </p:nvCxnSpPr>
        <p:spPr>
          <a:xfrm flipH="1">
            <a:off x="2743201" y="5658522"/>
            <a:ext cx="1656677" cy="57015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p:cNvPicPr/>
          <p:nvPr/>
        </p:nvPicPr>
        <p:blipFill>
          <a:blip r:embed="rId2"/>
          <a:stretch>
            <a:fillRect/>
          </a:stretch>
        </p:blipFill>
        <p:spPr>
          <a:xfrm>
            <a:off x="2637055" y="2964534"/>
            <a:ext cx="3880485" cy="3327083"/>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Build a </a:t>
            </a:r>
            <a:r>
              <a:rPr lang="en-US" noProof="0" dirty="0" err="1">
                <a:solidFill>
                  <a:schemeClr val="accent1">
                    <a:satMod val="150000"/>
                  </a:schemeClr>
                </a:solidFill>
              </a:rPr>
              <a:t>coclustering</a:t>
            </a:r>
            <a:r>
              <a:rPr lang="en-US" noProof="0" dirty="0">
                <a:solidFill>
                  <a:schemeClr val="accent1">
                    <a:satMod val="150000"/>
                  </a:schemeClr>
                </a:solidFill>
              </a:rPr>
              <a:t> model</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40</a:t>
            </a:fld>
            <a:endParaRPr lang="en-US" dirty="0"/>
          </a:p>
        </p:txBody>
      </p:sp>
      <p:sp>
        <p:nvSpPr>
          <p:cNvPr id="18434"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b="1" noProof="0" dirty="0"/>
              <a:t>Step 3 : </a:t>
            </a:r>
            <a:r>
              <a:rPr lang="en-US" noProof="0" dirty="0">
                <a:solidFill>
                  <a:srgbClr val="FF0000"/>
                </a:solidFill>
              </a:rPr>
              <a:t>Specification of </a:t>
            </a:r>
            <a:r>
              <a:rPr lang="en-US" noProof="0" dirty="0" err="1">
                <a:solidFill>
                  <a:srgbClr val="FF0000"/>
                </a:solidFill>
              </a:rPr>
              <a:t>coclustering</a:t>
            </a:r>
            <a:r>
              <a:rPr lang="en-US" noProof="0" dirty="0">
                <a:solidFill>
                  <a:srgbClr val="FF0000"/>
                </a:solidFill>
              </a:rPr>
              <a:t> variables</a:t>
            </a:r>
          </a:p>
          <a:p>
            <a:pPr>
              <a:buFont typeface="Arial" pitchFamily="34" charset="0"/>
              <a:buChar char="•"/>
            </a:pPr>
            <a:endParaRPr lang="en-US" noProof="0" dirty="0"/>
          </a:p>
        </p:txBody>
      </p:sp>
      <p:pic>
        <p:nvPicPr>
          <p:cNvPr id="10" name="Picture 7"/>
          <p:cNvPicPr>
            <a:picLocks noChangeAspect="1" noChangeArrowheads="1"/>
          </p:cNvPicPr>
          <p:nvPr/>
        </p:nvPicPr>
        <p:blipFill>
          <a:blip r:embed="rId3"/>
          <a:srcRect/>
          <a:stretch>
            <a:fillRect/>
          </a:stretch>
        </p:blipFill>
        <p:spPr bwMode="auto">
          <a:xfrm>
            <a:off x="142341" y="538791"/>
            <a:ext cx="421481" cy="400050"/>
          </a:xfrm>
          <a:prstGeom prst="rect">
            <a:avLst/>
          </a:prstGeom>
          <a:noFill/>
          <a:ln w="9525">
            <a:noFill/>
            <a:miter lim="800000"/>
            <a:headEnd/>
            <a:tailEnd/>
          </a:ln>
          <a:effectLst/>
        </p:spPr>
      </p:pic>
      <p:sp>
        <p:nvSpPr>
          <p:cNvPr id="13" name="Flèche vers le bas 12"/>
          <p:cNvSpPr/>
          <p:nvPr/>
        </p:nvSpPr>
        <p:spPr>
          <a:xfrm>
            <a:off x="3648877" y="2843683"/>
            <a:ext cx="327025" cy="521407"/>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4" name="Connecteur droit avec flèche 13"/>
          <p:cNvCxnSpPr/>
          <p:nvPr/>
        </p:nvCxnSpPr>
        <p:spPr>
          <a:xfrm flipH="1">
            <a:off x="6366933" y="4182533"/>
            <a:ext cx="1041400" cy="1016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Connecteur droit avec flèche 14"/>
          <p:cNvCxnSpPr/>
          <p:nvPr/>
        </p:nvCxnSpPr>
        <p:spPr>
          <a:xfrm flipH="1" flipV="1">
            <a:off x="6358467" y="4131733"/>
            <a:ext cx="1075266" cy="5080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1" name="Espace réservé du contenu 2"/>
          <p:cNvSpPr txBox="1">
            <a:spLocks/>
          </p:cNvSpPr>
          <p:nvPr/>
        </p:nvSpPr>
        <p:spPr>
          <a:xfrm>
            <a:off x="7085009" y="3771903"/>
            <a:ext cx="2058991" cy="838239"/>
          </a:xfrm>
          <a:prstGeom prst="rect">
            <a:avLst/>
          </a:prstGeom>
        </p:spPr>
        <p:txBody>
          <a:bodyPr vert="horz">
            <a:normAutofit/>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err="1">
                <a:latin typeface="+mn-lt"/>
              </a:rPr>
              <a:t>Coclustering</a:t>
            </a:r>
            <a:r>
              <a:rPr lang="en-US" sz="1600" dirty="0">
                <a:latin typeface="+mn-lt"/>
              </a:rPr>
              <a:t> variables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p:cNvPicPr/>
          <p:nvPr/>
        </p:nvPicPr>
        <p:blipFill>
          <a:blip r:embed="rId2"/>
          <a:stretch>
            <a:fillRect/>
          </a:stretch>
        </p:blipFill>
        <p:spPr>
          <a:xfrm>
            <a:off x="189770" y="3048302"/>
            <a:ext cx="4527233" cy="3327083"/>
          </a:xfrm>
          <a:prstGeom prst="rect">
            <a:avLst/>
          </a:prstGeom>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Build a </a:t>
            </a:r>
            <a:r>
              <a:rPr lang="en-US" dirty="0" err="1">
                <a:solidFill>
                  <a:schemeClr val="accent1">
                    <a:satMod val="150000"/>
                  </a:schemeClr>
                </a:solidFill>
              </a:rPr>
              <a:t>coclustering</a:t>
            </a:r>
            <a:r>
              <a:rPr lang="en-US" dirty="0">
                <a:solidFill>
                  <a:schemeClr val="accent1">
                    <a:satMod val="150000"/>
                  </a:schemeClr>
                </a:solidFill>
              </a:rPr>
              <a:t> model</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41</a:t>
            </a:fld>
            <a:endParaRPr lang="en-US" dirty="0"/>
          </a:p>
        </p:txBody>
      </p:sp>
      <p:sp>
        <p:nvSpPr>
          <p:cNvPr id="20482"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b="1" dirty="0"/>
              <a:t>Step 4 : </a:t>
            </a:r>
            <a:r>
              <a:rPr lang="en-US" dirty="0">
                <a:solidFill>
                  <a:srgbClr val="FF0000"/>
                </a:solidFill>
              </a:rPr>
              <a:t>Results</a:t>
            </a:r>
          </a:p>
          <a:p>
            <a:pPr>
              <a:buFont typeface="Arial" pitchFamily="34" charset="0"/>
              <a:buChar char="•"/>
            </a:pPr>
            <a:endParaRPr lang="en-US" dirty="0"/>
          </a:p>
        </p:txBody>
      </p:sp>
      <p:sp>
        <p:nvSpPr>
          <p:cNvPr id="13" name="ZoneTexte 12"/>
          <p:cNvSpPr txBox="1"/>
          <p:nvPr/>
        </p:nvSpPr>
        <p:spPr>
          <a:xfrm>
            <a:off x="4684729" y="4050629"/>
            <a:ext cx="4459271" cy="1431161"/>
          </a:xfrm>
          <a:prstGeom prst="rect">
            <a:avLst/>
          </a:prstGeom>
          <a:noFill/>
        </p:spPr>
        <p:txBody>
          <a:bodyPr wrap="square">
            <a:spAutoFit/>
          </a:bodyPr>
          <a:lstStyle/>
          <a:p>
            <a:pPr fontAlgn="auto">
              <a:spcBef>
                <a:spcPts val="0"/>
              </a:spcBef>
              <a:spcAft>
                <a:spcPts val="0"/>
              </a:spcAft>
              <a:defRPr/>
            </a:pPr>
            <a:endParaRPr lang="en-US" sz="1200" dirty="0">
              <a:solidFill>
                <a:srgbClr val="FF0000"/>
              </a:solidFill>
              <a:latin typeface="+mn-lt"/>
            </a:endParaRPr>
          </a:p>
          <a:p>
            <a:pPr marL="285750" indent="-285750" fontAlgn="auto">
              <a:lnSpc>
                <a:spcPts val="1820"/>
              </a:lnSpc>
              <a:spcBef>
                <a:spcPts val="0"/>
              </a:spcBef>
              <a:spcAft>
                <a:spcPts val="0"/>
              </a:spcAft>
              <a:buFontTx/>
              <a:buChar char="•"/>
              <a:defRPr/>
            </a:pPr>
            <a:r>
              <a:rPr lang="en-US" sz="1200" dirty="0">
                <a:latin typeface="+mn-lt"/>
              </a:rPr>
              <a:t>Directory where result file is written</a:t>
            </a:r>
          </a:p>
          <a:p>
            <a:pPr marL="285750" indent="-285750" fontAlgn="auto">
              <a:lnSpc>
                <a:spcPts val="1820"/>
              </a:lnSpc>
              <a:spcBef>
                <a:spcPts val="0"/>
              </a:spcBef>
              <a:spcAft>
                <a:spcPts val="0"/>
              </a:spcAft>
              <a:buFontTx/>
              <a:buChar char="•"/>
              <a:defRPr/>
            </a:pPr>
            <a:r>
              <a:rPr lang="en-US" sz="1200" dirty="0">
                <a:latin typeface="+mn-lt"/>
              </a:rPr>
              <a:t>Prefix </a:t>
            </a:r>
            <a:r>
              <a:rPr lang="en-US" sz="1200" dirty="0">
                <a:solidFill>
                  <a:srgbClr val="7F7F7F"/>
                </a:solidFill>
                <a:latin typeface="+mn-lt"/>
              </a:rPr>
              <a:t>(</a:t>
            </a:r>
            <a:r>
              <a:rPr lang="en-US" sz="1200" i="1" dirty="0">
                <a:solidFill>
                  <a:srgbClr val="7F7F7F"/>
                </a:solidFill>
                <a:latin typeface="+mn-lt"/>
              </a:rPr>
              <a:t>ex: in case of several experiments</a:t>
            </a:r>
            <a:r>
              <a:rPr lang="en-US" sz="1200" dirty="0">
                <a:solidFill>
                  <a:srgbClr val="7F7F7F"/>
                </a:solidFill>
                <a:latin typeface="+mn-lt"/>
              </a:rPr>
              <a:t>)</a:t>
            </a:r>
          </a:p>
          <a:p>
            <a:pPr marL="285750" indent="-285750" fontAlgn="auto">
              <a:lnSpc>
                <a:spcPts val="1820"/>
              </a:lnSpc>
              <a:spcBef>
                <a:spcPts val="0"/>
              </a:spcBef>
              <a:spcAft>
                <a:spcPts val="0"/>
              </a:spcAft>
              <a:buFontTx/>
              <a:buChar char="•"/>
              <a:defRPr/>
            </a:pPr>
            <a:r>
              <a:rPr lang="en-US" sz="1200" dirty="0">
                <a:latin typeface="+mn-lt"/>
              </a:rPr>
              <a:t>Synthetic </a:t>
            </a:r>
            <a:r>
              <a:rPr lang="en-US" sz="1200" dirty="0" err="1">
                <a:latin typeface="+mn-lt"/>
              </a:rPr>
              <a:t>coclustering</a:t>
            </a:r>
            <a:r>
              <a:rPr lang="en-US" sz="1200" dirty="0">
                <a:latin typeface="+mn-lt"/>
              </a:rPr>
              <a:t> report (cf. </a:t>
            </a:r>
            <a:r>
              <a:rPr lang="en-US" sz="1200" dirty="0" err="1">
                <a:latin typeface="+mn-lt"/>
              </a:rPr>
              <a:t>Khiops</a:t>
            </a:r>
            <a:r>
              <a:rPr lang="en-US" sz="1200" dirty="0">
                <a:latin typeface="+mn-lt"/>
              </a:rPr>
              <a:t> </a:t>
            </a:r>
            <a:r>
              <a:rPr lang="en-US" sz="1200" dirty="0" err="1">
                <a:latin typeface="+mn-lt"/>
              </a:rPr>
              <a:t>Covisualization</a:t>
            </a:r>
            <a:r>
              <a:rPr lang="en-US" sz="1200" dirty="0">
                <a:latin typeface="+mn-lt"/>
              </a:rPr>
              <a:t>)</a:t>
            </a:r>
          </a:p>
          <a:p>
            <a:pPr marL="285750" indent="-285750" fontAlgn="auto">
              <a:lnSpc>
                <a:spcPts val="1820"/>
              </a:lnSpc>
              <a:spcBef>
                <a:spcPts val="0"/>
              </a:spcBef>
              <a:spcAft>
                <a:spcPts val="0"/>
              </a:spcAft>
              <a:buFontTx/>
              <a:buChar char="•"/>
              <a:defRPr/>
            </a:pPr>
            <a:r>
              <a:rPr lang="en-US" sz="1200" dirty="0" err="1"/>
              <a:t>Json</a:t>
            </a:r>
            <a:r>
              <a:rPr lang="en-US" sz="1200" dirty="0"/>
              <a:t> report, to get the analysis results from external tools</a:t>
            </a:r>
          </a:p>
          <a:p>
            <a:pPr marL="285750" indent="-285750" fontAlgn="auto">
              <a:lnSpc>
                <a:spcPts val="1820"/>
              </a:lnSpc>
              <a:spcBef>
                <a:spcPts val="0"/>
              </a:spcBef>
              <a:spcAft>
                <a:spcPts val="0"/>
              </a:spcAft>
              <a:buFontTx/>
              <a:buChar char="•"/>
              <a:defRPr/>
            </a:pPr>
            <a:endParaRPr lang="en-US" sz="1200" dirty="0">
              <a:latin typeface="+mn-lt"/>
            </a:endParaRPr>
          </a:p>
        </p:txBody>
      </p:sp>
      <p:pic>
        <p:nvPicPr>
          <p:cNvPr id="11" name="Picture 7"/>
          <p:cNvPicPr>
            <a:picLocks noChangeAspect="1" noChangeArrowheads="1"/>
          </p:cNvPicPr>
          <p:nvPr/>
        </p:nvPicPr>
        <p:blipFill>
          <a:blip r:embed="rId3"/>
          <a:srcRect/>
          <a:stretch>
            <a:fillRect/>
          </a:stretch>
        </p:blipFill>
        <p:spPr bwMode="auto">
          <a:xfrm>
            <a:off x="142341" y="538791"/>
            <a:ext cx="421481" cy="400050"/>
          </a:xfrm>
          <a:prstGeom prst="rect">
            <a:avLst/>
          </a:prstGeom>
          <a:noFill/>
          <a:ln w="9525">
            <a:noFill/>
            <a:miter lim="800000"/>
            <a:headEnd/>
            <a:tailEnd/>
          </a:ln>
          <a:effectLst/>
        </p:spPr>
      </p:pic>
      <p:sp>
        <p:nvSpPr>
          <p:cNvPr id="8" name="Flèche vers le bas 7"/>
          <p:cNvSpPr/>
          <p:nvPr/>
        </p:nvSpPr>
        <p:spPr>
          <a:xfrm>
            <a:off x="1810076" y="2840019"/>
            <a:ext cx="327025" cy="58114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2" name="Imag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500450" y="4622796"/>
            <a:ext cx="474141" cy="474141"/>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 17"/>
          <p:cNvPicPr/>
          <p:nvPr/>
        </p:nvPicPr>
        <p:blipFill>
          <a:blip r:embed="rId2"/>
          <a:stretch>
            <a:fillRect/>
          </a:stretch>
        </p:blipFill>
        <p:spPr>
          <a:xfrm>
            <a:off x="265076" y="2768600"/>
            <a:ext cx="3880485" cy="2851785"/>
          </a:xfrm>
          <a:prstGeom prst="rect">
            <a:avLst/>
          </a:prstGeom>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5940" y="3114128"/>
            <a:ext cx="3370172" cy="21513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Build a </a:t>
            </a:r>
            <a:r>
              <a:rPr lang="en-US" dirty="0" err="1">
                <a:solidFill>
                  <a:schemeClr val="accent1">
                    <a:satMod val="150000"/>
                  </a:schemeClr>
                </a:solidFill>
              </a:rPr>
              <a:t>coclustering</a:t>
            </a:r>
            <a:r>
              <a:rPr lang="en-US" dirty="0">
                <a:solidFill>
                  <a:schemeClr val="accent1">
                    <a:satMod val="150000"/>
                  </a:schemeClr>
                </a:solidFill>
              </a:rPr>
              <a:t> model</a:t>
            </a:r>
          </a:p>
        </p:txBody>
      </p:sp>
      <p:sp>
        <p:nvSpPr>
          <p:cNvPr id="16" name="Espace réservé du numéro de diapositive 15"/>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42</a:t>
            </a:fld>
            <a:endParaRPr lang="en-US" dirty="0"/>
          </a:p>
        </p:txBody>
      </p:sp>
      <p:sp>
        <p:nvSpPr>
          <p:cNvPr id="21506"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b="1" dirty="0"/>
              <a:t>Step 5 : </a:t>
            </a:r>
            <a:r>
              <a:rPr lang="en-US" dirty="0">
                <a:solidFill>
                  <a:srgbClr val="FF0000"/>
                </a:solidFill>
              </a:rPr>
              <a:t>Start the analysis</a:t>
            </a:r>
          </a:p>
          <a:p>
            <a:pPr>
              <a:buFont typeface="Arial" pitchFamily="34" charset="0"/>
              <a:buChar char="•"/>
            </a:pPr>
            <a:endParaRPr lang="en-US" dirty="0"/>
          </a:p>
        </p:txBody>
      </p:sp>
      <p:sp>
        <p:nvSpPr>
          <p:cNvPr id="11" name="Flèche vers le bas 10"/>
          <p:cNvSpPr/>
          <p:nvPr/>
        </p:nvSpPr>
        <p:spPr>
          <a:xfrm rot="10800000">
            <a:off x="7028803" y="4580467"/>
            <a:ext cx="327025" cy="1507794"/>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2" name="ZoneTexte 11"/>
          <p:cNvSpPr txBox="1"/>
          <p:nvPr/>
        </p:nvSpPr>
        <p:spPr>
          <a:xfrm>
            <a:off x="1338943" y="6089216"/>
            <a:ext cx="2163382" cy="276999"/>
          </a:xfrm>
          <a:prstGeom prst="rect">
            <a:avLst/>
          </a:prstGeom>
          <a:noFill/>
        </p:spPr>
        <p:txBody>
          <a:bodyPr wrap="square" rtlCol="0">
            <a:spAutoFit/>
          </a:bodyPr>
          <a:lstStyle/>
          <a:p>
            <a:r>
              <a:rPr lang="en-US" sz="1200" dirty="0">
                <a:solidFill>
                  <a:srgbClr val="FF0000"/>
                </a:solidFill>
              </a:rPr>
              <a:t>1 – Train the </a:t>
            </a:r>
            <a:r>
              <a:rPr lang="en-US" sz="1200" dirty="0" err="1">
                <a:solidFill>
                  <a:srgbClr val="FF0000"/>
                </a:solidFill>
              </a:rPr>
              <a:t>coclustering</a:t>
            </a:r>
            <a:endParaRPr lang="en-US" sz="1200" dirty="0">
              <a:solidFill>
                <a:srgbClr val="FF0000"/>
              </a:solidFill>
            </a:endParaRPr>
          </a:p>
        </p:txBody>
      </p:sp>
      <p:sp>
        <p:nvSpPr>
          <p:cNvPr id="13" name="ZoneTexte 12"/>
          <p:cNvSpPr txBox="1"/>
          <p:nvPr/>
        </p:nvSpPr>
        <p:spPr>
          <a:xfrm>
            <a:off x="5339778" y="6064075"/>
            <a:ext cx="3925519" cy="461665"/>
          </a:xfrm>
          <a:prstGeom prst="rect">
            <a:avLst/>
          </a:prstGeom>
          <a:noFill/>
        </p:spPr>
        <p:txBody>
          <a:bodyPr wrap="square" rtlCol="0">
            <a:spAutoFit/>
          </a:bodyPr>
          <a:lstStyle/>
          <a:p>
            <a:r>
              <a:rPr lang="en-US" sz="1200" dirty="0">
                <a:solidFill>
                  <a:srgbClr val="FF0000"/>
                </a:solidFill>
              </a:rPr>
              <a:t>2 - Inspect the results using </a:t>
            </a:r>
            <a:r>
              <a:rPr lang="en-US" sz="1200" dirty="0" err="1">
                <a:solidFill>
                  <a:srgbClr val="FF0000"/>
                </a:solidFill>
              </a:rPr>
              <a:t>Khiops</a:t>
            </a:r>
            <a:r>
              <a:rPr lang="en-US" sz="1200" dirty="0">
                <a:solidFill>
                  <a:srgbClr val="FF0000"/>
                </a:solidFill>
              </a:rPr>
              <a:t> </a:t>
            </a:r>
            <a:r>
              <a:rPr lang="en-US" sz="1200" dirty="0" err="1">
                <a:solidFill>
                  <a:srgbClr val="FF0000"/>
                </a:solidFill>
              </a:rPr>
              <a:t>Covisualization</a:t>
            </a:r>
            <a:r>
              <a:rPr lang="en-US" sz="1200" dirty="0">
                <a:solidFill>
                  <a:schemeClr val="bg2">
                    <a:lumMod val="50000"/>
                  </a:schemeClr>
                </a:solidFill>
              </a:rPr>
              <a:t> </a:t>
            </a:r>
          </a:p>
          <a:p>
            <a:r>
              <a:rPr lang="en-US" sz="1200" dirty="0">
                <a:solidFill>
                  <a:schemeClr val="bg2">
                    <a:lumMod val="50000"/>
                  </a:schemeClr>
                </a:solidFill>
              </a:rPr>
              <a:t>      (double-click on</a:t>
            </a:r>
            <a:r>
              <a:rPr lang="en-US" sz="1200" i="1" dirty="0">
                <a:solidFill>
                  <a:schemeClr val="bg2">
                    <a:lumMod val="50000"/>
                  </a:schemeClr>
                </a:solidFill>
              </a:rPr>
              <a:t> .</a:t>
            </a:r>
            <a:r>
              <a:rPr lang="en-US" sz="1200" i="1" dirty="0" err="1">
                <a:solidFill>
                  <a:schemeClr val="bg2">
                    <a:lumMod val="50000"/>
                  </a:schemeClr>
                </a:solidFill>
              </a:rPr>
              <a:t>khcj</a:t>
            </a:r>
            <a:r>
              <a:rPr lang="en-US" sz="1200" dirty="0">
                <a:solidFill>
                  <a:schemeClr val="bg2">
                    <a:lumMod val="50000"/>
                  </a:schemeClr>
                </a:solidFill>
              </a:rPr>
              <a:t> file)</a:t>
            </a:r>
          </a:p>
        </p:txBody>
      </p:sp>
      <p:pic>
        <p:nvPicPr>
          <p:cNvPr id="17" name="Picture 7"/>
          <p:cNvPicPr>
            <a:picLocks noChangeAspect="1" noChangeArrowheads="1"/>
          </p:cNvPicPr>
          <p:nvPr/>
        </p:nvPicPr>
        <p:blipFill>
          <a:blip r:embed="rId4"/>
          <a:srcRect/>
          <a:stretch>
            <a:fillRect/>
          </a:stretch>
        </p:blipFill>
        <p:spPr bwMode="auto">
          <a:xfrm>
            <a:off x="142341" y="538791"/>
            <a:ext cx="421481" cy="400050"/>
          </a:xfrm>
          <a:prstGeom prst="rect">
            <a:avLst/>
          </a:prstGeom>
          <a:noFill/>
          <a:ln w="9525">
            <a:noFill/>
            <a:miter lim="800000"/>
            <a:headEnd/>
            <a:tailEnd/>
          </a:ln>
          <a:effectLst/>
        </p:spPr>
      </p:pic>
      <p:sp>
        <p:nvSpPr>
          <p:cNvPr id="8" name="Flèche vers le bas 7"/>
          <p:cNvSpPr/>
          <p:nvPr/>
        </p:nvSpPr>
        <p:spPr>
          <a:xfrm rot="10800000">
            <a:off x="1966327" y="5562960"/>
            <a:ext cx="327025"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4" name="Imag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7853" y="5899702"/>
            <a:ext cx="541874" cy="541874"/>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 21"/>
          <p:cNvPicPr/>
          <p:nvPr/>
        </p:nvPicPr>
        <p:blipFill>
          <a:blip r:embed="rId2"/>
          <a:stretch>
            <a:fillRect/>
          </a:stretch>
        </p:blipFill>
        <p:spPr>
          <a:xfrm>
            <a:off x="6013152" y="1879625"/>
            <a:ext cx="2586990" cy="1901190"/>
          </a:xfrm>
          <a:prstGeom prst="rect">
            <a:avLst/>
          </a:prstGeom>
        </p:spPr>
      </p:pic>
      <p:sp>
        <p:nvSpPr>
          <p:cNvPr id="2" name="Titre 1"/>
          <p:cNvSpPr>
            <a:spLocks noGrp="1"/>
          </p:cNvSpPr>
          <p:nvPr>
            <p:ph type="title"/>
          </p:nvPr>
        </p:nvSpPr>
        <p:spPr>
          <a:xfrm>
            <a:off x="618063" y="104646"/>
            <a:ext cx="8424333" cy="1252728"/>
          </a:xfrm>
        </p:spPr>
        <p:txBody>
          <a:bodyPr>
            <a:normAutofit/>
          </a:bodyPr>
          <a:lstStyle/>
          <a:p>
            <a:pPr fontAlgn="auto">
              <a:spcAft>
                <a:spcPts val="0"/>
              </a:spcAft>
              <a:defRPr/>
            </a:pPr>
            <a:r>
              <a:rPr lang="en-US" noProof="0" dirty="0">
                <a:solidFill>
                  <a:schemeClr val="accent1">
                    <a:satMod val="150000"/>
                  </a:schemeClr>
                </a:solidFill>
              </a:rPr>
              <a:t>Example: </a:t>
            </a:r>
            <a:r>
              <a:rPr lang="en-US" sz="3600" noProof="0" dirty="0">
                <a:solidFill>
                  <a:schemeClr val="accent1">
                    <a:satMod val="150000"/>
                  </a:schemeClr>
                </a:solidFill>
              </a:rPr>
              <a:t>base Adult</a:t>
            </a:r>
            <a:r>
              <a:rPr lang="en-US" noProof="0" dirty="0">
                <a:solidFill>
                  <a:schemeClr val="accent1">
                    <a:satMod val="150000"/>
                  </a:schemeClr>
                </a:solidFill>
              </a:rPr>
              <a:t> </a:t>
            </a:r>
            <a:r>
              <a:rPr lang="en-US" sz="3600" noProof="0" dirty="0">
                <a:solidFill>
                  <a:schemeClr val="accent1">
                    <a:satMod val="150000"/>
                  </a:schemeClr>
                </a:solidFill>
              </a:rPr>
              <a:t>education*occupation</a:t>
            </a:r>
          </a:p>
        </p:txBody>
      </p:sp>
      <p:sp>
        <p:nvSpPr>
          <p:cNvPr id="17" name="Espace réservé du numéro de diapositive 16"/>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43</a:t>
            </a:fld>
            <a:endParaRPr lang="en-US" dirty="0"/>
          </a:p>
        </p:txBody>
      </p:sp>
      <p:sp>
        <p:nvSpPr>
          <p:cNvPr id="10" name="Espace réservé du contenu 2"/>
          <p:cNvSpPr txBox="1">
            <a:spLocks/>
          </p:cNvSpPr>
          <p:nvPr/>
        </p:nvSpPr>
        <p:spPr bwMode="auto">
          <a:xfrm>
            <a:off x="4987402" y="5016842"/>
            <a:ext cx="4156598" cy="1656257"/>
          </a:xfrm>
          <a:prstGeom prst="rect">
            <a:avLst/>
          </a:prstGeom>
          <a:noFill/>
          <a:ln w="9525">
            <a:noFill/>
            <a:miter lim="800000"/>
            <a:headEnd/>
            <a:tailEnd/>
          </a:ln>
        </p:spPr>
        <p:txBody>
          <a:bodyPr vert="horz" wrap="square" lIns="54864" tIns="91440" rIns="91440" bIns="45720" numCol="1" anchor="t" anchorCtr="0" compatLnSpc="1">
            <a:prstTxWarp prst="textNoShape">
              <a:avLst/>
            </a:prstTxWarp>
          </a:bodyPr>
          <a:lstStyle/>
          <a:p>
            <a:pPr marL="438150" marR="0" lvl="0" indent="-319088" algn="l" defTabSz="914400" rtl="0" eaLnBrk="1" fontAlgn="base" latinLnBrk="0" hangingPunct="1">
              <a:lnSpc>
                <a:spcPct val="100000"/>
              </a:lnSpc>
              <a:spcBef>
                <a:spcPct val="0"/>
              </a:spcBef>
              <a:spcAft>
                <a:spcPct val="0"/>
              </a:spcAft>
              <a:buClr>
                <a:schemeClr val="accent1"/>
              </a:buClr>
              <a:buSzPct val="80000"/>
              <a:buFont typeface="Arial" pitchFamily="34" charset="0"/>
              <a:buChar char="•"/>
              <a:tabLst/>
              <a:defRPr/>
            </a:pPr>
            <a:r>
              <a:rPr kumimoji="0" lang="en-US" sz="2000" b="0" i="0" u="none" strike="noStrike" kern="1200" cap="none" spc="0" normalizeH="0" baseline="0" noProof="0" dirty="0">
                <a:ln>
                  <a:noFill/>
                </a:ln>
                <a:effectLst/>
                <a:uLnTx/>
                <a:uFillTx/>
                <a:latin typeface="+mn-lt"/>
                <a:ea typeface="+mn-ea"/>
                <a:cs typeface="+mn-cs"/>
              </a:rPr>
              <a:t>With </a:t>
            </a:r>
            <a:r>
              <a:rPr kumimoji="0" lang="en-US" sz="2000" b="0" i="0" u="none" strike="noStrike" kern="1200" cap="none" spc="0" normalizeH="0" baseline="0" noProof="0" dirty="0" err="1">
                <a:ln>
                  <a:noFill/>
                </a:ln>
                <a:effectLst/>
                <a:uLnTx/>
                <a:uFillTx/>
                <a:latin typeface="+mn-lt"/>
                <a:ea typeface="+mn-ea"/>
                <a:cs typeface="+mn-cs"/>
              </a:rPr>
              <a:t>Khiops</a:t>
            </a:r>
            <a:r>
              <a:rPr kumimoji="0" lang="en-US" sz="2000" b="0" i="0" u="none" strike="noStrike" kern="1200" cap="none" spc="0" normalizeH="0" baseline="0" noProof="0" dirty="0">
                <a:ln>
                  <a:noFill/>
                </a:ln>
                <a:effectLst/>
                <a:uLnTx/>
                <a:uFillTx/>
                <a:latin typeface="+mn-lt"/>
                <a:ea typeface="+mn-ea"/>
                <a:cs typeface="+mn-cs"/>
              </a:rPr>
              <a:t> </a:t>
            </a:r>
            <a:r>
              <a:rPr kumimoji="0" lang="en-US" sz="2000" b="0" i="0" u="none" strike="noStrike" kern="1200" cap="none" spc="0" normalizeH="0" baseline="0" noProof="0" dirty="0" err="1">
                <a:ln>
                  <a:noFill/>
                </a:ln>
                <a:effectLst/>
                <a:uLnTx/>
                <a:uFillTx/>
                <a:latin typeface="+mn-lt"/>
                <a:ea typeface="+mn-ea"/>
                <a:cs typeface="+mn-cs"/>
              </a:rPr>
              <a:t>Covisualization</a:t>
            </a:r>
            <a:endParaRPr kumimoji="0" lang="en-US" sz="2000" b="0" i="0" u="none" strike="noStrike" kern="1200" cap="none" spc="0" normalizeH="0" baseline="0" noProof="0" dirty="0">
              <a:ln>
                <a:noFill/>
              </a:ln>
              <a:effectLst/>
              <a:uLnTx/>
              <a:uFillTx/>
              <a:latin typeface="+mn-lt"/>
              <a:ea typeface="+mn-ea"/>
              <a:cs typeface="+mn-cs"/>
            </a:endParaRPr>
          </a:p>
          <a:p>
            <a:pPr marL="730250" marR="0" lvl="1" indent="-273050" algn="l" defTabSz="914400" rtl="0" eaLnBrk="1" fontAlgn="base" latinLnBrk="0" hangingPunct="1">
              <a:lnSpc>
                <a:spcPct val="100000"/>
              </a:lnSpc>
              <a:spcBef>
                <a:spcPct val="20000"/>
              </a:spcBef>
              <a:spcAft>
                <a:spcPct val="0"/>
              </a:spcAft>
              <a:buClr>
                <a:schemeClr val="accent2"/>
              </a:buClr>
              <a:buSzPct val="90000"/>
              <a:buFont typeface="Arial" pitchFamily="34" charset="0"/>
              <a:buChar char="•"/>
              <a:tabLst/>
              <a:defRPr/>
            </a:pPr>
            <a:r>
              <a:rPr kumimoji="0" lang="en-US" sz="1600" b="0" i="0" u="none" strike="noStrike" kern="1200" cap="none" spc="0" normalizeH="0" baseline="0" noProof="0" dirty="0">
                <a:ln>
                  <a:noFill/>
                </a:ln>
                <a:effectLst/>
                <a:uLnTx/>
                <a:uFillTx/>
                <a:latin typeface="+mn-lt"/>
                <a:ea typeface="+mn-ea"/>
                <a:cs typeface="+mn-cs"/>
              </a:rPr>
              <a:t>Exploratory analysis of the results</a:t>
            </a:r>
          </a:p>
        </p:txBody>
      </p:sp>
      <p:pic>
        <p:nvPicPr>
          <p:cNvPr id="9" name="Picture 7"/>
          <p:cNvPicPr>
            <a:picLocks noChangeAspect="1" noChangeArrowheads="1"/>
          </p:cNvPicPr>
          <p:nvPr/>
        </p:nvPicPr>
        <p:blipFill>
          <a:blip r:embed="rId3"/>
          <a:srcRect/>
          <a:stretch>
            <a:fillRect/>
          </a:stretch>
        </p:blipFill>
        <p:spPr bwMode="auto">
          <a:xfrm>
            <a:off x="223933" y="2503131"/>
            <a:ext cx="702469" cy="666750"/>
          </a:xfrm>
          <a:prstGeom prst="rect">
            <a:avLst/>
          </a:prstGeom>
          <a:noFill/>
          <a:ln w="9525">
            <a:noFill/>
            <a:miter lim="800000"/>
            <a:headEnd/>
            <a:tailEnd/>
          </a:ln>
          <a:effectLst/>
        </p:spPr>
      </p:pic>
      <p:sp>
        <p:nvSpPr>
          <p:cNvPr id="14" name="Espace réservé du contenu 2"/>
          <p:cNvSpPr txBox="1">
            <a:spLocks/>
          </p:cNvSpPr>
          <p:nvPr/>
        </p:nvSpPr>
        <p:spPr bwMode="auto">
          <a:xfrm>
            <a:off x="926402" y="2101100"/>
            <a:ext cx="4061000" cy="1272295"/>
          </a:xfrm>
          <a:prstGeom prst="rect">
            <a:avLst/>
          </a:prstGeom>
          <a:noFill/>
          <a:ln w="9525">
            <a:noFill/>
            <a:miter lim="800000"/>
            <a:headEnd/>
            <a:tailEnd/>
          </a:ln>
        </p:spPr>
        <p:txBody>
          <a:bodyPr vert="horz" wrap="square" lIns="54864" tIns="91440" rIns="91440" bIns="45720" numCol="1" anchor="t" anchorCtr="0" compatLnSpc="1">
            <a:prstTxWarp prst="textNoShape">
              <a:avLst/>
            </a:prstTxWarp>
          </a:bodyPr>
          <a:lstStyle/>
          <a:p>
            <a:pPr marL="438150" marR="0" lvl="0" indent="-319088" algn="l" defTabSz="914400" rtl="0" eaLnBrk="1" fontAlgn="base" latinLnBrk="0" hangingPunct="1">
              <a:lnSpc>
                <a:spcPct val="100000"/>
              </a:lnSpc>
              <a:spcBef>
                <a:spcPct val="0"/>
              </a:spcBef>
              <a:spcAft>
                <a:spcPct val="0"/>
              </a:spcAft>
              <a:buClr>
                <a:schemeClr val="accent1"/>
              </a:buClr>
              <a:buSzPct val="80000"/>
              <a:buFont typeface="Arial" pitchFamily="34" charset="0"/>
              <a:buChar char="•"/>
              <a:tabLst/>
              <a:defRPr/>
            </a:pPr>
            <a:r>
              <a:rPr kumimoji="0" lang="en-US" sz="2400" b="0" i="0" u="none" strike="noStrike" kern="1200" cap="none" spc="0" normalizeH="0" baseline="0" noProof="0" dirty="0">
                <a:ln>
                  <a:noFill/>
                </a:ln>
                <a:effectLst/>
                <a:uLnTx/>
                <a:uFillTx/>
                <a:latin typeface="+mn-lt"/>
              </a:rPr>
              <a:t>With </a:t>
            </a:r>
            <a:r>
              <a:rPr kumimoji="0" lang="en-US" sz="2400" b="0" i="0" u="none" strike="noStrike" kern="1200" cap="none" spc="0" normalizeH="0" baseline="0" noProof="0" dirty="0" err="1">
                <a:ln>
                  <a:noFill/>
                </a:ln>
                <a:effectLst/>
                <a:uLnTx/>
                <a:uFillTx/>
                <a:latin typeface="+mn-lt"/>
              </a:rPr>
              <a:t>Khiops</a:t>
            </a:r>
            <a:r>
              <a:rPr kumimoji="0" lang="en-US" sz="2400" b="0" i="0" u="none" strike="noStrike" kern="1200" cap="none" spc="0" normalizeH="0" baseline="0" noProof="0" dirty="0">
                <a:ln>
                  <a:noFill/>
                </a:ln>
                <a:effectLst/>
                <a:uLnTx/>
                <a:uFillTx/>
                <a:latin typeface="+mn-lt"/>
              </a:rPr>
              <a:t> </a:t>
            </a:r>
            <a:r>
              <a:rPr kumimoji="0" lang="en-US" sz="2400" b="0" i="0" u="none" strike="noStrike" kern="1200" cap="none" spc="0" normalizeH="0" baseline="0" noProof="0" dirty="0" err="1">
                <a:ln>
                  <a:noFill/>
                </a:ln>
                <a:effectLst/>
                <a:uLnTx/>
                <a:uFillTx/>
                <a:latin typeface="+mn-lt"/>
              </a:rPr>
              <a:t>Coclustering</a:t>
            </a:r>
            <a:endParaRPr kumimoji="0" lang="en-US" sz="2400" b="0" i="0" u="none" strike="noStrike" kern="1200" cap="none" spc="0" normalizeH="0" baseline="0" noProof="0" dirty="0">
              <a:ln>
                <a:noFill/>
              </a:ln>
              <a:effectLst/>
              <a:uLnTx/>
              <a:uFillTx/>
              <a:latin typeface="+mn-lt"/>
            </a:endParaRPr>
          </a:p>
          <a:p>
            <a:pPr marL="730250" lvl="1" indent="-273050" defTabSz="914400">
              <a:spcBef>
                <a:spcPct val="20000"/>
              </a:spcBef>
              <a:buClr>
                <a:schemeClr val="accent2"/>
              </a:buClr>
              <a:buSzPct val="90000"/>
              <a:buFont typeface="Arial" pitchFamily="34" charset="0"/>
              <a:buChar char="•"/>
              <a:defRPr/>
            </a:pPr>
            <a:r>
              <a:rPr kumimoji="0" lang="en-US" b="0" i="0" u="none" strike="noStrike" kern="1200" cap="none" spc="0" normalizeH="0" baseline="0" noProof="0" dirty="0">
                <a:ln>
                  <a:noFill/>
                </a:ln>
                <a:effectLst/>
                <a:uLnTx/>
                <a:uFillTx/>
                <a:latin typeface="+mn-lt"/>
              </a:rPr>
              <a:t>Analysis of pair of variables </a:t>
            </a:r>
            <a:r>
              <a:rPr lang="en-US" dirty="0">
                <a:latin typeface="+mn-lt"/>
              </a:rPr>
              <a:t>education*</a:t>
            </a:r>
            <a:r>
              <a:rPr kumimoji="0" lang="en-US" b="0" i="0" u="none" strike="noStrike" kern="1200" cap="none" spc="0" normalizeH="0" baseline="0" noProof="0" dirty="0">
                <a:ln>
                  <a:noFill/>
                </a:ln>
                <a:effectLst/>
                <a:uLnTx/>
                <a:uFillTx/>
                <a:latin typeface="+mn-lt"/>
              </a:rPr>
              <a:t>occupation</a:t>
            </a:r>
          </a:p>
          <a:p>
            <a:pPr marL="438150" marR="0" lvl="0" indent="-319088" algn="l" defTabSz="914400" rtl="0" eaLnBrk="1" fontAlgn="base" latinLnBrk="0" hangingPunct="1">
              <a:lnSpc>
                <a:spcPct val="100000"/>
              </a:lnSpc>
              <a:spcBef>
                <a:spcPct val="0"/>
              </a:spcBef>
              <a:spcAft>
                <a:spcPct val="0"/>
              </a:spcAft>
              <a:buClr>
                <a:schemeClr val="accent1"/>
              </a:buClr>
              <a:buSzPct val="80000"/>
              <a:buFont typeface="Arial" pitchFamily="34" charset="0"/>
              <a:buChar char="•"/>
              <a:tabLst/>
              <a:defRPr/>
            </a:pPr>
            <a:endParaRPr kumimoji="0" lang="en-US" sz="3200" b="0" i="0" u="none" strike="noStrike" kern="1200" cap="none" spc="0" normalizeH="0" baseline="0" noProof="0" dirty="0">
              <a:ln>
                <a:noFill/>
              </a:ln>
              <a:solidFill>
                <a:schemeClr val="tx1"/>
              </a:solidFill>
              <a:effectLst/>
              <a:uLnTx/>
              <a:uFillTx/>
              <a:latin typeface="+mn-lt"/>
            </a:endParaRPr>
          </a:p>
          <a:p>
            <a:pPr marL="730250" marR="0" lvl="1" indent="-273050" algn="l" defTabSz="914400" rtl="0" eaLnBrk="1" fontAlgn="base" latinLnBrk="0" hangingPunct="1">
              <a:lnSpc>
                <a:spcPct val="100000"/>
              </a:lnSpc>
              <a:spcBef>
                <a:spcPct val="20000"/>
              </a:spcBef>
              <a:spcAft>
                <a:spcPct val="0"/>
              </a:spcAft>
              <a:buClr>
                <a:schemeClr val="accent2"/>
              </a:buClr>
              <a:buSzPct val="90000"/>
              <a:buFont typeface="Arial"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ndParaRPr>
          </a:p>
        </p:txBody>
      </p:sp>
      <p:pic>
        <p:nvPicPr>
          <p:cNvPr id="16" name="Picture 7"/>
          <p:cNvPicPr>
            <a:picLocks noChangeAspect="1" noChangeArrowheads="1"/>
          </p:cNvPicPr>
          <p:nvPr/>
        </p:nvPicPr>
        <p:blipFill>
          <a:blip r:embed="rId3"/>
          <a:srcRect/>
          <a:stretch>
            <a:fillRect/>
          </a:stretch>
        </p:blipFill>
        <p:spPr bwMode="auto">
          <a:xfrm>
            <a:off x="142341" y="538791"/>
            <a:ext cx="421481" cy="400050"/>
          </a:xfrm>
          <a:prstGeom prst="rect">
            <a:avLst/>
          </a:prstGeom>
          <a:noFill/>
          <a:ln w="9525">
            <a:noFill/>
            <a:miter lim="800000"/>
            <a:headEnd/>
            <a:tailEnd/>
          </a:ln>
          <a:effectLst/>
        </p:spPr>
      </p:pic>
      <p:sp>
        <p:nvSpPr>
          <p:cNvPr id="19" name="Flèche vers le bas 18"/>
          <p:cNvSpPr/>
          <p:nvPr/>
        </p:nvSpPr>
        <p:spPr>
          <a:xfrm>
            <a:off x="6620693" y="1671934"/>
            <a:ext cx="327025" cy="409974"/>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20" name="Connecteur droit avec flèche 19"/>
          <p:cNvCxnSpPr/>
          <p:nvPr/>
        </p:nvCxnSpPr>
        <p:spPr>
          <a:xfrm flipV="1">
            <a:off x="4690533" y="2648004"/>
            <a:ext cx="1412564" cy="12059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1" name="Connecteur droit avec flèche 20"/>
          <p:cNvCxnSpPr/>
          <p:nvPr/>
        </p:nvCxnSpPr>
        <p:spPr>
          <a:xfrm flipV="1">
            <a:off x="4690533" y="2531571"/>
            <a:ext cx="1412564" cy="23702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8" name="Imag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519" y="4000859"/>
            <a:ext cx="1100748" cy="1100748"/>
          </a:xfrm>
          <a:prstGeom prst="rect">
            <a:avLst/>
          </a:prstGeom>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345" y="3373395"/>
            <a:ext cx="4948588" cy="29217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fontAlgn="auto">
              <a:spcAft>
                <a:spcPts val="0"/>
              </a:spcAft>
              <a:defRPr/>
            </a:pPr>
            <a:r>
              <a:rPr lang="en-US" dirty="0">
                <a:solidFill>
                  <a:schemeClr val="bg1"/>
                </a:solidFill>
              </a:rPr>
              <a:t>Exercise J …</a:t>
            </a:r>
          </a:p>
        </p:txBody>
      </p:sp>
      <p:sp>
        <p:nvSpPr>
          <p:cNvPr id="7" name="Espace réservé du numéro de diapositive 6"/>
          <p:cNvSpPr>
            <a:spLocks noGrp="1"/>
          </p:cNvSpPr>
          <p:nvPr>
            <p:ph type="sldNum" sz="quarter" idx="11"/>
          </p:nvPr>
        </p:nvSpPr>
        <p:spPr/>
        <p:txBody>
          <a:bodyPr/>
          <a:lstStyle/>
          <a:p>
            <a:pPr>
              <a:defRPr/>
            </a:pPr>
            <a:fld id="{9748F998-E026-4232-9E02-685813936170}" type="slidenum">
              <a:rPr lang="en-US" smtClean="0"/>
              <a:pPr>
                <a:defRPr/>
              </a:pPr>
              <a:t>44</a:t>
            </a:fld>
            <a:endParaRPr lang="en-US" dirty="0">
              <a:solidFill>
                <a:schemeClr val="accent3">
                  <a:shade val="75000"/>
                </a:schemeClr>
              </a:solidFill>
            </a:endParaRPr>
          </a:p>
        </p:txBody>
      </p:sp>
      <p:sp>
        <p:nvSpPr>
          <p:cNvPr id="30722" name="ZoneTexte 2"/>
          <p:cNvSpPr txBox="1">
            <a:spLocks noChangeArrowheads="1"/>
          </p:cNvSpPr>
          <p:nvPr/>
        </p:nvSpPr>
        <p:spPr bwMode="auto">
          <a:xfrm>
            <a:off x="1587500" y="3899803"/>
            <a:ext cx="5672835" cy="646331"/>
          </a:xfrm>
          <a:prstGeom prst="rect">
            <a:avLst/>
          </a:prstGeom>
          <a:noFill/>
          <a:ln w="9525">
            <a:noFill/>
            <a:miter lim="800000"/>
            <a:headEnd/>
            <a:tailEnd/>
          </a:ln>
        </p:spPr>
        <p:txBody>
          <a:bodyPr wrap="none">
            <a:spAutoFit/>
          </a:bodyPr>
          <a:lstStyle/>
          <a:p>
            <a:r>
              <a:rPr lang="en-US" dirty="0">
                <a:solidFill>
                  <a:srgbClr val="FF0000"/>
                </a:solidFill>
                <a:latin typeface="Corbel" pitchFamily="34" charset="0"/>
              </a:rPr>
              <a:t>J</a:t>
            </a:r>
            <a:r>
              <a:rPr lang="en-US" dirty="0">
                <a:latin typeface="Corbel" pitchFamily="34" charset="0"/>
              </a:rPr>
              <a:t> : Train a </a:t>
            </a:r>
            <a:r>
              <a:rPr lang="en-US" dirty="0" err="1">
                <a:latin typeface="Corbel" pitchFamily="34" charset="0"/>
              </a:rPr>
              <a:t>coclustering</a:t>
            </a:r>
            <a:r>
              <a:rPr lang="en-US" dirty="0">
                <a:latin typeface="Corbel" pitchFamily="34" charset="0"/>
              </a:rPr>
              <a:t>  model</a:t>
            </a:r>
          </a:p>
          <a:p>
            <a:r>
              <a:rPr lang="en-US" dirty="0">
                <a:latin typeface="Corbel" pitchFamily="34" charset="0"/>
              </a:rPr>
              <a:t>      on two categorical variables of  sample database Adult</a:t>
            </a:r>
          </a:p>
        </p:txBody>
      </p:sp>
      <p:sp>
        <p:nvSpPr>
          <p:cNvPr id="5" name="ZoneTexte 4"/>
          <p:cNvSpPr txBox="1">
            <a:spLocks noChangeArrowheads="1"/>
          </p:cNvSpPr>
          <p:nvPr/>
        </p:nvSpPr>
        <p:spPr bwMode="auto">
          <a:xfrm>
            <a:off x="1787350" y="4968462"/>
            <a:ext cx="2749471" cy="369332"/>
          </a:xfrm>
          <a:prstGeom prst="rect">
            <a:avLst/>
          </a:prstGeom>
          <a:noFill/>
          <a:ln w="9525">
            <a:noFill/>
            <a:miter lim="800000"/>
            <a:headEnd/>
            <a:tailEnd/>
          </a:ln>
        </p:spPr>
        <p:txBody>
          <a:bodyPr wrap="none">
            <a:spAutoFit/>
          </a:bodyPr>
          <a:lstStyle/>
          <a:p>
            <a:r>
              <a:rPr lang="en-US" dirty="0">
                <a:latin typeface="Corbel" pitchFamily="34" charset="0"/>
              </a:rPr>
              <a:t>Explore the analysis results</a:t>
            </a:r>
          </a:p>
        </p:txBody>
      </p:sp>
      <p:sp>
        <p:nvSpPr>
          <p:cNvPr id="6" name="Flèche vers le bas 5"/>
          <p:cNvSpPr/>
          <p:nvPr/>
        </p:nvSpPr>
        <p:spPr>
          <a:xfrm rot="16200000">
            <a:off x="1537318" y="5027994"/>
            <a:ext cx="219075" cy="271462"/>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p:cNvPicPr>
            <a:picLocks noChangeAspect="1" noChangeArrowheads="1"/>
          </p:cNvPicPr>
          <p:nvPr/>
        </p:nvPicPr>
        <p:blipFill>
          <a:blip r:embed="rId2"/>
          <a:srcRect/>
          <a:stretch>
            <a:fillRect/>
          </a:stretch>
        </p:blipFill>
        <p:spPr bwMode="auto">
          <a:xfrm>
            <a:off x="142341" y="538791"/>
            <a:ext cx="421481" cy="400050"/>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578" y="1871124"/>
            <a:ext cx="8767013" cy="4748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normAutofit/>
          </a:bodyPr>
          <a:lstStyle/>
          <a:p>
            <a:pPr fontAlgn="auto">
              <a:spcAft>
                <a:spcPts val="0"/>
              </a:spcAft>
              <a:defRPr/>
            </a:pPr>
            <a:r>
              <a:rPr lang="en-US" dirty="0" err="1">
                <a:solidFill>
                  <a:schemeClr val="accent1">
                    <a:satMod val="150000"/>
                  </a:schemeClr>
                </a:solidFill>
              </a:rPr>
              <a:t>Khiops</a:t>
            </a:r>
            <a:r>
              <a:rPr lang="en-US" dirty="0">
                <a:solidFill>
                  <a:schemeClr val="accent1">
                    <a:satMod val="150000"/>
                  </a:schemeClr>
                </a:solidFill>
              </a:rPr>
              <a:t> </a:t>
            </a:r>
            <a:r>
              <a:rPr lang="en-US" dirty="0" err="1">
                <a:solidFill>
                  <a:schemeClr val="accent1">
                    <a:satMod val="150000"/>
                  </a:schemeClr>
                </a:solidFill>
              </a:rPr>
              <a:t>Covisualization</a:t>
            </a:r>
            <a:r>
              <a:rPr lang="en-US" dirty="0">
                <a:solidFill>
                  <a:schemeClr val="accent1">
                    <a:satMod val="150000"/>
                  </a:schemeClr>
                </a:solidFill>
              </a:rPr>
              <a:t>     </a:t>
            </a:r>
            <a:endParaRPr lang="en-US" sz="3200" dirty="0">
              <a:solidFill>
                <a:schemeClr val="accent1">
                  <a:satMod val="150000"/>
                </a:schemeClr>
              </a:solidFill>
            </a:endParaRPr>
          </a:p>
        </p:txBody>
      </p:sp>
      <p:sp>
        <p:nvSpPr>
          <p:cNvPr id="8" name="Espace réservé du numéro de diapositive 7"/>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45</a:t>
            </a:fld>
            <a:endParaRPr lang="en-US" dirty="0"/>
          </a:p>
        </p:txBody>
      </p:sp>
      <p:pic>
        <p:nvPicPr>
          <p:cNvPr id="10" name="Picture 6"/>
          <p:cNvPicPr>
            <a:picLocks noChangeAspect="1" noChangeArrowheads="1"/>
          </p:cNvPicPr>
          <p:nvPr/>
        </p:nvPicPr>
        <p:blipFill>
          <a:blip r:embed="rId3"/>
          <a:srcRect/>
          <a:stretch>
            <a:fillRect/>
          </a:stretch>
        </p:blipFill>
        <p:spPr bwMode="auto">
          <a:xfrm>
            <a:off x="142341" y="538791"/>
            <a:ext cx="421481" cy="400050"/>
          </a:xfrm>
          <a:prstGeom prst="rect">
            <a:avLst/>
          </a:prstGeom>
          <a:noFill/>
          <a:ln w="9525">
            <a:noFill/>
            <a:miter lim="800000"/>
            <a:headEnd/>
            <a:tailEnd/>
          </a:ln>
          <a:effectLst/>
        </p:spPr>
      </p:pic>
      <p:sp>
        <p:nvSpPr>
          <p:cNvPr id="13" name="Légende encadrée 1 12"/>
          <p:cNvSpPr/>
          <p:nvPr/>
        </p:nvSpPr>
        <p:spPr>
          <a:xfrm>
            <a:off x="531823" y="1845728"/>
            <a:ext cx="2302476" cy="535627"/>
          </a:xfrm>
          <a:prstGeom prst="borderCallout1">
            <a:avLst>
              <a:gd name="adj1" fmla="val 100326"/>
              <a:gd name="adj2" fmla="val 49772"/>
              <a:gd name="adj3" fmla="val 148026"/>
              <a:gd name="adj4" fmla="val 49836"/>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Interactive hierarchy of variable #1</a:t>
            </a:r>
          </a:p>
        </p:txBody>
      </p:sp>
      <p:sp>
        <p:nvSpPr>
          <p:cNvPr id="15" name="Légende encadrée 1 14"/>
          <p:cNvSpPr/>
          <p:nvPr/>
        </p:nvSpPr>
        <p:spPr>
          <a:xfrm>
            <a:off x="6702128" y="2062242"/>
            <a:ext cx="1662998" cy="352929"/>
          </a:xfrm>
          <a:prstGeom prst="borderCallout1">
            <a:avLst>
              <a:gd name="adj1" fmla="val 95330"/>
              <a:gd name="adj2" fmla="val 49435"/>
              <a:gd name="adj3" fmla="val 195726"/>
              <a:gd name="adj4" fmla="val 48487"/>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List of variables</a:t>
            </a:r>
          </a:p>
        </p:txBody>
      </p:sp>
      <p:sp>
        <p:nvSpPr>
          <p:cNvPr id="16" name="Légende encadrée 1 15"/>
          <p:cNvSpPr/>
          <p:nvPr/>
        </p:nvSpPr>
        <p:spPr>
          <a:xfrm>
            <a:off x="616493" y="3860790"/>
            <a:ext cx="2333192" cy="535627"/>
          </a:xfrm>
          <a:prstGeom prst="borderCallout1">
            <a:avLst>
              <a:gd name="adj1" fmla="val 100327"/>
              <a:gd name="adj2" fmla="val 44037"/>
              <a:gd name="adj3" fmla="val 168574"/>
              <a:gd name="adj4" fmla="val 43764"/>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Interactive hierarchy of variable #2</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578" y="1871124"/>
            <a:ext cx="8767013" cy="4748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normAutofit/>
          </a:bodyPr>
          <a:lstStyle/>
          <a:p>
            <a:pPr fontAlgn="auto">
              <a:spcAft>
                <a:spcPts val="0"/>
              </a:spcAft>
              <a:defRPr/>
            </a:pPr>
            <a:r>
              <a:rPr lang="en-US" dirty="0" err="1">
                <a:solidFill>
                  <a:schemeClr val="accent1">
                    <a:satMod val="150000"/>
                  </a:schemeClr>
                </a:solidFill>
              </a:rPr>
              <a:t>Khiops</a:t>
            </a:r>
            <a:r>
              <a:rPr lang="en-US" dirty="0">
                <a:solidFill>
                  <a:schemeClr val="accent1">
                    <a:satMod val="150000"/>
                  </a:schemeClr>
                </a:solidFill>
              </a:rPr>
              <a:t> </a:t>
            </a:r>
            <a:r>
              <a:rPr lang="en-US" dirty="0" err="1">
                <a:solidFill>
                  <a:schemeClr val="accent1">
                    <a:satMod val="150000"/>
                  </a:schemeClr>
                </a:solidFill>
              </a:rPr>
              <a:t>Covisualization</a:t>
            </a:r>
            <a:r>
              <a:rPr lang="en-US" dirty="0">
                <a:solidFill>
                  <a:schemeClr val="accent1">
                    <a:satMod val="150000"/>
                  </a:schemeClr>
                </a:solidFill>
              </a:rPr>
              <a:t>     </a:t>
            </a:r>
            <a:endParaRPr lang="en-US" sz="3200" dirty="0">
              <a:solidFill>
                <a:schemeClr val="accent1">
                  <a:satMod val="150000"/>
                </a:schemeClr>
              </a:solidFill>
            </a:endParaRPr>
          </a:p>
        </p:txBody>
      </p:sp>
      <p:sp>
        <p:nvSpPr>
          <p:cNvPr id="11" name="Espace réservé du numéro de diapositive 10"/>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46</a:t>
            </a:fld>
            <a:endParaRPr lang="en-US" dirty="0"/>
          </a:p>
        </p:txBody>
      </p:sp>
      <p:pic>
        <p:nvPicPr>
          <p:cNvPr id="12" name="Picture 6"/>
          <p:cNvPicPr>
            <a:picLocks noChangeAspect="1" noChangeArrowheads="1"/>
          </p:cNvPicPr>
          <p:nvPr/>
        </p:nvPicPr>
        <p:blipFill>
          <a:blip r:embed="rId3"/>
          <a:srcRect/>
          <a:stretch>
            <a:fillRect/>
          </a:stretch>
        </p:blipFill>
        <p:spPr bwMode="auto">
          <a:xfrm>
            <a:off x="142341" y="538791"/>
            <a:ext cx="421481" cy="400050"/>
          </a:xfrm>
          <a:prstGeom prst="rect">
            <a:avLst/>
          </a:prstGeom>
          <a:noFill/>
          <a:ln w="9525">
            <a:noFill/>
            <a:miter lim="800000"/>
            <a:headEnd/>
            <a:tailEnd/>
          </a:ln>
          <a:effectLst/>
        </p:spPr>
      </p:pic>
      <p:sp>
        <p:nvSpPr>
          <p:cNvPr id="14" name="Légende encadrée 1 13"/>
          <p:cNvSpPr/>
          <p:nvPr/>
        </p:nvSpPr>
        <p:spPr>
          <a:xfrm>
            <a:off x="1062332" y="3022604"/>
            <a:ext cx="1783071" cy="853619"/>
          </a:xfrm>
          <a:prstGeom prst="borderCallout1">
            <a:avLst>
              <a:gd name="adj1" fmla="val 48602"/>
              <a:gd name="adj2" fmla="val 99737"/>
              <a:gd name="adj3" fmla="val -12715"/>
              <a:gd name="adj4" fmla="val 144604"/>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Composition of selected cluster of variable #1</a:t>
            </a:r>
          </a:p>
        </p:txBody>
      </p:sp>
      <p:sp>
        <p:nvSpPr>
          <p:cNvPr id="15" name="Légende encadrée 1 14"/>
          <p:cNvSpPr/>
          <p:nvPr/>
        </p:nvSpPr>
        <p:spPr>
          <a:xfrm>
            <a:off x="1114177" y="5128012"/>
            <a:ext cx="1913991" cy="797916"/>
          </a:xfrm>
          <a:prstGeom prst="borderCallout1">
            <a:avLst>
              <a:gd name="adj1" fmla="val 48602"/>
              <a:gd name="adj2" fmla="val 99737"/>
              <a:gd name="adj3" fmla="val -6952"/>
              <a:gd name="adj4" fmla="val 132662"/>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Composition of selected cluster of variable #2</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11" y="1871124"/>
            <a:ext cx="8767013" cy="4748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normAutofit/>
          </a:bodyPr>
          <a:lstStyle/>
          <a:p>
            <a:pPr fontAlgn="auto">
              <a:spcAft>
                <a:spcPts val="0"/>
              </a:spcAft>
              <a:defRPr/>
            </a:pPr>
            <a:r>
              <a:rPr lang="en-US" dirty="0" err="1">
                <a:solidFill>
                  <a:schemeClr val="accent1">
                    <a:satMod val="150000"/>
                  </a:schemeClr>
                </a:solidFill>
              </a:rPr>
              <a:t>Khiops</a:t>
            </a:r>
            <a:r>
              <a:rPr lang="en-US" dirty="0">
                <a:solidFill>
                  <a:schemeClr val="accent1">
                    <a:satMod val="150000"/>
                  </a:schemeClr>
                </a:solidFill>
              </a:rPr>
              <a:t> </a:t>
            </a:r>
            <a:r>
              <a:rPr lang="en-US" dirty="0" err="1">
                <a:solidFill>
                  <a:schemeClr val="accent1">
                    <a:satMod val="150000"/>
                  </a:schemeClr>
                </a:solidFill>
              </a:rPr>
              <a:t>Covisualization</a:t>
            </a:r>
            <a:r>
              <a:rPr lang="en-US" dirty="0">
                <a:solidFill>
                  <a:schemeClr val="accent1">
                    <a:satMod val="150000"/>
                  </a:schemeClr>
                </a:solidFill>
              </a:rPr>
              <a:t>     </a:t>
            </a:r>
            <a:endParaRPr lang="en-US" sz="3200" dirty="0">
              <a:solidFill>
                <a:schemeClr val="accent1">
                  <a:satMod val="150000"/>
                </a:schemeClr>
              </a:solidFill>
            </a:endParaRPr>
          </a:p>
        </p:txBody>
      </p:sp>
      <p:sp>
        <p:nvSpPr>
          <p:cNvPr id="8" name="Espace réservé du numéro de diapositive 7"/>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47</a:t>
            </a:fld>
            <a:endParaRPr lang="en-US" dirty="0"/>
          </a:p>
        </p:txBody>
      </p:sp>
      <p:pic>
        <p:nvPicPr>
          <p:cNvPr id="9" name="Picture 6"/>
          <p:cNvPicPr>
            <a:picLocks noChangeAspect="1" noChangeArrowheads="1"/>
          </p:cNvPicPr>
          <p:nvPr/>
        </p:nvPicPr>
        <p:blipFill>
          <a:blip r:embed="rId3"/>
          <a:srcRect/>
          <a:stretch>
            <a:fillRect/>
          </a:stretch>
        </p:blipFill>
        <p:spPr bwMode="auto">
          <a:xfrm>
            <a:off x="142341" y="538791"/>
            <a:ext cx="421481" cy="400050"/>
          </a:xfrm>
          <a:prstGeom prst="rect">
            <a:avLst/>
          </a:prstGeom>
          <a:noFill/>
          <a:ln w="9525">
            <a:noFill/>
            <a:miter lim="800000"/>
            <a:headEnd/>
            <a:tailEnd/>
          </a:ln>
          <a:effectLst/>
        </p:spPr>
      </p:pic>
      <p:sp>
        <p:nvSpPr>
          <p:cNvPr id="12" name="Légende encadrée 1 11"/>
          <p:cNvSpPr/>
          <p:nvPr/>
        </p:nvSpPr>
        <p:spPr>
          <a:xfrm>
            <a:off x="2739367" y="2820797"/>
            <a:ext cx="3100392" cy="2245893"/>
          </a:xfrm>
          <a:prstGeom prst="borderCallout1">
            <a:avLst>
              <a:gd name="adj1" fmla="val 48602"/>
              <a:gd name="adj2" fmla="val 99737"/>
              <a:gd name="adj3" fmla="val 77232"/>
              <a:gd name="adj4" fmla="val 144426"/>
            </a:avLst>
          </a:prstGeom>
          <a:solidFill>
            <a:schemeClr val="accent6">
              <a:alpha val="9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rgbClr val="FF0000"/>
              </a:solidFill>
            </a:endParaRPr>
          </a:p>
          <a:p>
            <a:r>
              <a:rPr lang="en-US" sz="1600" dirty="0">
                <a:solidFill>
                  <a:srgbClr val="FF0000"/>
                </a:solidFill>
              </a:rPr>
              <a:t>Co-occurrence matrix: direct visualization  of both partitions jointly. Color represents mutual information :</a:t>
            </a:r>
          </a:p>
          <a:p>
            <a:pPr marL="285750" indent="-285750">
              <a:buFont typeface="Arial" panose="020B0604020202020204" pitchFamily="34" charset="0"/>
              <a:buChar char="•"/>
            </a:pPr>
            <a:r>
              <a:rPr lang="en-US" sz="1600" b="1" dirty="0">
                <a:solidFill>
                  <a:srgbClr val="FF0000"/>
                </a:solidFill>
              </a:rPr>
              <a:t>red</a:t>
            </a:r>
            <a:r>
              <a:rPr lang="en-US" sz="1600" i="1" dirty="0">
                <a:solidFill>
                  <a:srgbClr val="FF0000"/>
                </a:solidFill>
              </a:rPr>
              <a:t>: </a:t>
            </a:r>
            <a:r>
              <a:rPr lang="en-US" sz="1600" dirty="0">
                <a:solidFill>
                  <a:srgbClr val="FF0000"/>
                </a:solidFill>
              </a:rPr>
              <a:t>cells with frequency higher than expected</a:t>
            </a:r>
          </a:p>
          <a:p>
            <a:pPr marL="285750" indent="-285750">
              <a:buFont typeface="Arial" panose="020B0604020202020204" pitchFamily="34" charset="0"/>
              <a:buChar char="•"/>
            </a:pPr>
            <a:r>
              <a:rPr lang="en-US" sz="1600" b="1" dirty="0">
                <a:solidFill>
                  <a:srgbClr val="0070C0"/>
                </a:solidFill>
              </a:rPr>
              <a:t>blue</a:t>
            </a:r>
            <a:r>
              <a:rPr lang="en-US" sz="1600" dirty="0">
                <a:solidFill>
                  <a:srgbClr val="FF0000"/>
                </a:solidFill>
              </a:rPr>
              <a:t>: cells with frequency lower than expected</a:t>
            </a:r>
          </a:p>
          <a:p>
            <a:r>
              <a:rPr lang="en-US" sz="1600" dirty="0">
                <a:solidFill>
                  <a:srgbClr val="FF0000"/>
                </a:solidFill>
              </a:rPr>
              <a:t>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578" y="1871124"/>
            <a:ext cx="8767013" cy="4748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normAutofit/>
          </a:bodyPr>
          <a:lstStyle/>
          <a:p>
            <a:pPr fontAlgn="auto">
              <a:spcAft>
                <a:spcPts val="0"/>
              </a:spcAft>
              <a:defRPr/>
            </a:pPr>
            <a:r>
              <a:rPr lang="en-US" dirty="0" err="1">
                <a:solidFill>
                  <a:schemeClr val="accent1">
                    <a:satMod val="150000"/>
                  </a:schemeClr>
                </a:solidFill>
              </a:rPr>
              <a:t>Khiops</a:t>
            </a:r>
            <a:r>
              <a:rPr lang="en-US" dirty="0">
                <a:solidFill>
                  <a:schemeClr val="accent1">
                    <a:satMod val="150000"/>
                  </a:schemeClr>
                </a:solidFill>
              </a:rPr>
              <a:t> </a:t>
            </a:r>
            <a:r>
              <a:rPr lang="en-US" dirty="0" err="1">
                <a:solidFill>
                  <a:schemeClr val="accent1">
                    <a:satMod val="150000"/>
                  </a:schemeClr>
                </a:solidFill>
              </a:rPr>
              <a:t>Covisualization</a:t>
            </a:r>
            <a:r>
              <a:rPr lang="en-US" dirty="0">
                <a:solidFill>
                  <a:schemeClr val="accent1">
                    <a:satMod val="150000"/>
                  </a:schemeClr>
                </a:solidFill>
              </a:rPr>
              <a:t>     </a:t>
            </a:r>
            <a:endParaRPr lang="en-US" sz="3200" dirty="0">
              <a:solidFill>
                <a:schemeClr val="accent1">
                  <a:satMod val="150000"/>
                </a:schemeClr>
              </a:solidFill>
            </a:endParaRPr>
          </a:p>
        </p:txBody>
      </p:sp>
      <p:sp>
        <p:nvSpPr>
          <p:cNvPr id="8" name="Espace réservé du numéro de diapositive 7"/>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48</a:t>
            </a:fld>
            <a:endParaRPr lang="en-US" dirty="0"/>
          </a:p>
        </p:txBody>
      </p:sp>
      <p:pic>
        <p:nvPicPr>
          <p:cNvPr id="9" name="Picture 6"/>
          <p:cNvPicPr>
            <a:picLocks noChangeAspect="1" noChangeArrowheads="1"/>
          </p:cNvPicPr>
          <p:nvPr/>
        </p:nvPicPr>
        <p:blipFill>
          <a:blip r:embed="rId3"/>
          <a:srcRect/>
          <a:stretch>
            <a:fillRect/>
          </a:stretch>
        </p:blipFill>
        <p:spPr bwMode="auto">
          <a:xfrm>
            <a:off x="142341" y="538791"/>
            <a:ext cx="421481" cy="400050"/>
          </a:xfrm>
          <a:prstGeom prst="rect">
            <a:avLst/>
          </a:prstGeom>
          <a:noFill/>
          <a:ln w="9525">
            <a:noFill/>
            <a:miter lim="800000"/>
            <a:headEnd/>
            <a:tailEnd/>
          </a:ln>
          <a:effectLst/>
        </p:spPr>
      </p:pic>
      <p:sp>
        <p:nvSpPr>
          <p:cNvPr id="11" name="Légende encadrée 1 10"/>
          <p:cNvSpPr/>
          <p:nvPr/>
        </p:nvSpPr>
        <p:spPr>
          <a:xfrm>
            <a:off x="4460483" y="3065622"/>
            <a:ext cx="3100392" cy="1465846"/>
          </a:xfrm>
          <a:prstGeom prst="borderCallout1">
            <a:avLst>
              <a:gd name="adj1" fmla="val -454"/>
              <a:gd name="adj2" fmla="val 95728"/>
              <a:gd name="adj3" fmla="val -50713"/>
              <a:gd name="adj4" fmla="val 105269"/>
            </a:avLst>
          </a:prstGeom>
          <a:solidFill>
            <a:schemeClr val="accent6">
              <a:alpha val="9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i="1" dirty="0">
              <a:solidFill>
                <a:srgbClr val="FF0000"/>
              </a:solidFill>
            </a:endParaRPr>
          </a:p>
          <a:p>
            <a:endParaRPr lang="en-US" sz="1600" i="1" dirty="0">
              <a:solidFill>
                <a:srgbClr val="FF0000"/>
              </a:solidFill>
            </a:endParaRPr>
          </a:p>
          <a:p>
            <a:r>
              <a:rPr lang="en-US" sz="1600" i="1" dirty="0">
                <a:solidFill>
                  <a:srgbClr val="FF0000"/>
                </a:solidFill>
              </a:rPr>
              <a:t>Unfold Hierarchy </a:t>
            </a:r>
            <a:r>
              <a:rPr lang="en-US" sz="1600" dirty="0">
                <a:solidFill>
                  <a:srgbClr val="FF0000"/>
                </a:solidFill>
              </a:rPr>
              <a:t>allows to choose the </a:t>
            </a:r>
            <a:r>
              <a:rPr lang="en-US" sz="1600" dirty="0" err="1">
                <a:solidFill>
                  <a:srgbClr val="FF0000"/>
                </a:solidFill>
              </a:rPr>
              <a:t>coclustering</a:t>
            </a:r>
            <a:r>
              <a:rPr lang="en-US" sz="1600" dirty="0">
                <a:solidFill>
                  <a:srgbClr val="FF0000"/>
                </a:solidFill>
              </a:rPr>
              <a:t> granularity : optimal unfolding of each partition so as to keep the most informative model.</a:t>
            </a:r>
          </a:p>
          <a:p>
            <a:endParaRPr lang="en-US" sz="1600" dirty="0">
              <a:solidFill>
                <a:srgbClr val="FF0000"/>
              </a:solidFill>
            </a:endParaRPr>
          </a:p>
          <a:p>
            <a:r>
              <a:rPr lang="en-US" sz="1600" dirty="0">
                <a:solidFill>
                  <a:srgbClr val="FF0000"/>
                </a:solidFill>
              </a:rPr>
              <a:t>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280" y="2012462"/>
            <a:ext cx="8429793" cy="4566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normAutofit/>
          </a:bodyPr>
          <a:lstStyle/>
          <a:p>
            <a:pPr fontAlgn="auto">
              <a:spcAft>
                <a:spcPts val="0"/>
              </a:spcAft>
              <a:defRPr/>
            </a:pPr>
            <a:r>
              <a:rPr lang="en-US" dirty="0" err="1">
                <a:solidFill>
                  <a:schemeClr val="accent1">
                    <a:satMod val="150000"/>
                  </a:schemeClr>
                </a:solidFill>
              </a:rPr>
              <a:t>Khiops</a:t>
            </a:r>
            <a:r>
              <a:rPr lang="en-US" dirty="0">
                <a:solidFill>
                  <a:schemeClr val="accent1">
                    <a:satMod val="150000"/>
                  </a:schemeClr>
                </a:solidFill>
              </a:rPr>
              <a:t> </a:t>
            </a:r>
            <a:r>
              <a:rPr lang="en-US" dirty="0" err="1">
                <a:solidFill>
                  <a:schemeClr val="accent1">
                    <a:satMod val="150000"/>
                  </a:schemeClr>
                </a:solidFill>
              </a:rPr>
              <a:t>Covisualization</a:t>
            </a:r>
            <a:r>
              <a:rPr lang="en-US" dirty="0">
                <a:solidFill>
                  <a:schemeClr val="accent1">
                    <a:satMod val="150000"/>
                  </a:schemeClr>
                </a:solidFill>
              </a:rPr>
              <a:t>     </a:t>
            </a:r>
            <a:endParaRPr lang="en-US" sz="3200" dirty="0">
              <a:solidFill>
                <a:schemeClr val="accent1">
                  <a:satMod val="150000"/>
                </a:schemeClr>
              </a:solidFill>
            </a:endParaRPr>
          </a:p>
        </p:txBody>
      </p:sp>
      <p:sp>
        <p:nvSpPr>
          <p:cNvPr id="8" name="Espace réservé du numéro de diapositive 7"/>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49</a:t>
            </a:fld>
            <a:endParaRPr lang="en-US" dirty="0"/>
          </a:p>
        </p:txBody>
      </p:sp>
      <p:pic>
        <p:nvPicPr>
          <p:cNvPr id="9" name="Picture 6"/>
          <p:cNvPicPr>
            <a:picLocks noChangeAspect="1" noChangeArrowheads="1"/>
          </p:cNvPicPr>
          <p:nvPr/>
        </p:nvPicPr>
        <p:blipFill>
          <a:blip r:embed="rId3"/>
          <a:srcRect/>
          <a:stretch>
            <a:fillRect/>
          </a:stretch>
        </p:blipFill>
        <p:spPr bwMode="auto">
          <a:xfrm>
            <a:off x="142341" y="538791"/>
            <a:ext cx="421481" cy="400050"/>
          </a:xfrm>
          <a:prstGeom prst="rect">
            <a:avLst/>
          </a:prstGeom>
          <a:noFill/>
          <a:ln w="9525">
            <a:noFill/>
            <a:miter lim="800000"/>
            <a:headEnd/>
            <a:tailEnd/>
          </a:ln>
          <a:effectLst/>
        </p:spPr>
      </p:pic>
      <p:sp>
        <p:nvSpPr>
          <p:cNvPr id="12" name="Légende encadrée 1 11"/>
          <p:cNvSpPr/>
          <p:nvPr/>
        </p:nvSpPr>
        <p:spPr>
          <a:xfrm>
            <a:off x="192208" y="2620819"/>
            <a:ext cx="2889652" cy="914329"/>
          </a:xfrm>
          <a:prstGeom prst="borderCallout1">
            <a:avLst>
              <a:gd name="adj1" fmla="val 48602"/>
              <a:gd name="adj2" fmla="val 99737"/>
              <a:gd name="adj3" fmla="val 115748"/>
              <a:gd name="adj4" fmla="val 128027"/>
            </a:avLst>
          </a:prstGeom>
          <a:solidFill>
            <a:schemeClr val="accent6">
              <a:alpha val="9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600" dirty="0">
                <a:solidFill>
                  <a:srgbClr val="FF0000"/>
                </a:solidFill>
              </a:rPr>
              <a:t>The evolution of information according to the total number of clusters.</a:t>
            </a:r>
          </a:p>
        </p:txBody>
      </p:sp>
      <p:sp>
        <p:nvSpPr>
          <p:cNvPr id="13" name="Légende encadrée 1 12"/>
          <p:cNvSpPr/>
          <p:nvPr/>
        </p:nvSpPr>
        <p:spPr>
          <a:xfrm>
            <a:off x="6156283" y="4895996"/>
            <a:ext cx="2889652" cy="653360"/>
          </a:xfrm>
          <a:prstGeom prst="borderCallout1">
            <a:avLst>
              <a:gd name="adj1" fmla="val 51320"/>
              <a:gd name="adj2" fmla="val -418"/>
              <a:gd name="adj3" fmla="val -30772"/>
              <a:gd name="adj4" fmla="val -37086"/>
            </a:avLst>
          </a:prstGeom>
          <a:solidFill>
            <a:schemeClr val="accent6">
              <a:alpha val="9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600" dirty="0">
                <a:solidFill>
                  <a:srgbClr val="FF0000"/>
                </a:solidFill>
              </a:rPr>
              <a:t>Detailed number of clusters per dimension.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p:cNvPicPr>
            <a:picLocks noChangeAspect="1"/>
          </p:cNvPicPr>
          <p:nvPr/>
        </p:nvPicPr>
        <p:blipFill>
          <a:blip r:embed="rId3"/>
          <a:stretch>
            <a:fillRect/>
          </a:stretch>
        </p:blipFill>
        <p:spPr>
          <a:xfrm>
            <a:off x="412885" y="4873051"/>
            <a:ext cx="1795939" cy="1894523"/>
          </a:xfrm>
          <a:prstGeom prst="rect">
            <a:avLst/>
          </a:prstGeom>
        </p:spPr>
      </p:pic>
      <p:pic>
        <p:nvPicPr>
          <p:cNvPr id="10" name="Image 9"/>
          <p:cNvPicPr>
            <a:picLocks noChangeAspect="1"/>
          </p:cNvPicPr>
          <p:nvPr/>
        </p:nvPicPr>
        <p:blipFill>
          <a:blip r:embed="rId4"/>
          <a:stretch>
            <a:fillRect/>
          </a:stretch>
        </p:blipFill>
        <p:spPr>
          <a:xfrm>
            <a:off x="2912753" y="4583503"/>
            <a:ext cx="1653540" cy="937260"/>
          </a:xfrm>
          <a:prstGeom prst="rect">
            <a:avLst/>
          </a:prstGeom>
        </p:spPr>
      </p:pic>
      <p:pic>
        <p:nvPicPr>
          <p:cNvPr id="5" name="Image 4"/>
          <p:cNvPicPr>
            <a:picLocks noChangeAspect="1"/>
          </p:cNvPicPr>
          <p:nvPr/>
        </p:nvPicPr>
        <p:blipFill>
          <a:blip r:embed="rId5"/>
          <a:stretch>
            <a:fillRect/>
          </a:stretch>
        </p:blipFill>
        <p:spPr>
          <a:xfrm>
            <a:off x="411477" y="2774761"/>
            <a:ext cx="1795939" cy="1894523"/>
          </a:xfrm>
          <a:prstGeom prst="rect">
            <a:avLst/>
          </a:prstGeom>
        </p:spPr>
      </p:pic>
      <p:pic>
        <p:nvPicPr>
          <p:cNvPr id="4" name="Imag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23724" y="2541598"/>
            <a:ext cx="2413984" cy="647501"/>
          </a:xfrm>
          <a:prstGeom prst="rect">
            <a:avLst/>
          </a:prstGeom>
        </p:spPr>
      </p:pic>
      <p:sp>
        <p:nvSpPr>
          <p:cNvPr id="14" name="ZoneTexte 13"/>
          <p:cNvSpPr txBox="1"/>
          <p:nvPr/>
        </p:nvSpPr>
        <p:spPr>
          <a:xfrm>
            <a:off x="5060610" y="2506124"/>
            <a:ext cx="4460407" cy="4370427"/>
          </a:xfrm>
          <a:prstGeom prst="rect">
            <a:avLst/>
          </a:prstGeom>
          <a:noFill/>
        </p:spPr>
        <p:txBody>
          <a:bodyPr wrap="square">
            <a:spAutoFit/>
          </a:bodyPr>
          <a:lstStyle/>
          <a:p>
            <a:pPr fontAlgn="auto">
              <a:spcBef>
                <a:spcPts val="0"/>
              </a:spcBef>
              <a:spcAft>
                <a:spcPts val="0"/>
              </a:spcAft>
              <a:defRPr/>
            </a:pPr>
            <a:endParaRPr lang="en-US" sz="1600" dirty="0">
              <a:solidFill>
                <a:srgbClr val="FF0000"/>
              </a:solidFill>
              <a:latin typeface="+mn-lt"/>
            </a:endParaRPr>
          </a:p>
          <a:p>
            <a:pPr marL="285750" indent="-285750" fontAlgn="auto">
              <a:spcBef>
                <a:spcPts val="0"/>
              </a:spcBef>
              <a:spcAft>
                <a:spcPts val="0"/>
              </a:spcAft>
              <a:buFontTx/>
              <a:buChar char="•"/>
              <a:defRPr/>
            </a:pPr>
            <a:r>
              <a:rPr lang="en-US" sz="1600" dirty="0">
                <a:solidFill>
                  <a:srgbClr val="FF0000"/>
                </a:solidFill>
                <a:latin typeface="+mn-lt"/>
              </a:rPr>
              <a:t>1.</a:t>
            </a:r>
            <a:r>
              <a:rPr lang="en-US" sz="1600" dirty="0">
                <a:latin typeface="+mn-lt"/>
              </a:rPr>
              <a:t> In pane</a:t>
            </a:r>
          </a:p>
          <a:p>
            <a:pPr marL="742950" lvl="1" indent="-285750" fontAlgn="auto">
              <a:spcBef>
                <a:spcPts val="0"/>
              </a:spcBef>
              <a:spcAft>
                <a:spcPts val="0"/>
              </a:spcAft>
              <a:buFontTx/>
              <a:buChar char="•"/>
              <a:defRPr/>
            </a:pPr>
            <a:r>
              <a:rPr lang="en-US" sz="1600" dirty="0"/>
              <a:t>Click on button</a:t>
            </a:r>
            <a:endParaRPr lang="en-US" sz="1600" dirty="0">
              <a:latin typeface="+mn-lt"/>
            </a:endParaRPr>
          </a:p>
          <a:p>
            <a:pPr marL="285750" indent="-285750" fontAlgn="auto">
              <a:spcBef>
                <a:spcPts val="0"/>
              </a:spcBef>
              <a:spcAft>
                <a:spcPts val="0"/>
              </a:spcAft>
              <a:defRPr/>
            </a:pPr>
            <a:r>
              <a:rPr lang="en-US" sz="1600" dirty="0"/>
              <a:t> </a:t>
            </a:r>
            <a:r>
              <a:rPr lang="en-US" sz="1400" dirty="0">
                <a:latin typeface="+mn-lt"/>
              </a:rPr>
              <a:t> </a:t>
            </a:r>
          </a:p>
          <a:p>
            <a:pPr marL="285750" indent="-285750" fontAlgn="auto">
              <a:spcBef>
                <a:spcPts val="0"/>
              </a:spcBef>
              <a:spcAft>
                <a:spcPts val="0"/>
              </a:spcAft>
              <a:buFontTx/>
              <a:buChar char="•"/>
              <a:defRPr/>
            </a:pPr>
            <a:r>
              <a:rPr lang="en-US" sz="1600" dirty="0">
                <a:solidFill>
                  <a:srgbClr val="FF0000"/>
                </a:solidFill>
                <a:latin typeface="+mn-lt"/>
              </a:rPr>
              <a:t>2.</a:t>
            </a:r>
            <a:r>
              <a:rPr lang="en-US" sz="1600" dirty="0">
                <a:latin typeface="+mn-lt"/>
              </a:rPr>
              <a:t> In the dialog box</a:t>
            </a:r>
          </a:p>
          <a:p>
            <a:pPr marL="742950" lvl="1" indent="-285750" fontAlgn="auto">
              <a:spcBef>
                <a:spcPts val="0"/>
              </a:spcBef>
              <a:spcAft>
                <a:spcPts val="0"/>
              </a:spcAft>
              <a:buFontTx/>
              <a:buChar char="•"/>
              <a:defRPr/>
            </a:pPr>
            <a:r>
              <a:rPr lang="en-US" sz="1600" dirty="0">
                <a:latin typeface="+mn-lt"/>
              </a:rPr>
              <a:t>Specify the data table file</a:t>
            </a:r>
          </a:p>
          <a:p>
            <a:pPr marL="742950" lvl="1" indent="-285750" fontAlgn="auto">
              <a:spcBef>
                <a:spcPts val="0"/>
              </a:spcBef>
              <a:spcAft>
                <a:spcPts val="0"/>
              </a:spcAft>
              <a:buFontTx/>
              <a:buChar char="•"/>
              <a:defRPr/>
            </a:pPr>
            <a:r>
              <a:rPr lang="en-US" sz="1600" dirty="0">
                <a:latin typeface="+mn-lt"/>
              </a:rPr>
              <a:t>Build the dictionary</a:t>
            </a:r>
          </a:p>
          <a:p>
            <a:pPr marL="285750" indent="-285750" fontAlgn="auto">
              <a:spcBef>
                <a:spcPts val="0"/>
              </a:spcBef>
              <a:spcAft>
                <a:spcPts val="0"/>
              </a:spcAft>
              <a:buFontTx/>
              <a:buChar char="•"/>
              <a:defRPr/>
            </a:pPr>
            <a:endParaRPr lang="en-US" sz="1600" i="1" dirty="0">
              <a:latin typeface="+mn-lt"/>
            </a:endParaRPr>
          </a:p>
          <a:p>
            <a:pPr marL="285750" indent="-285750" fontAlgn="auto">
              <a:spcBef>
                <a:spcPts val="0"/>
              </a:spcBef>
              <a:spcAft>
                <a:spcPts val="0"/>
              </a:spcAft>
              <a:buFontTx/>
              <a:buChar char="•"/>
              <a:defRPr/>
            </a:pPr>
            <a:r>
              <a:rPr lang="en-US" sz="1600" dirty="0">
                <a:solidFill>
                  <a:srgbClr val="FF0000"/>
                </a:solidFill>
                <a:latin typeface="+mn-lt"/>
              </a:rPr>
              <a:t>3.</a:t>
            </a:r>
            <a:r>
              <a:rPr lang="en-US" sz="1600" dirty="0">
                <a:latin typeface="+mn-lt"/>
              </a:rPr>
              <a:t> Specify the dictionary name</a:t>
            </a:r>
          </a:p>
          <a:p>
            <a:pPr marL="742950" lvl="1" indent="-285750" fontAlgn="auto">
              <a:spcBef>
                <a:spcPts val="0"/>
              </a:spcBef>
              <a:spcAft>
                <a:spcPts val="0"/>
              </a:spcAft>
              <a:buFontTx/>
              <a:buChar char="•"/>
              <a:defRPr/>
            </a:pPr>
            <a:r>
              <a:rPr lang="en-US" sz="1400" dirty="0">
                <a:solidFill>
                  <a:schemeClr val="accent2"/>
                </a:solidFill>
                <a:latin typeface="+mn-lt"/>
              </a:rPr>
              <a:t>Repeat step 2 to build other dictionaries</a:t>
            </a:r>
          </a:p>
          <a:p>
            <a:pPr marL="285750" indent="-285750" fontAlgn="auto">
              <a:spcBef>
                <a:spcPts val="0"/>
              </a:spcBef>
              <a:spcAft>
                <a:spcPts val="0"/>
              </a:spcAft>
              <a:buFontTx/>
              <a:buChar char="•"/>
              <a:defRPr/>
            </a:pPr>
            <a:endParaRPr lang="en-US" sz="1600" dirty="0">
              <a:solidFill>
                <a:srgbClr val="FF0000"/>
              </a:solidFill>
              <a:latin typeface="+mn-lt"/>
            </a:endParaRPr>
          </a:p>
          <a:p>
            <a:pPr marL="285750" indent="-285750" fontAlgn="auto">
              <a:spcBef>
                <a:spcPts val="0"/>
              </a:spcBef>
              <a:spcAft>
                <a:spcPts val="0"/>
              </a:spcAft>
              <a:buFontTx/>
              <a:buChar char="•"/>
              <a:defRPr/>
            </a:pPr>
            <a:r>
              <a:rPr lang="en-US" sz="1600" dirty="0">
                <a:solidFill>
                  <a:srgbClr val="FF0000"/>
                </a:solidFill>
                <a:latin typeface="+mn-lt"/>
              </a:rPr>
              <a:t>4. </a:t>
            </a:r>
            <a:r>
              <a:rPr lang="en-US" sz="1600" dirty="0">
                <a:latin typeface="+mn-lt"/>
              </a:rPr>
              <a:t>Close to save dictionary file</a:t>
            </a:r>
          </a:p>
          <a:p>
            <a:pPr marL="285750" indent="-285750" fontAlgn="auto">
              <a:spcBef>
                <a:spcPts val="0"/>
              </a:spcBef>
              <a:spcAft>
                <a:spcPts val="0"/>
              </a:spcAft>
              <a:buFontTx/>
              <a:buChar char="•"/>
              <a:defRPr/>
            </a:pPr>
            <a:endParaRPr lang="en-US" sz="1600" dirty="0">
              <a:latin typeface="+mn-lt"/>
            </a:endParaRPr>
          </a:p>
          <a:p>
            <a:pPr marL="285750" indent="-285750" fontAlgn="auto">
              <a:spcBef>
                <a:spcPts val="0"/>
              </a:spcBef>
              <a:spcAft>
                <a:spcPts val="0"/>
              </a:spcAft>
              <a:buFontTx/>
              <a:buChar char="•"/>
              <a:defRPr/>
            </a:pPr>
            <a:r>
              <a:rPr lang="en-US" sz="1600" dirty="0">
                <a:solidFill>
                  <a:srgbClr val="FF0000"/>
                </a:solidFill>
              </a:rPr>
              <a:t>5. </a:t>
            </a:r>
            <a:r>
              <a:rPr lang="en-US" sz="1600" dirty="0"/>
              <a:t>In pane  </a:t>
            </a:r>
          </a:p>
          <a:p>
            <a:pPr marL="742950" lvl="1" indent="-285750" fontAlgn="auto">
              <a:spcBef>
                <a:spcPts val="0"/>
              </a:spcBef>
              <a:spcAft>
                <a:spcPts val="0"/>
              </a:spcAft>
              <a:buFontTx/>
              <a:buChar char="•"/>
              <a:defRPr/>
            </a:pPr>
            <a:r>
              <a:rPr lang="en-US" sz="1600" dirty="0">
                <a:latin typeface="+mn-lt"/>
              </a:rPr>
              <a:t>Inspect the built dictionary</a:t>
            </a:r>
          </a:p>
          <a:p>
            <a:pPr marL="1200150" lvl="2" indent="-285750" fontAlgn="auto">
              <a:spcBef>
                <a:spcPts val="0"/>
              </a:spcBef>
              <a:spcAft>
                <a:spcPts val="0"/>
              </a:spcAft>
              <a:buFontTx/>
              <a:buChar char="•"/>
              <a:defRPr/>
            </a:pPr>
            <a:r>
              <a:rPr lang="en-US" sz="1200" dirty="0">
                <a:latin typeface="+mn-lt"/>
              </a:rPr>
              <a:t>Check variables types</a:t>
            </a:r>
          </a:p>
          <a:p>
            <a:pPr marL="1200150" lvl="2" indent="-285750" fontAlgn="auto">
              <a:spcBef>
                <a:spcPts val="0"/>
              </a:spcBef>
              <a:spcAft>
                <a:spcPts val="0"/>
              </a:spcAft>
              <a:buFontTx/>
              <a:buChar char="•"/>
              <a:defRPr/>
            </a:pPr>
            <a:r>
              <a:rPr lang="en-US" sz="1200" dirty="0">
                <a:solidFill>
                  <a:schemeClr val="accent2"/>
                </a:solidFill>
              </a:rPr>
              <a:t>Select used variables</a:t>
            </a:r>
          </a:p>
          <a:p>
            <a:pPr marL="285750" indent="-285750" fontAlgn="auto">
              <a:spcBef>
                <a:spcPts val="0"/>
              </a:spcBef>
              <a:spcAft>
                <a:spcPts val="0"/>
              </a:spcAft>
              <a:buFontTx/>
              <a:buChar char="•"/>
              <a:defRPr/>
            </a:pPr>
            <a:endParaRPr lang="en-US" sz="1600" i="1" dirty="0">
              <a:latin typeface="+mn-lt"/>
            </a:endParaRPr>
          </a:p>
        </p:txBody>
      </p:sp>
      <p:sp>
        <p:nvSpPr>
          <p:cNvPr id="2" name="Titre 1"/>
          <p:cNvSpPr>
            <a:spLocks noGrp="1"/>
          </p:cNvSpPr>
          <p:nvPr>
            <p:ph type="title"/>
          </p:nvPr>
        </p:nvSpPr>
        <p:spPr/>
        <p:txBody>
          <a:bodyPr>
            <a:normAutofit/>
          </a:bodyPr>
          <a:lstStyle/>
          <a:p>
            <a:pPr fontAlgn="auto">
              <a:spcAft>
                <a:spcPts val="0"/>
              </a:spcAft>
              <a:defRPr/>
            </a:pPr>
            <a:r>
              <a:rPr lang="en-US" dirty="0">
                <a:solidFill>
                  <a:schemeClr val="accent1">
                    <a:satMod val="150000"/>
                  </a:schemeClr>
                </a:solidFill>
              </a:rPr>
              <a:t>Supervised classification</a:t>
            </a:r>
            <a:endParaRPr lang="en-US" dirty="0">
              <a:solidFill>
                <a:srgbClr val="00B050"/>
              </a:solidFill>
            </a:endParaRPr>
          </a:p>
        </p:txBody>
      </p:sp>
      <p:sp>
        <p:nvSpPr>
          <p:cNvPr id="16" name="Espace réservé du numéro de diapositive 15"/>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5</a:t>
            </a:fld>
            <a:endParaRPr lang="en-US" dirty="0"/>
          </a:p>
        </p:txBody>
      </p:sp>
      <p:sp>
        <p:nvSpPr>
          <p:cNvPr id="16386" name="Espace réservé du contenu 2"/>
          <p:cNvSpPr>
            <a:spLocks noGrp="1"/>
          </p:cNvSpPr>
          <p:nvPr>
            <p:ph sz="quarter" idx="1"/>
          </p:nvPr>
        </p:nvSpPr>
        <p:spPr>
          <a:xfrm>
            <a:off x="457200" y="1673221"/>
            <a:ext cx="8308848" cy="1031903"/>
          </a:xfrm>
        </p:spPr>
        <p:txBody>
          <a:bodyPr>
            <a:normAutofit/>
          </a:bodyPr>
          <a:lstStyle/>
          <a:p>
            <a:pPr>
              <a:buFont typeface="Arial" pitchFamily="34" charset="0"/>
              <a:buChar char="•"/>
            </a:pPr>
            <a:r>
              <a:rPr lang="en-US" b="1" dirty="0"/>
              <a:t>Step 1, </a:t>
            </a:r>
            <a:r>
              <a:rPr lang="en-US" b="1" dirty="0" err="1"/>
              <a:t>bis</a:t>
            </a:r>
            <a:r>
              <a:rPr lang="en-US" b="1" dirty="0"/>
              <a:t> : </a:t>
            </a:r>
            <a:r>
              <a:rPr lang="en-US" sz="2400" dirty="0">
                <a:solidFill>
                  <a:srgbClr val="FF0000"/>
                </a:solidFill>
              </a:rPr>
              <a:t>Build a new dictionary from a data table</a:t>
            </a:r>
          </a:p>
          <a:p>
            <a:pPr lvl="1">
              <a:buNone/>
            </a:pPr>
            <a:r>
              <a:rPr lang="en-US" sz="1600" dirty="0"/>
              <a:t>(If no available dictionary)</a:t>
            </a:r>
          </a:p>
        </p:txBody>
      </p:sp>
      <p:pic>
        <p:nvPicPr>
          <p:cNvPr id="20" name="Picture 2"/>
          <p:cNvPicPr>
            <a:picLocks noChangeAspect="1" noChangeArrowheads="1"/>
          </p:cNvPicPr>
          <p:nvPr/>
        </p:nvPicPr>
        <p:blipFill>
          <a:blip r:embed="rId7"/>
          <a:srcRect/>
          <a:stretch>
            <a:fillRect/>
          </a:stretch>
        </p:blipFill>
        <p:spPr bwMode="auto">
          <a:xfrm>
            <a:off x="142341" y="547860"/>
            <a:ext cx="421481" cy="400050"/>
          </a:xfrm>
          <a:prstGeom prst="rect">
            <a:avLst/>
          </a:prstGeom>
          <a:noFill/>
          <a:ln w="9525">
            <a:noFill/>
            <a:miter lim="800000"/>
            <a:headEnd/>
            <a:tailEnd/>
          </a:ln>
          <a:effectLst/>
        </p:spPr>
      </p:pic>
      <p:pic>
        <p:nvPicPr>
          <p:cNvPr id="1027" name="Picture 3"/>
          <p:cNvPicPr>
            <a:picLocks noChangeAspect="1" noChangeArrowheads="1"/>
          </p:cNvPicPr>
          <p:nvPr/>
        </p:nvPicPr>
        <p:blipFill>
          <a:blip r:embed="rId8"/>
          <a:srcRect/>
          <a:stretch>
            <a:fillRect/>
          </a:stretch>
        </p:blipFill>
        <p:spPr bwMode="auto">
          <a:xfrm>
            <a:off x="7294901" y="3057306"/>
            <a:ext cx="1684250" cy="216785"/>
          </a:xfrm>
          <a:prstGeom prst="rect">
            <a:avLst/>
          </a:prstGeom>
          <a:noFill/>
          <a:ln w="9525">
            <a:noFill/>
            <a:miter lim="800000"/>
            <a:headEnd/>
            <a:tailEnd/>
          </a:ln>
        </p:spPr>
      </p:pic>
      <p:cxnSp>
        <p:nvCxnSpPr>
          <p:cNvPr id="15" name="Connecteur droit avec flèche 14"/>
          <p:cNvCxnSpPr/>
          <p:nvPr/>
        </p:nvCxnSpPr>
        <p:spPr>
          <a:xfrm flipH="1" flipV="1">
            <a:off x="3834933" y="2819082"/>
            <a:ext cx="1782951" cy="33051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8" name="Connecteur droit avec flèche 17"/>
          <p:cNvCxnSpPr/>
          <p:nvPr/>
        </p:nvCxnSpPr>
        <p:spPr>
          <a:xfrm flipH="1" flipV="1">
            <a:off x="2050261" y="3076172"/>
            <a:ext cx="3569345" cy="81847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Connecteur droit avec flèche 23"/>
          <p:cNvCxnSpPr/>
          <p:nvPr/>
        </p:nvCxnSpPr>
        <p:spPr>
          <a:xfrm flipH="1">
            <a:off x="1530133" y="4144479"/>
            <a:ext cx="4087751" cy="43762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9" name="Connecteur droit avec flèche 28"/>
          <p:cNvCxnSpPr/>
          <p:nvPr/>
        </p:nvCxnSpPr>
        <p:spPr>
          <a:xfrm flipH="1">
            <a:off x="4445153" y="4632456"/>
            <a:ext cx="749399" cy="40804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4" name="Connecteur droit avec flèche 43"/>
          <p:cNvCxnSpPr/>
          <p:nvPr/>
        </p:nvCxnSpPr>
        <p:spPr>
          <a:xfrm flipH="1">
            <a:off x="1850315" y="5331446"/>
            <a:ext cx="3344238" cy="134905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9" name="Image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85043" y="2746541"/>
            <a:ext cx="933580" cy="323895"/>
          </a:xfrm>
          <a:prstGeom prst="rect">
            <a:avLst/>
          </a:prstGeom>
        </p:spPr>
      </p:pic>
      <p:pic>
        <p:nvPicPr>
          <p:cNvPr id="21" name="Imag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85043" y="5682077"/>
            <a:ext cx="933580" cy="32389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stretch>
            <a:fillRect/>
          </a:stretch>
        </p:blipFill>
        <p:spPr>
          <a:xfrm>
            <a:off x="763632" y="2605884"/>
            <a:ext cx="4527233" cy="3327083"/>
          </a:xfrm>
          <a:prstGeom prst="rect">
            <a:avLst/>
          </a:prstGeom>
        </p:spPr>
      </p:pic>
      <p:sp>
        <p:nvSpPr>
          <p:cNvPr id="2" name="Titre 1"/>
          <p:cNvSpPr>
            <a:spLocks noGrp="1"/>
          </p:cNvSpPr>
          <p:nvPr>
            <p:ph type="title"/>
          </p:nvPr>
        </p:nvSpPr>
        <p:spPr/>
        <p:txBody>
          <a:bodyPr>
            <a:normAutofit/>
          </a:bodyPr>
          <a:lstStyle/>
          <a:p>
            <a:r>
              <a:rPr lang="en-US" noProof="0" dirty="0"/>
              <a:t>Training a </a:t>
            </a:r>
            <a:r>
              <a:rPr lang="en-US" noProof="0" dirty="0" err="1"/>
              <a:t>triclustering</a:t>
            </a:r>
            <a:endParaRPr lang="en-US" noProof="0" dirty="0"/>
          </a:p>
        </p:txBody>
      </p:sp>
      <p:sp>
        <p:nvSpPr>
          <p:cNvPr id="3" name="Espace réservé du numéro de diapositive 2"/>
          <p:cNvSpPr>
            <a:spLocks noGrp="1"/>
          </p:cNvSpPr>
          <p:nvPr>
            <p:ph type="sldNum" sz="quarter" idx="12"/>
          </p:nvPr>
        </p:nvSpPr>
        <p:spPr/>
        <p:txBody>
          <a:bodyPr>
            <a:normAutofit fontScale="85000" lnSpcReduction="20000"/>
          </a:bodyPr>
          <a:lstStyle/>
          <a:p>
            <a:pPr>
              <a:defRPr/>
            </a:pPr>
            <a:fld id="{1EE9000E-835C-4D2B-80DD-B9C1E637FB41}" type="slidenum">
              <a:rPr lang="fr-FR" smtClean="0"/>
              <a:pPr>
                <a:defRPr/>
              </a:pPr>
              <a:t>50</a:t>
            </a:fld>
            <a:endParaRPr lang="fr-FR"/>
          </a:p>
        </p:txBody>
      </p:sp>
      <p:cxnSp>
        <p:nvCxnSpPr>
          <p:cNvPr id="8" name="Connecteur droit avec flèche 7"/>
          <p:cNvCxnSpPr/>
          <p:nvPr/>
        </p:nvCxnSpPr>
        <p:spPr>
          <a:xfrm flipH="1">
            <a:off x="5105401" y="4019330"/>
            <a:ext cx="1164166" cy="8410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Espace réservé du contenu 2"/>
          <p:cNvSpPr txBox="1">
            <a:spLocks/>
          </p:cNvSpPr>
          <p:nvPr/>
        </p:nvSpPr>
        <p:spPr>
          <a:xfrm>
            <a:off x="5903113" y="3621725"/>
            <a:ext cx="2721123" cy="838239"/>
          </a:xfrm>
          <a:prstGeom prst="rect">
            <a:avLst/>
          </a:prstGeom>
        </p:spPr>
        <p:txBody>
          <a:bodyPr vert="horz">
            <a:normAutofit/>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fr-FR" sz="1600" b="0" i="0" u="none" strike="noStrike" kern="1200" cap="none" spc="0" normalizeH="0" baseline="0" noProof="0" dirty="0">
              <a:ln>
                <a:noFill/>
              </a:ln>
              <a:solidFill>
                <a:srgbClr val="0000FF"/>
              </a:solidFill>
              <a:effectLst/>
              <a:uLnTx/>
              <a:uFillTx/>
              <a:latin typeface="+mn-lt"/>
              <a:ea typeface="+mn-ea"/>
              <a:cs typeface="+mn-cs"/>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fr-FR" sz="1600" dirty="0">
                <a:latin typeface="+mn-lt"/>
              </a:rPr>
              <a:t>The </a:t>
            </a:r>
            <a:r>
              <a:rPr lang="fr-FR" sz="1600" dirty="0" err="1">
                <a:latin typeface="+mn-lt"/>
              </a:rPr>
              <a:t>third</a:t>
            </a:r>
            <a:r>
              <a:rPr lang="fr-FR" sz="1600" dirty="0">
                <a:latin typeface="+mn-lt"/>
              </a:rPr>
              <a:t> variable</a:t>
            </a:r>
          </a:p>
        </p:txBody>
      </p:sp>
      <p:sp>
        <p:nvSpPr>
          <p:cNvPr id="6" name="Rectangle 5"/>
          <p:cNvSpPr/>
          <p:nvPr/>
        </p:nvSpPr>
        <p:spPr>
          <a:xfrm>
            <a:off x="389466" y="1683435"/>
            <a:ext cx="7103533" cy="369332"/>
          </a:xfrm>
          <a:prstGeom prst="rect">
            <a:avLst/>
          </a:prstGeom>
        </p:spPr>
        <p:txBody>
          <a:bodyPr wrap="square">
            <a:spAutoFit/>
          </a:bodyPr>
          <a:lstStyle/>
          <a:p>
            <a:pPr>
              <a:buFont typeface="Arial" pitchFamily="34" charset="0"/>
              <a:buChar char="•"/>
            </a:pPr>
            <a:r>
              <a:rPr lang="fr-FR" dirty="0"/>
              <a:t> </a:t>
            </a:r>
            <a:r>
              <a:rPr lang="fr-FR" dirty="0" err="1"/>
              <a:t>Same</a:t>
            </a:r>
            <a:r>
              <a:rPr lang="fr-FR" dirty="0"/>
              <a:t> as </a:t>
            </a:r>
            <a:r>
              <a:rPr lang="fr-FR" dirty="0" err="1"/>
              <a:t>coclustering</a:t>
            </a:r>
            <a:r>
              <a:rPr lang="fr-FR" dirty="0"/>
              <a:t> (</a:t>
            </a:r>
            <a:r>
              <a:rPr lang="fr-FR" dirty="0" err="1"/>
              <a:t>Step</a:t>
            </a:r>
            <a:r>
              <a:rPr lang="fr-FR" dirty="0"/>
              <a:t> 3) by </a:t>
            </a:r>
            <a:r>
              <a:rPr lang="fr-FR" dirty="0" err="1"/>
              <a:t>inserting</a:t>
            </a:r>
            <a:r>
              <a:rPr lang="fr-FR" dirty="0"/>
              <a:t> a </a:t>
            </a:r>
            <a:r>
              <a:rPr lang="fr-FR" dirty="0" err="1"/>
              <a:t>third</a:t>
            </a:r>
            <a:r>
              <a:rPr lang="fr-FR" dirty="0"/>
              <a:t> variable</a:t>
            </a:r>
            <a:endParaRPr lang="fr-FR" dirty="0">
              <a:solidFill>
                <a:srgbClr val="FF0000"/>
              </a:solidFill>
            </a:endParaRPr>
          </a:p>
        </p:txBody>
      </p:sp>
    </p:spTree>
    <p:extLst>
      <p:ext uri="{BB962C8B-B14F-4D97-AF65-F5344CB8AC3E}">
        <p14:creationId xmlns:p14="http://schemas.microsoft.com/office/powerpoint/2010/main" val="36344250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478" y="1952492"/>
            <a:ext cx="8742555" cy="47382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en-US" noProof="0" dirty="0"/>
              <a:t>Exploring a </a:t>
            </a:r>
            <a:r>
              <a:rPr lang="en-US" noProof="0" dirty="0" err="1"/>
              <a:t>triclustering</a:t>
            </a:r>
            <a:endParaRPr lang="en-US" noProof="0" dirty="0"/>
          </a:p>
        </p:txBody>
      </p:sp>
      <p:sp>
        <p:nvSpPr>
          <p:cNvPr id="3" name="Espace réservé du numéro de diapositive 2"/>
          <p:cNvSpPr>
            <a:spLocks noGrp="1"/>
          </p:cNvSpPr>
          <p:nvPr>
            <p:ph type="sldNum" sz="quarter" idx="12"/>
          </p:nvPr>
        </p:nvSpPr>
        <p:spPr/>
        <p:txBody>
          <a:bodyPr>
            <a:normAutofit fontScale="85000" lnSpcReduction="20000"/>
          </a:bodyPr>
          <a:lstStyle/>
          <a:p>
            <a:pPr>
              <a:defRPr/>
            </a:pPr>
            <a:fld id="{1EE9000E-835C-4D2B-80DD-B9C1E637FB41}" type="slidenum">
              <a:rPr lang="fr-FR" smtClean="0"/>
              <a:pPr>
                <a:defRPr/>
              </a:pPr>
              <a:t>51</a:t>
            </a:fld>
            <a:endParaRPr lang="fr-FR"/>
          </a:p>
        </p:txBody>
      </p:sp>
      <p:sp>
        <p:nvSpPr>
          <p:cNvPr id="7" name="Légende encadrée 1 6"/>
          <p:cNvSpPr/>
          <p:nvPr/>
        </p:nvSpPr>
        <p:spPr>
          <a:xfrm>
            <a:off x="5165099" y="2277255"/>
            <a:ext cx="2414845" cy="535627"/>
          </a:xfrm>
          <a:prstGeom prst="borderCallout1">
            <a:avLst>
              <a:gd name="adj1" fmla="val 100327"/>
              <a:gd name="adj2" fmla="val 49773"/>
              <a:gd name="adj3" fmla="val 120437"/>
              <a:gd name="adj4" fmla="val 45175"/>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a:solidFill>
                  <a:srgbClr val="FF0000"/>
                </a:solidFill>
              </a:rPr>
              <a:t>3 variables (base </a:t>
            </a:r>
            <a:r>
              <a:rPr lang="fr-FR" sz="1600" dirty="0" err="1">
                <a:solidFill>
                  <a:srgbClr val="FF0000"/>
                </a:solidFill>
              </a:rPr>
              <a:t>Adult</a:t>
            </a:r>
            <a:r>
              <a:rPr lang="fr-FR" sz="1600" dirty="0">
                <a:solidFill>
                  <a:srgbClr val="FF0000"/>
                </a:solidFill>
              </a:rPr>
              <a:t>)</a:t>
            </a:r>
          </a:p>
        </p:txBody>
      </p:sp>
      <p:sp>
        <p:nvSpPr>
          <p:cNvPr id="8" name="Légende encadrée 1 7"/>
          <p:cNvSpPr/>
          <p:nvPr/>
        </p:nvSpPr>
        <p:spPr>
          <a:xfrm>
            <a:off x="2700988" y="4428664"/>
            <a:ext cx="1671496" cy="514905"/>
          </a:xfrm>
          <a:prstGeom prst="borderCallout1">
            <a:avLst>
              <a:gd name="adj1" fmla="val 3581"/>
              <a:gd name="adj2" fmla="val -19"/>
              <a:gd name="adj3" fmla="val -216362"/>
              <a:gd name="adj4" fmla="val -51396"/>
            </a:avLst>
          </a:prstGeom>
          <a:solidFill>
            <a:schemeClr val="accent6">
              <a:alpha val="97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600" dirty="0">
                <a:solidFill>
                  <a:srgbClr val="FF0000"/>
                </a:solidFill>
              </a:rPr>
              <a:t>2 main variables</a:t>
            </a:r>
          </a:p>
        </p:txBody>
      </p:sp>
      <p:cxnSp>
        <p:nvCxnSpPr>
          <p:cNvPr id="6" name="Connecteur droit 5"/>
          <p:cNvCxnSpPr/>
          <p:nvPr/>
        </p:nvCxnSpPr>
        <p:spPr>
          <a:xfrm flipV="1">
            <a:off x="1857191" y="4954415"/>
            <a:ext cx="843797" cy="66405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Connecteur droit 11"/>
          <p:cNvCxnSpPr>
            <a:stCxn id="8" idx="0"/>
          </p:cNvCxnSpPr>
          <p:nvPr/>
        </p:nvCxnSpPr>
        <p:spPr>
          <a:xfrm>
            <a:off x="4372484" y="4686117"/>
            <a:ext cx="1784411" cy="9323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22852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809" y="2154736"/>
            <a:ext cx="7858140" cy="42588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en-US" dirty="0"/>
              <a:t>Exploring a </a:t>
            </a:r>
            <a:r>
              <a:rPr lang="en-US" dirty="0" err="1"/>
              <a:t>triclustering</a:t>
            </a:r>
            <a:endParaRPr lang="en-US" dirty="0"/>
          </a:p>
        </p:txBody>
      </p:sp>
      <p:sp>
        <p:nvSpPr>
          <p:cNvPr id="3" name="Espace réservé du numéro de diapositive 2"/>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52</a:t>
            </a:fld>
            <a:endParaRPr lang="en-US" dirty="0"/>
          </a:p>
        </p:txBody>
      </p:sp>
      <p:sp>
        <p:nvSpPr>
          <p:cNvPr id="7" name="Légende encadrée 1 6"/>
          <p:cNvSpPr/>
          <p:nvPr/>
        </p:nvSpPr>
        <p:spPr>
          <a:xfrm>
            <a:off x="4516602" y="1603151"/>
            <a:ext cx="2414845" cy="535627"/>
          </a:xfrm>
          <a:prstGeom prst="borderCallout1">
            <a:avLst>
              <a:gd name="adj1" fmla="val 70493"/>
              <a:gd name="adj2" fmla="val -225"/>
              <a:gd name="adj3" fmla="val 149336"/>
              <a:gd name="adj4" fmla="val -7447"/>
            </a:avLst>
          </a:prstGeom>
          <a:solidFill>
            <a:schemeClr val="accent6">
              <a:alpha val="86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Context pane</a:t>
            </a:r>
          </a:p>
        </p:txBody>
      </p:sp>
    </p:spTree>
    <p:extLst>
      <p:ext uri="{BB962C8B-B14F-4D97-AF65-F5344CB8AC3E}">
        <p14:creationId xmlns:p14="http://schemas.microsoft.com/office/powerpoint/2010/main" val="24923860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81" y="1880388"/>
            <a:ext cx="8590208" cy="46556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en-US" dirty="0"/>
              <a:t>Exploring a </a:t>
            </a:r>
            <a:r>
              <a:rPr lang="en-US" dirty="0" err="1"/>
              <a:t>triclustering</a:t>
            </a:r>
            <a:endParaRPr lang="en-US" dirty="0"/>
          </a:p>
        </p:txBody>
      </p:sp>
      <p:sp>
        <p:nvSpPr>
          <p:cNvPr id="3" name="Espace réservé du numéro de diapositive 2"/>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53</a:t>
            </a:fld>
            <a:endParaRPr lang="en-US" dirty="0"/>
          </a:p>
        </p:txBody>
      </p:sp>
      <p:sp>
        <p:nvSpPr>
          <p:cNvPr id="10" name="Légende encadrée 1 9"/>
          <p:cNvSpPr/>
          <p:nvPr/>
        </p:nvSpPr>
        <p:spPr>
          <a:xfrm>
            <a:off x="3777494" y="2521485"/>
            <a:ext cx="2065867" cy="1261523"/>
          </a:xfrm>
          <a:prstGeom prst="borderCallout1">
            <a:avLst>
              <a:gd name="adj1" fmla="val 48876"/>
              <a:gd name="adj2" fmla="val -1719"/>
              <a:gd name="adj3" fmla="val 49351"/>
              <a:gd name="adj4" fmla="val -36796"/>
            </a:avLst>
          </a:prstGeom>
          <a:solidFill>
            <a:schemeClr val="accent6">
              <a:alpha val="97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Choose a hierarchy with 2 X 3 X 3 clusters (with optimal information)</a:t>
            </a:r>
          </a:p>
        </p:txBody>
      </p:sp>
    </p:spTree>
    <p:extLst>
      <p:ext uri="{BB962C8B-B14F-4D97-AF65-F5344CB8AC3E}">
        <p14:creationId xmlns:p14="http://schemas.microsoft.com/office/powerpoint/2010/main" val="18808610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919" y="1936007"/>
            <a:ext cx="8359282" cy="4530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en-US" dirty="0"/>
              <a:t>Exploring </a:t>
            </a:r>
            <a:r>
              <a:rPr lang="en-US" dirty="0" err="1"/>
              <a:t>triclustering</a:t>
            </a:r>
            <a:endParaRPr lang="en-US" dirty="0"/>
          </a:p>
        </p:txBody>
      </p:sp>
      <p:sp>
        <p:nvSpPr>
          <p:cNvPr id="3" name="Espace réservé du numéro de diapositive 2"/>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54</a:t>
            </a:fld>
            <a:endParaRPr lang="en-US" dirty="0"/>
          </a:p>
        </p:txBody>
      </p:sp>
      <p:sp>
        <p:nvSpPr>
          <p:cNvPr id="7" name="Légende encadrée 1 6"/>
          <p:cNvSpPr/>
          <p:nvPr/>
        </p:nvSpPr>
        <p:spPr>
          <a:xfrm>
            <a:off x="1483865" y="3510426"/>
            <a:ext cx="2094077" cy="804920"/>
          </a:xfrm>
          <a:prstGeom prst="borderCallout1">
            <a:avLst>
              <a:gd name="adj1" fmla="val 97755"/>
              <a:gd name="adj2" fmla="val 100593"/>
              <a:gd name="adj3" fmla="val 179636"/>
              <a:gd name="adj4" fmla="val 142325"/>
            </a:avLst>
          </a:prstGeom>
          <a:solidFill>
            <a:schemeClr val="accent6">
              <a:alpha val="97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Uneducated men have physical occupations.</a:t>
            </a:r>
          </a:p>
        </p:txBody>
      </p:sp>
      <p:cxnSp>
        <p:nvCxnSpPr>
          <p:cNvPr id="5" name="Connecteur droit 4"/>
          <p:cNvCxnSpPr>
            <a:stCxn id="7" idx="0"/>
          </p:cNvCxnSpPr>
          <p:nvPr/>
        </p:nvCxnSpPr>
        <p:spPr>
          <a:xfrm flipV="1">
            <a:off x="3577942" y="2614944"/>
            <a:ext cx="2703858" cy="129794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Connecteur droit 13"/>
          <p:cNvCxnSpPr/>
          <p:nvPr/>
        </p:nvCxnSpPr>
        <p:spPr>
          <a:xfrm flipV="1">
            <a:off x="3586995" y="3058828"/>
            <a:ext cx="846931" cy="45159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Connecteur droit 12"/>
          <p:cNvCxnSpPr/>
          <p:nvPr/>
        </p:nvCxnSpPr>
        <p:spPr>
          <a:xfrm>
            <a:off x="3569891" y="4008532"/>
            <a:ext cx="3345395" cy="536308"/>
          </a:xfrm>
          <a:prstGeom prst="line">
            <a:avLst/>
          </a:prstGeom>
          <a:ln w="31750" cmpd="dbl">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83636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025" y="2018923"/>
            <a:ext cx="8523449" cy="46194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r>
              <a:rPr lang="en-US" dirty="0"/>
              <a:t>Exploring a </a:t>
            </a:r>
            <a:r>
              <a:rPr lang="en-US" dirty="0" err="1"/>
              <a:t>triclustering</a:t>
            </a:r>
            <a:endParaRPr lang="en-US" dirty="0"/>
          </a:p>
        </p:txBody>
      </p:sp>
      <p:sp>
        <p:nvSpPr>
          <p:cNvPr id="3" name="Espace réservé du numéro de diapositive 2"/>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55</a:t>
            </a:fld>
            <a:endParaRPr lang="en-US" dirty="0"/>
          </a:p>
        </p:txBody>
      </p:sp>
      <p:sp>
        <p:nvSpPr>
          <p:cNvPr id="7" name="Légende encadrée 1 6"/>
          <p:cNvSpPr/>
          <p:nvPr/>
        </p:nvSpPr>
        <p:spPr>
          <a:xfrm>
            <a:off x="1340019" y="3589437"/>
            <a:ext cx="2094077" cy="838191"/>
          </a:xfrm>
          <a:prstGeom prst="borderCallout1">
            <a:avLst>
              <a:gd name="adj1" fmla="val 96896"/>
              <a:gd name="adj2" fmla="val 98473"/>
              <a:gd name="adj3" fmla="val 169276"/>
              <a:gd name="adj4" fmla="val 139252"/>
            </a:avLst>
          </a:prstGeom>
          <a:solidFill>
            <a:schemeClr val="accent6">
              <a:alpha val="97000"/>
            </a:schemeClr>
          </a:solidFill>
          <a:ln>
            <a:solidFill>
              <a:srgbClr val="FF000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Uneducated women have service occupations.</a:t>
            </a:r>
          </a:p>
        </p:txBody>
      </p:sp>
      <p:cxnSp>
        <p:nvCxnSpPr>
          <p:cNvPr id="10" name="Connecteur droit 9"/>
          <p:cNvCxnSpPr/>
          <p:nvPr/>
        </p:nvCxnSpPr>
        <p:spPr>
          <a:xfrm flipV="1">
            <a:off x="3434096" y="3426691"/>
            <a:ext cx="2283213" cy="36945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necteur droit 10"/>
          <p:cNvCxnSpPr/>
          <p:nvPr/>
        </p:nvCxnSpPr>
        <p:spPr>
          <a:xfrm>
            <a:off x="3434096" y="4008532"/>
            <a:ext cx="3345395" cy="618886"/>
          </a:xfrm>
          <a:prstGeom prst="line">
            <a:avLst/>
          </a:prstGeom>
          <a:ln w="31750" cmpd="dbl">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flipV="1">
            <a:off x="3434096" y="3121930"/>
            <a:ext cx="777686" cy="46750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49067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fontAlgn="auto">
              <a:spcAft>
                <a:spcPts val="0"/>
              </a:spcAft>
              <a:defRPr/>
            </a:pPr>
            <a:r>
              <a:rPr lang="en-US" noProof="0" dirty="0">
                <a:solidFill>
                  <a:schemeClr val="accent1">
                    <a:satMod val="150000"/>
                  </a:schemeClr>
                </a:solidFill>
              </a:rPr>
              <a:t>Exploiting a </a:t>
            </a:r>
            <a:r>
              <a:rPr lang="en-US" noProof="0" dirty="0" err="1">
                <a:solidFill>
                  <a:schemeClr val="accent1">
                    <a:satMod val="150000"/>
                  </a:schemeClr>
                </a:solidFill>
              </a:rPr>
              <a:t>coclustering</a:t>
            </a:r>
            <a:r>
              <a:rPr lang="en-US" noProof="0" dirty="0">
                <a:solidFill>
                  <a:schemeClr val="accent1">
                    <a:satMod val="150000"/>
                  </a:schemeClr>
                </a:solidFill>
              </a:rPr>
              <a:t> model</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56</a:t>
            </a:fld>
            <a:endParaRPr lang="en-US" dirty="0"/>
          </a:p>
        </p:txBody>
      </p:sp>
      <p:pic>
        <p:nvPicPr>
          <p:cNvPr id="11" name="Picture 7"/>
          <p:cNvPicPr>
            <a:picLocks noChangeAspect="1" noChangeArrowheads="1"/>
          </p:cNvPicPr>
          <p:nvPr/>
        </p:nvPicPr>
        <p:blipFill>
          <a:blip r:embed="rId2"/>
          <a:srcRect/>
          <a:stretch>
            <a:fillRect/>
          </a:stretch>
        </p:blipFill>
        <p:spPr bwMode="auto">
          <a:xfrm>
            <a:off x="142341" y="538791"/>
            <a:ext cx="421481" cy="400050"/>
          </a:xfrm>
          <a:prstGeom prst="rect">
            <a:avLst/>
          </a:prstGeom>
          <a:noFill/>
          <a:ln w="9525">
            <a:noFill/>
            <a:miter lim="800000"/>
            <a:headEnd/>
            <a:tailEnd/>
          </a:ln>
          <a:effectLst/>
        </p:spPr>
      </p:pic>
      <p:sp>
        <p:nvSpPr>
          <p:cNvPr id="15" name="Espace réservé du contenu 2"/>
          <p:cNvSpPr txBox="1">
            <a:spLocks/>
          </p:cNvSpPr>
          <p:nvPr/>
        </p:nvSpPr>
        <p:spPr>
          <a:xfrm>
            <a:off x="457200" y="3014133"/>
            <a:ext cx="6485467" cy="3462866"/>
          </a:xfrm>
          <a:prstGeom prst="rect">
            <a:avLst/>
          </a:prstGeom>
        </p:spPr>
        <p:txBody>
          <a:bodyPr vert="horz" rtlCol="0">
            <a:normAutofit fontScale="85000" lnSpcReduction="20000"/>
          </a:bodyPr>
          <a:lstStyle/>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rPr>
              <a:t>Tools menu</a:t>
            </a:r>
          </a:p>
          <a:p>
            <a:pPr marL="896112" lvl="1" indent="-320040" defTabSz="914400" fontAlgn="auto">
              <a:spcBef>
                <a:spcPts val="0"/>
              </a:spcBef>
              <a:spcAft>
                <a:spcPts val="0"/>
              </a:spcAft>
              <a:buClr>
                <a:schemeClr val="accent2"/>
              </a:buClr>
              <a:buSzPct val="60000"/>
              <a:buFont typeface="Arial" pitchFamily="34" charset="0"/>
              <a:buChar char="•"/>
              <a:defRPr/>
            </a:pPr>
            <a:r>
              <a:rPr lang="en-US" sz="2000" dirty="0">
                <a:latin typeface="+mn-lt"/>
              </a:rPr>
              <a:t>Train </a:t>
            </a:r>
            <a:r>
              <a:rPr lang="en-US" sz="2000" dirty="0" err="1">
                <a:latin typeface="+mn-lt"/>
              </a:rPr>
              <a:t>coclustering</a:t>
            </a:r>
            <a:endParaRPr lang="en-US" sz="2000" dirty="0">
              <a:latin typeface="+mn-lt"/>
            </a:endParaRPr>
          </a:p>
          <a:p>
            <a:pPr marL="1353312" lvl="2" indent="-320040" defTabSz="914400" fontAlgn="auto">
              <a:spcBef>
                <a:spcPts val="0"/>
              </a:spcBef>
              <a:spcAft>
                <a:spcPts val="0"/>
              </a:spcAft>
              <a:buClr>
                <a:schemeClr val="accent2"/>
              </a:buClr>
              <a:buSzPct val="60000"/>
              <a:buFont typeface="Arial" pitchFamily="34" charset="0"/>
              <a:buChar char="•"/>
              <a:defRPr/>
            </a:pPr>
            <a:r>
              <a:rPr kumimoji="0" lang="en-US" sz="1600" b="0" i="0" u="none" strike="noStrike" kern="1200" cap="none" spc="0" normalizeH="0" baseline="0" noProof="0" dirty="0">
                <a:ln>
                  <a:noFill/>
                </a:ln>
                <a:solidFill>
                  <a:schemeClr val="tx1"/>
                </a:solidFill>
                <a:effectLst/>
                <a:uLnTx/>
                <a:uFillTx/>
                <a:latin typeface="+mn-lt"/>
              </a:rPr>
              <a:t>Input: </a:t>
            </a:r>
            <a:r>
              <a:rPr lang="en-US" sz="1600" dirty="0">
                <a:latin typeface="+mn-lt"/>
              </a:rPr>
              <a:t>dictionary and </a:t>
            </a:r>
            <a:r>
              <a:rPr kumimoji="0" lang="en-US" sz="1600" b="0" i="0" u="none" strike="noStrike" kern="1200" cap="none" spc="0" normalizeH="0" baseline="0" noProof="0" dirty="0">
                <a:ln>
                  <a:noFill/>
                </a:ln>
                <a:solidFill>
                  <a:schemeClr val="tx1"/>
                </a:solidFill>
                <a:effectLst/>
                <a:uLnTx/>
                <a:uFillTx/>
                <a:latin typeface="+mn-lt"/>
              </a:rPr>
              <a:t>database file</a:t>
            </a:r>
          </a:p>
          <a:p>
            <a:pPr marL="1353312" lvl="2" indent="-320040" defTabSz="914400" fontAlgn="auto">
              <a:spcBef>
                <a:spcPts val="0"/>
              </a:spcBef>
              <a:spcAft>
                <a:spcPts val="0"/>
              </a:spcAft>
              <a:buClr>
                <a:schemeClr val="accent2"/>
              </a:buClr>
              <a:buSzPct val="60000"/>
              <a:buFont typeface="Arial" pitchFamily="34" charset="0"/>
              <a:buChar char="•"/>
              <a:defRPr/>
            </a:pPr>
            <a:r>
              <a:rPr kumimoji="0" lang="en-US" sz="1600" b="0" i="0" u="none" strike="noStrike" kern="1200" cap="none" spc="0" normalizeH="0" baseline="0" noProof="0" dirty="0">
                <a:ln>
                  <a:noFill/>
                </a:ln>
                <a:solidFill>
                  <a:schemeClr val="tx1"/>
                </a:solidFill>
                <a:effectLst/>
                <a:uLnTx/>
                <a:uFillTx/>
                <a:latin typeface="+mn-lt"/>
              </a:rPr>
              <a:t>Train a </a:t>
            </a:r>
            <a:r>
              <a:rPr kumimoji="0" lang="en-US" sz="1600" b="0" i="0" u="none" strike="noStrike" kern="1200" cap="none" spc="0" normalizeH="0" baseline="0" noProof="0" dirty="0" err="1">
                <a:ln>
                  <a:noFill/>
                </a:ln>
                <a:solidFill>
                  <a:schemeClr val="tx1"/>
                </a:solidFill>
                <a:effectLst/>
                <a:uLnTx/>
                <a:uFillTx/>
                <a:latin typeface="+mn-lt"/>
              </a:rPr>
              <a:t>coclustering</a:t>
            </a:r>
            <a:r>
              <a:rPr kumimoji="0" lang="en-US" sz="1600" b="0" i="0" u="none" strike="noStrike" kern="1200" cap="none" spc="0" normalizeH="0" baseline="0" noProof="0" dirty="0">
                <a:ln>
                  <a:noFill/>
                </a:ln>
                <a:solidFill>
                  <a:schemeClr val="tx1"/>
                </a:solidFill>
                <a:effectLst/>
                <a:uLnTx/>
                <a:uFillTx/>
                <a:latin typeface="+mn-lt"/>
              </a:rPr>
              <a:t> model</a:t>
            </a:r>
          </a:p>
          <a:p>
            <a:pPr marL="1353312" lvl="2" indent="-320040" defTabSz="914400" fontAlgn="auto">
              <a:spcBef>
                <a:spcPts val="0"/>
              </a:spcBef>
              <a:spcAft>
                <a:spcPts val="0"/>
              </a:spcAft>
              <a:buClr>
                <a:schemeClr val="accent2"/>
              </a:buClr>
              <a:buSzPct val="60000"/>
              <a:buFont typeface="Arial" pitchFamily="34" charset="0"/>
              <a:buChar char="•"/>
              <a:defRPr/>
            </a:pPr>
            <a:endParaRPr lang="en-US" sz="2000" dirty="0">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kumimoji="0" lang="en-US" sz="2000" b="0" i="0" u="none" strike="noStrike" kern="1200" cap="none" spc="0" normalizeH="0" baseline="0" noProof="0" dirty="0">
                <a:ln>
                  <a:noFill/>
                </a:ln>
                <a:solidFill>
                  <a:schemeClr val="tx1"/>
                </a:solidFill>
                <a:effectLst/>
                <a:uLnTx/>
                <a:uFillTx/>
                <a:latin typeface="+mn-lt"/>
              </a:rPr>
              <a:t>Simplify </a:t>
            </a:r>
            <a:r>
              <a:rPr kumimoji="0" lang="en-US" sz="2000" b="0" i="0" u="none" strike="noStrike" kern="1200" cap="none" spc="0" normalizeH="0" baseline="0" noProof="0" dirty="0" err="1">
                <a:ln>
                  <a:noFill/>
                </a:ln>
                <a:solidFill>
                  <a:schemeClr val="tx1"/>
                </a:solidFill>
                <a:effectLst/>
                <a:uLnTx/>
                <a:uFillTx/>
                <a:latin typeface="+mn-lt"/>
              </a:rPr>
              <a:t>coclustering</a:t>
            </a:r>
            <a:endParaRPr kumimoji="0" lang="en-US" sz="2000" b="0" i="0" u="none" strike="noStrike" kern="1200" cap="none" spc="0" normalizeH="0" baseline="0" noProof="0" dirty="0">
              <a:ln>
                <a:noFill/>
              </a:ln>
              <a:solidFill>
                <a:schemeClr val="tx1"/>
              </a:solidFill>
              <a:effectLst/>
              <a:uLnTx/>
              <a:uFillTx/>
              <a:latin typeface="+mn-lt"/>
            </a:endParaRPr>
          </a:p>
          <a:p>
            <a:pPr marL="1353312" lvl="2" indent="-320040" defTabSz="914400" fontAlgn="auto">
              <a:spcBef>
                <a:spcPts val="0"/>
              </a:spcBef>
              <a:spcAft>
                <a:spcPts val="0"/>
              </a:spcAft>
              <a:buClr>
                <a:schemeClr val="accent2"/>
              </a:buClr>
              <a:buSzPct val="60000"/>
              <a:buFont typeface="Arial" pitchFamily="34" charset="0"/>
              <a:buChar char="•"/>
              <a:defRPr/>
            </a:pPr>
            <a:r>
              <a:rPr lang="en-US" sz="1600" dirty="0">
                <a:latin typeface="+mn-lt"/>
              </a:rPr>
              <a:t>Input: </a:t>
            </a:r>
            <a:r>
              <a:rPr lang="en-US" sz="1600" dirty="0" err="1">
                <a:latin typeface="+mn-lt"/>
              </a:rPr>
              <a:t>coclustering</a:t>
            </a:r>
            <a:r>
              <a:rPr lang="en-US" sz="1600" dirty="0">
                <a:latin typeface="+mn-lt"/>
              </a:rPr>
              <a:t> model</a:t>
            </a:r>
          </a:p>
          <a:p>
            <a:pPr marL="1353312" lvl="2" indent="-320040" defTabSz="914400" fontAlgn="auto">
              <a:spcBef>
                <a:spcPts val="0"/>
              </a:spcBef>
              <a:spcAft>
                <a:spcPts val="0"/>
              </a:spcAft>
              <a:buClr>
                <a:schemeClr val="accent2"/>
              </a:buClr>
              <a:buSzPct val="60000"/>
              <a:buFont typeface="Arial" pitchFamily="34" charset="0"/>
              <a:buChar char="•"/>
              <a:defRPr/>
            </a:pPr>
            <a:r>
              <a:rPr lang="en-US" sz="1600" dirty="0">
                <a:latin typeface="+mn-lt"/>
              </a:rPr>
              <a:t>Build a simplify </a:t>
            </a:r>
            <a:r>
              <a:rPr lang="en-US" sz="1600" dirty="0" err="1">
                <a:latin typeface="+mn-lt"/>
              </a:rPr>
              <a:t>coclustering</a:t>
            </a:r>
            <a:r>
              <a:rPr lang="en-US" sz="1600" dirty="0">
                <a:latin typeface="+mn-lt"/>
              </a:rPr>
              <a:t> model given user constraints</a:t>
            </a:r>
          </a:p>
          <a:p>
            <a:pPr marL="1353312" lvl="2" indent="-320040" defTabSz="914400" fontAlgn="auto">
              <a:spcBef>
                <a:spcPts val="0"/>
              </a:spcBef>
              <a:spcAft>
                <a:spcPts val="0"/>
              </a:spcAft>
              <a:buClr>
                <a:schemeClr val="accent2"/>
              </a:buClr>
              <a:buSzPct val="60000"/>
              <a:buFont typeface="Arial" pitchFamily="34" charset="0"/>
              <a:buChar char="•"/>
              <a:defRPr/>
            </a:pPr>
            <a:endParaRPr kumimoji="0" lang="en-US" sz="2000" b="0" i="0" u="none" strike="noStrike" kern="1200" cap="none" spc="0" normalizeH="0" baseline="0" noProof="0" dirty="0">
              <a:ln>
                <a:noFill/>
              </a:ln>
              <a:solidFill>
                <a:schemeClr val="tx1"/>
              </a:solidFill>
              <a:effectLst/>
              <a:uLnTx/>
              <a:uFillTx/>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2000" dirty="0">
                <a:latin typeface="+mn-lt"/>
              </a:rPr>
              <a:t>Extract clusters</a:t>
            </a:r>
          </a:p>
          <a:p>
            <a:pPr marL="1353312" lvl="2" indent="-320040" defTabSz="914400" fontAlgn="auto">
              <a:spcBef>
                <a:spcPts val="0"/>
              </a:spcBef>
              <a:spcAft>
                <a:spcPts val="0"/>
              </a:spcAft>
              <a:buClr>
                <a:schemeClr val="accent2"/>
              </a:buClr>
              <a:buSzPct val="60000"/>
              <a:buFont typeface="Arial" pitchFamily="34" charset="0"/>
              <a:buChar char="•"/>
              <a:defRPr/>
            </a:pPr>
            <a:r>
              <a:rPr lang="en-US" sz="1600" dirty="0">
                <a:latin typeface="+mn-lt"/>
              </a:rPr>
              <a:t>Input: </a:t>
            </a:r>
            <a:r>
              <a:rPr lang="en-US" sz="1600" dirty="0" err="1">
                <a:latin typeface="+mn-lt"/>
              </a:rPr>
              <a:t>coclustering</a:t>
            </a:r>
            <a:r>
              <a:rPr lang="en-US" sz="1600" dirty="0">
                <a:latin typeface="+mn-lt"/>
              </a:rPr>
              <a:t> model</a:t>
            </a:r>
          </a:p>
          <a:p>
            <a:pPr marL="1353312" lvl="2" indent="-320040" defTabSz="914400" fontAlgn="auto">
              <a:spcBef>
                <a:spcPts val="0"/>
              </a:spcBef>
              <a:spcAft>
                <a:spcPts val="0"/>
              </a:spcAft>
              <a:buClr>
                <a:schemeClr val="accent2"/>
              </a:buClr>
              <a:buSzPct val="60000"/>
              <a:buFont typeface="Arial" pitchFamily="34" charset="0"/>
              <a:buChar char="•"/>
              <a:defRPr/>
            </a:pPr>
            <a:r>
              <a:rPr kumimoji="0" lang="en-US" sz="1600" b="0" i="0" u="none" strike="noStrike" kern="1200" cap="none" spc="0" normalizeH="0" baseline="0" noProof="0" dirty="0">
                <a:ln>
                  <a:noFill/>
                </a:ln>
                <a:solidFill>
                  <a:schemeClr val="tx1"/>
                </a:solidFill>
                <a:effectLst/>
                <a:uLnTx/>
                <a:uFillTx/>
                <a:latin typeface="+mn-lt"/>
              </a:rPr>
              <a:t>E</a:t>
            </a:r>
            <a:r>
              <a:rPr lang="en-US" sz="1600" dirty="0" err="1">
                <a:latin typeface="+mn-lt"/>
              </a:rPr>
              <a:t>xtract</a:t>
            </a:r>
            <a:r>
              <a:rPr lang="en-US" sz="1600" dirty="0">
                <a:latin typeface="+mn-lt"/>
              </a:rPr>
              <a:t> clusters in a text file for a given </a:t>
            </a:r>
            <a:r>
              <a:rPr lang="en-US" sz="1600" dirty="0" err="1">
                <a:latin typeface="+mn-lt"/>
              </a:rPr>
              <a:t>coclustering</a:t>
            </a:r>
            <a:r>
              <a:rPr lang="en-US" sz="1600" dirty="0">
                <a:latin typeface="+mn-lt"/>
              </a:rPr>
              <a:t> variable</a:t>
            </a:r>
          </a:p>
          <a:p>
            <a:pPr marL="1353312" lvl="2" indent="-320040" defTabSz="914400" fontAlgn="auto">
              <a:spcBef>
                <a:spcPts val="0"/>
              </a:spcBef>
              <a:spcAft>
                <a:spcPts val="0"/>
              </a:spcAft>
              <a:buClr>
                <a:schemeClr val="accent2"/>
              </a:buClr>
              <a:buSzPct val="60000"/>
              <a:buFont typeface="Arial" pitchFamily="34" charset="0"/>
              <a:buChar char="•"/>
              <a:defRPr/>
            </a:pPr>
            <a:endParaRPr kumimoji="0" lang="en-US" sz="2000" b="0" i="0" u="none" strike="noStrike" kern="1200" cap="none" spc="0" normalizeH="0" baseline="0" noProof="0" dirty="0">
              <a:ln>
                <a:noFill/>
              </a:ln>
              <a:solidFill>
                <a:schemeClr val="tx1"/>
              </a:solidFill>
              <a:effectLst/>
              <a:uLnTx/>
              <a:uFillTx/>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2000" dirty="0">
                <a:latin typeface="+mn-lt"/>
              </a:rPr>
              <a:t>Prepare deployment</a:t>
            </a:r>
          </a:p>
          <a:p>
            <a:pPr marL="1353312" lvl="2" indent="-320040" defTabSz="914400" fontAlgn="auto">
              <a:spcBef>
                <a:spcPts val="0"/>
              </a:spcBef>
              <a:spcAft>
                <a:spcPts val="0"/>
              </a:spcAft>
              <a:buClr>
                <a:schemeClr val="accent2"/>
              </a:buClr>
              <a:buSzPct val="60000"/>
              <a:buFont typeface="Arial" pitchFamily="34" charset="0"/>
              <a:buChar char="•"/>
              <a:defRPr/>
            </a:pPr>
            <a:r>
              <a:rPr lang="en-US" sz="1500" dirty="0">
                <a:latin typeface="+mn-lt"/>
              </a:rPr>
              <a:t>Input: dictionary and </a:t>
            </a:r>
            <a:r>
              <a:rPr lang="en-US" sz="1500" dirty="0" err="1">
                <a:latin typeface="+mn-lt"/>
              </a:rPr>
              <a:t>coclustering</a:t>
            </a:r>
            <a:r>
              <a:rPr lang="en-US" sz="1500" dirty="0">
                <a:latin typeface="+mn-lt"/>
              </a:rPr>
              <a:t> model</a:t>
            </a:r>
          </a:p>
          <a:p>
            <a:pPr marL="1353312" lvl="2" indent="-320040" defTabSz="914400" fontAlgn="auto">
              <a:spcBef>
                <a:spcPts val="0"/>
              </a:spcBef>
              <a:spcAft>
                <a:spcPts val="0"/>
              </a:spcAft>
              <a:buClr>
                <a:schemeClr val="accent2"/>
              </a:buClr>
              <a:buSzPct val="60000"/>
              <a:buFont typeface="Arial" pitchFamily="34" charset="0"/>
              <a:buChar char="•"/>
              <a:defRPr/>
            </a:pPr>
            <a:r>
              <a:rPr lang="en-US" sz="1500" dirty="0">
                <a:latin typeface="+mn-lt"/>
              </a:rPr>
              <a:t>Enables the deployment of a </a:t>
            </a:r>
            <a:r>
              <a:rPr lang="en-US" sz="1500" dirty="0" err="1">
                <a:latin typeface="+mn-lt"/>
              </a:rPr>
              <a:t>coclustering</a:t>
            </a:r>
            <a:r>
              <a:rPr lang="en-US" sz="1500" dirty="0">
                <a:latin typeface="+mn-lt"/>
              </a:rPr>
              <a:t> model on new data by the means of a </a:t>
            </a:r>
            <a:r>
              <a:rPr lang="en-US" sz="1500" dirty="0" err="1">
                <a:latin typeface="+mn-lt"/>
              </a:rPr>
              <a:t>Khiops</a:t>
            </a:r>
            <a:r>
              <a:rPr lang="en-US" sz="1500" dirty="0">
                <a:latin typeface="+mn-lt"/>
              </a:rPr>
              <a:t> deployment dictionary</a:t>
            </a:r>
          </a:p>
          <a:p>
            <a:pPr marL="1353312" lvl="2" indent="-320040" defTabSz="914400" fontAlgn="auto">
              <a:spcBef>
                <a:spcPts val="0"/>
              </a:spcBef>
              <a:spcAft>
                <a:spcPts val="0"/>
              </a:spcAft>
              <a:buClr>
                <a:schemeClr val="accent2"/>
              </a:buClr>
              <a:buSzPct val="60000"/>
              <a:buFont typeface="Arial" pitchFamily="34" charset="0"/>
              <a:buChar char="•"/>
              <a:defRPr/>
            </a:pPr>
            <a:r>
              <a:rPr lang="en-US" sz="1500" dirty="0">
                <a:solidFill>
                  <a:schemeClr val="accent2"/>
                </a:solidFill>
                <a:latin typeface="+mn-lt"/>
              </a:rPr>
              <a:t>See multi-table section of the tutorial</a:t>
            </a:r>
          </a:p>
          <a:p>
            <a:pPr marL="896112" lvl="1" indent="-320040" defTabSz="914400" fontAlgn="auto">
              <a:spcBef>
                <a:spcPts val="0"/>
              </a:spcBef>
              <a:spcAft>
                <a:spcPts val="0"/>
              </a:spcAft>
              <a:buClr>
                <a:schemeClr val="accent2"/>
              </a:buClr>
              <a:buSzPct val="60000"/>
              <a:buFont typeface="Arial" pitchFamily="34" charset="0"/>
              <a:buChar char="•"/>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731012" marR="0" lvl="1" indent="-320040" algn="l" defTabSz="914400" rtl="0" eaLnBrk="1" fontAlgn="auto" latinLnBrk="0" hangingPunct="1">
              <a:lnSpc>
                <a:spcPct val="100000"/>
              </a:lnSpc>
              <a:spcBef>
                <a:spcPts val="0"/>
              </a:spcBef>
              <a:spcAft>
                <a:spcPts val="0"/>
              </a:spcAft>
              <a:buClr>
                <a:schemeClr val="accent1"/>
              </a:buClr>
              <a:buSzPct val="70000"/>
              <a:buFont typeface="Wingdings 2"/>
              <a:buNone/>
              <a:tabLst/>
              <a:defRPr/>
            </a:pPr>
            <a:endParaRPr kumimoji="0" lang="en-US" sz="1600" b="0" i="0" u="none" strike="noStrike" kern="1200" cap="none" spc="0" normalizeH="0" baseline="0" noProof="0" dirty="0">
              <a:ln>
                <a:noFill/>
              </a:ln>
              <a:solidFill>
                <a:schemeClr val="tx1"/>
              </a:solidFill>
              <a:effectLst/>
              <a:uLnTx/>
              <a:uFillTx/>
              <a:latin typeface="+mn-lt"/>
            </a:endParaRPr>
          </a:p>
        </p:txBody>
      </p:sp>
      <p:pic>
        <p:nvPicPr>
          <p:cNvPr id="8" name="Image 7"/>
          <p:cNvPicPr/>
          <p:nvPr/>
        </p:nvPicPr>
        <p:blipFill>
          <a:blip r:embed="rId3">
            <a:extLst>
              <a:ext uri="{28A0092B-C50C-407E-A947-70E740481C1C}">
                <a14:useLocalDpi xmlns:a14="http://schemas.microsoft.com/office/drawing/2010/main" val="0"/>
              </a:ext>
            </a:extLst>
          </a:blip>
          <a:srcRect/>
          <a:stretch>
            <a:fillRect/>
          </a:stretch>
        </p:blipFill>
        <p:spPr bwMode="auto">
          <a:xfrm>
            <a:off x="1938468" y="1783528"/>
            <a:ext cx="2293334" cy="11200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864" y="1596934"/>
            <a:ext cx="2507603" cy="2802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34" y="4480943"/>
            <a:ext cx="2611699" cy="2280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normAutofit/>
          </a:bodyPr>
          <a:lstStyle/>
          <a:p>
            <a:pPr fontAlgn="auto">
              <a:spcAft>
                <a:spcPts val="0"/>
              </a:spcAft>
              <a:defRPr/>
            </a:pPr>
            <a:r>
              <a:rPr lang="en-US" dirty="0">
                <a:solidFill>
                  <a:schemeClr val="accent1">
                    <a:satMod val="150000"/>
                  </a:schemeClr>
                </a:solidFill>
              </a:rPr>
              <a:t>Simplifying a </a:t>
            </a:r>
            <a:r>
              <a:rPr lang="en-US" dirty="0" err="1">
                <a:solidFill>
                  <a:schemeClr val="accent1">
                    <a:satMod val="150000"/>
                  </a:schemeClr>
                </a:solidFill>
              </a:rPr>
              <a:t>coclustering</a:t>
            </a:r>
            <a:r>
              <a:rPr lang="en-US" dirty="0">
                <a:solidFill>
                  <a:schemeClr val="accent1">
                    <a:satMod val="150000"/>
                  </a:schemeClr>
                </a:solidFill>
              </a:rPr>
              <a:t> model</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57</a:t>
            </a:fld>
            <a:endParaRPr lang="en-US" dirty="0"/>
          </a:p>
        </p:txBody>
      </p:sp>
      <p:pic>
        <p:nvPicPr>
          <p:cNvPr id="11" name="Picture 7"/>
          <p:cNvPicPr>
            <a:picLocks noChangeAspect="1" noChangeArrowheads="1"/>
          </p:cNvPicPr>
          <p:nvPr/>
        </p:nvPicPr>
        <p:blipFill>
          <a:blip r:embed="rId4"/>
          <a:srcRect/>
          <a:stretch>
            <a:fillRect/>
          </a:stretch>
        </p:blipFill>
        <p:spPr bwMode="auto">
          <a:xfrm>
            <a:off x="142341" y="538791"/>
            <a:ext cx="421481" cy="400050"/>
          </a:xfrm>
          <a:prstGeom prst="rect">
            <a:avLst/>
          </a:prstGeom>
          <a:noFill/>
          <a:ln w="9525">
            <a:noFill/>
            <a:miter lim="800000"/>
            <a:headEnd/>
            <a:tailEnd/>
          </a:ln>
          <a:effectLst/>
        </p:spPr>
      </p:pic>
      <p:sp>
        <p:nvSpPr>
          <p:cNvPr id="8" name="Espace réservé du contenu 2"/>
          <p:cNvSpPr>
            <a:spLocks noGrp="1"/>
          </p:cNvSpPr>
          <p:nvPr>
            <p:ph sz="quarter" idx="1"/>
          </p:nvPr>
        </p:nvSpPr>
        <p:spPr>
          <a:xfrm>
            <a:off x="3355975" y="2345275"/>
            <a:ext cx="5788025" cy="3936991"/>
          </a:xfrm>
        </p:spPr>
        <p:txBody>
          <a:bodyPr>
            <a:normAutofit fontScale="92500" lnSpcReduction="20000"/>
          </a:bodyPr>
          <a:lstStyle/>
          <a:p>
            <a:pPr>
              <a:lnSpc>
                <a:spcPct val="80000"/>
              </a:lnSpc>
              <a:buFont typeface="Arial" pitchFamily="34" charset="0"/>
              <a:buChar char="•"/>
            </a:pPr>
            <a:r>
              <a:rPr lang="en-US" sz="2000" dirty="0">
                <a:solidFill>
                  <a:srgbClr val="FF0000"/>
                </a:solidFill>
              </a:rPr>
              <a:t>Steps for </a:t>
            </a:r>
            <a:r>
              <a:rPr lang="en-US" sz="2000" dirty="0" err="1">
                <a:solidFill>
                  <a:srgbClr val="FF0000"/>
                </a:solidFill>
              </a:rPr>
              <a:t>coclustering</a:t>
            </a:r>
            <a:r>
              <a:rPr lang="en-US" sz="2000" dirty="0">
                <a:solidFill>
                  <a:srgbClr val="FF0000"/>
                </a:solidFill>
              </a:rPr>
              <a:t> model simplification</a:t>
            </a:r>
            <a:endParaRPr lang="en-US" sz="2000" dirty="0">
              <a:solidFill>
                <a:srgbClr val="0000FF"/>
              </a:solidFill>
            </a:endParaRPr>
          </a:p>
          <a:p>
            <a:pPr>
              <a:lnSpc>
                <a:spcPct val="80000"/>
              </a:lnSpc>
              <a:buFont typeface="Arial" pitchFamily="34" charset="0"/>
              <a:buChar char="•"/>
            </a:pPr>
            <a:endParaRPr lang="en-US" sz="1600" dirty="0">
              <a:solidFill>
                <a:srgbClr val="0000FF"/>
              </a:solidFill>
            </a:endParaRPr>
          </a:p>
          <a:p>
            <a:pPr lvl="1">
              <a:lnSpc>
                <a:spcPct val="80000"/>
              </a:lnSpc>
              <a:buFont typeface="Arial" pitchFamily="34" charset="0"/>
              <a:buChar char="•"/>
            </a:pPr>
            <a:r>
              <a:rPr lang="en-US" sz="1600" dirty="0">
                <a:solidFill>
                  <a:srgbClr val="FF0000"/>
                </a:solidFill>
              </a:rPr>
              <a:t>1- </a:t>
            </a:r>
            <a:r>
              <a:rPr lang="en-US" sz="1600" dirty="0"/>
              <a:t>Select input </a:t>
            </a:r>
            <a:r>
              <a:rPr lang="en-US" sz="1600" dirty="0" err="1"/>
              <a:t>coclustering</a:t>
            </a:r>
            <a:r>
              <a:rPr lang="en-US" sz="1600" dirty="0"/>
              <a:t> (.</a:t>
            </a:r>
            <a:r>
              <a:rPr lang="en-US" sz="1600" dirty="0" err="1"/>
              <a:t>khc</a:t>
            </a:r>
            <a:r>
              <a:rPr lang="en-US" sz="1600" dirty="0"/>
              <a:t>)</a:t>
            </a:r>
            <a:endParaRPr lang="en-US" sz="1600" i="1" dirty="0"/>
          </a:p>
          <a:p>
            <a:pPr lvl="1">
              <a:lnSpc>
                <a:spcPct val="80000"/>
              </a:lnSpc>
              <a:buFont typeface="Arial" pitchFamily="34" charset="0"/>
              <a:buChar char="•"/>
            </a:pPr>
            <a:endParaRPr lang="en-US" sz="1600" i="1" dirty="0"/>
          </a:p>
          <a:p>
            <a:pPr lvl="1">
              <a:lnSpc>
                <a:spcPct val="80000"/>
              </a:lnSpc>
              <a:buFont typeface="Arial" pitchFamily="34" charset="0"/>
              <a:buChar char="•"/>
            </a:pPr>
            <a:r>
              <a:rPr lang="en-US" sz="1600" dirty="0">
                <a:solidFill>
                  <a:srgbClr val="FF0000"/>
                </a:solidFill>
              </a:rPr>
              <a:t>2- </a:t>
            </a:r>
            <a:r>
              <a:rPr lang="en-US" sz="1600" dirty="0"/>
              <a:t>Specify user simplification constraints</a:t>
            </a:r>
          </a:p>
          <a:p>
            <a:pPr lvl="2">
              <a:lnSpc>
                <a:spcPct val="80000"/>
              </a:lnSpc>
              <a:buFont typeface="Arial" pitchFamily="34" charset="0"/>
              <a:buChar char="•"/>
            </a:pPr>
            <a:r>
              <a:rPr lang="en-US" sz="1300" dirty="0"/>
              <a:t>Max cell number : </a:t>
            </a:r>
          </a:p>
          <a:p>
            <a:pPr lvl="3">
              <a:lnSpc>
                <a:spcPct val="80000"/>
              </a:lnSpc>
              <a:buFont typeface="Arial" pitchFamily="34" charset="0"/>
              <a:buChar char="•"/>
            </a:pPr>
            <a:r>
              <a:rPr lang="en-US" sz="1000" dirty="0"/>
              <a:t>max number of cells to keep in the simplified </a:t>
            </a:r>
            <a:r>
              <a:rPr lang="en-US" sz="1000" dirty="0" err="1"/>
              <a:t>coclustering</a:t>
            </a:r>
            <a:r>
              <a:rPr lang="en-US" sz="1000" dirty="0"/>
              <a:t> </a:t>
            </a:r>
          </a:p>
          <a:p>
            <a:pPr lvl="2">
              <a:lnSpc>
                <a:spcPct val="80000"/>
              </a:lnSpc>
              <a:buFont typeface="Arial" pitchFamily="34" charset="0"/>
              <a:buChar char="•"/>
            </a:pPr>
            <a:r>
              <a:rPr lang="en-US" sz="1300" dirty="0"/>
              <a:t>Max preserved information</a:t>
            </a:r>
          </a:p>
          <a:p>
            <a:pPr lvl="3">
              <a:lnSpc>
                <a:spcPct val="80000"/>
              </a:lnSpc>
              <a:buFont typeface="Arial" pitchFamily="34" charset="0"/>
              <a:buChar char="•"/>
            </a:pPr>
            <a:r>
              <a:rPr lang="en-US" sz="1000" dirty="0"/>
              <a:t>max percentage of information to keep in the simplified </a:t>
            </a:r>
            <a:r>
              <a:rPr lang="en-US" sz="1000" dirty="0" err="1"/>
              <a:t>coclustering</a:t>
            </a:r>
            <a:endParaRPr lang="en-US" sz="1000" dirty="0"/>
          </a:p>
          <a:p>
            <a:pPr lvl="2">
              <a:lnSpc>
                <a:spcPct val="80000"/>
              </a:lnSpc>
              <a:buFont typeface="Arial" pitchFamily="34" charset="0"/>
              <a:buChar char="•"/>
            </a:pPr>
            <a:r>
              <a:rPr lang="en-US" sz="1300" dirty="0"/>
              <a:t>Max total part number</a:t>
            </a:r>
          </a:p>
          <a:p>
            <a:pPr lvl="3">
              <a:lnSpc>
                <a:spcPct val="80000"/>
              </a:lnSpc>
              <a:buFont typeface="Arial" pitchFamily="34" charset="0"/>
              <a:buChar char="•"/>
            </a:pPr>
            <a:r>
              <a:rPr lang="en-US" sz="1000" dirty="0"/>
              <a:t>max for the sum of the part number per </a:t>
            </a:r>
            <a:r>
              <a:rPr lang="en-US" sz="1000" dirty="0" err="1"/>
              <a:t>coclustering</a:t>
            </a:r>
            <a:r>
              <a:rPr lang="en-US" sz="1000" dirty="0"/>
              <a:t> variable</a:t>
            </a:r>
          </a:p>
          <a:p>
            <a:pPr lvl="2">
              <a:lnSpc>
                <a:spcPct val="80000"/>
              </a:lnSpc>
              <a:buFont typeface="Arial" pitchFamily="34" charset="0"/>
              <a:buChar char="•"/>
            </a:pPr>
            <a:r>
              <a:rPr lang="en-US" sz="1300" dirty="0"/>
              <a:t>Per </a:t>
            </a:r>
            <a:r>
              <a:rPr lang="en-US" sz="1300" dirty="0" err="1"/>
              <a:t>coclustering</a:t>
            </a:r>
            <a:r>
              <a:rPr lang="en-US" sz="1300" dirty="0"/>
              <a:t> variables (in the array)</a:t>
            </a:r>
          </a:p>
          <a:p>
            <a:pPr lvl="2">
              <a:lnSpc>
                <a:spcPct val="80000"/>
              </a:lnSpc>
              <a:buNone/>
            </a:pPr>
            <a:r>
              <a:rPr lang="en-US" sz="1300" dirty="0"/>
              <a:t>         Max part number</a:t>
            </a:r>
          </a:p>
          <a:p>
            <a:pPr lvl="3">
              <a:lnSpc>
                <a:spcPct val="80000"/>
              </a:lnSpc>
              <a:buFont typeface="Arial" pitchFamily="34" charset="0"/>
              <a:buChar char="•"/>
            </a:pPr>
            <a:r>
              <a:rPr lang="en-US" sz="1000" dirty="0"/>
              <a:t>max number of part to keep for this variable in the simplified </a:t>
            </a:r>
            <a:r>
              <a:rPr lang="en-US" sz="1000" dirty="0" err="1"/>
              <a:t>coclustering</a:t>
            </a:r>
            <a:r>
              <a:rPr lang="en-US" sz="1000" dirty="0"/>
              <a:t> </a:t>
            </a:r>
          </a:p>
          <a:p>
            <a:pPr lvl="2">
              <a:lnSpc>
                <a:spcPct val="80000"/>
              </a:lnSpc>
              <a:buNone/>
            </a:pPr>
            <a:r>
              <a:rPr lang="en-US" sz="1300" dirty="0"/>
              <a:t>	</a:t>
            </a:r>
            <a:r>
              <a:rPr lang="en-US" sz="1300" dirty="0">
                <a:solidFill>
                  <a:schemeClr val="accent2"/>
                </a:solidFill>
              </a:rPr>
              <a:t>(0 : no constraint)</a:t>
            </a:r>
          </a:p>
          <a:p>
            <a:pPr lvl="1">
              <a:lnSpc>
                <a:spcPct val="80000"/>
              </a:lnSpc>
              <a:buFont typeface="Arial" pitchFamily="34" charset="0"/>
              <a:buChar char="•"/>
            </a:pPr>
            <a:endParaRPr lang="en-US" sz="1600" dirty="0"/>
          </a:p>
          <a:p>
            <a:pPr lvl="1">
              <a:lnSpc>
                <a:spcPct val="80000"/>
              </a:lnSpc>
              <a:buFont typeface="Arial" pitchFamily="34" charset="0"/>
              <a:buChar char="•"/>
            </a:pPr>
            <a:endParaRPr lang="en-US" sz="1600" i="1" dirty="0"/>
          </a:p>
          <a:p>
            <a:pPr lvl="1">
              <a:lnSpc>
                <a:spcPct val="80000"/>
              </a:lnSpc>
              <a:buFont typeface="Arial" pitchFamily="34" charset="0"/>
              <a:buChar char="•"/>
            </a:pPr>
            <a:r>
              <a:rPr lang="en-US" sz="1600" dirty="0">
                <a:solidFill>
                  <a:srgbClr val="FF0000"/>
                </a:solidFill>
              </a:rPr>
              <a:t>3- </a:t>
            </a:r>
            <a:r>
              <a:rPr lang="en-US" sz="1600" dirty="0"/>
              <a:t>Select result files directory</a:t>
            </a:r>
          </a:p>
          <a:p>
            <a:pPr lvl="1">
              <a:lnSpc>
                <a:spcPct val="80000"/>
              </a:lnSpc>
              <a:buFont typeface="Arial" pitchFamily="34" charset="0"/>
              <a:buChar char="•"/>
            </a:pPr>
            <a:endParaRPr lang="en-US" sz="1600" dirty="0">
              <a:solidFill>
                <a:srgbClr val="FF0000"/>
              </a:solidFill>
            </a:endParaRPr>
          </a:p>
          <a:p>
            <a:pPr lvl="1">
              <a:lnSpc>
                <a:spcPct val="80000"/>
              </a:lnSpc>
              <a:buFont typeface="Arial" pitchFamily="34" charset="0"/>
              <a:buChar char="•"/>
            </a:pPr>
            <a:r>
              <a:rPr lang="en-US" sz="1600" dirty="0">
                <a:solidFill>
                  <a:srgbClr val="FF0000"/>
                </a:solidFill>
              </a:rPr>
              <a:t>4-</a:t>
            </a:r>
            <a:r>
              <a:rPr lang="en-US" sz="1600" dirty="0"/>
              <a:t> Click on « </a:t>
            </a:r>
            <a:r>
              <a:rPr lang="en-US" sz="1600" i="1" dirty="0"/>
              <a:t>Simplify </a:t>
            </a:r>
            <a:r>
              <a:rPr lang="en-US" sz="1600" i="1" dirty="0" err="1"/>
              <a:t>coclustering</a:t>
            </a:r>
            <a:r>
              <a:rPr lang="en-US" sz="1600" dirty="0"/>
              <a:t> »</a:t>
            </a:r>
            <a:endParaRPr lang="en-US" sz="1600" i="1" dirty="0"/>
          </a:p>
        </p:txBody>
      </p:sp>
      <p:cxnSp>
        <p:nvCxnSpPr>
          <p:cNvPr id="22" name="Connecteur droit avec flèche 21"/>
          <p:cNvCxnSpPr>
            <a:endCxn id="23" idx="3"/>
          </p:cNvCxnSpPr>
          <p:nvPr/>
        </p:nvCxnSpPr>
        <p:spPr>
          <a:xfrm flipH="1" flipV="1">
            <a:off x="1503660" y="4872144"/>
            <a:ext cx="2181100" cy="74886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Connecteur droit avec flèche 23"/>
          <p:cNvCxnSpPr/>
          <p:nvPr/>
        </p:nvCxnSpPr>
        <p:spPr>
          <a:xfrm flipH="1">
            <a:off x="2246243" y="6046672"/>
            <a:ext cx="1589159" cy="58272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4" name="Connecteur droit avec flèche 33"/>
          <p:cNvCxnSpPr>
            <a:endCxn id="17" idx="1"/>
          </p:cNvCxnSpPr>
          <p:nvPr/>
        </p:nvCxnSpPr>
        <p:spPr>
          <a:xfrm flipH="1" flipV="1">
            <a:off x="3064933" y="2861732"/>
            <a:ext cx="762000" cy="57573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7" name="Accolade fermante 16"/>
          <p:cNvSpPr/>
          <p:nvPr/>
        </p:nvSpPr>
        <p:spPr>
          <a:xfrm>
            <a:off x="2861733" y="2074332"/>
            <a:ext cx="203200" cy="15748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1" name="Rectangle 20"/>
          <p:cNvSpPr/>
          <p:nvPr/>
        </p:nvSpPr>
        <p:spPr>
          <a:xfrm>
            <a:off x="250033" y="1921933"/>
            <a:ext cx="949412" cy="152400"/>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1054767" y="4807325"/>
            <a:ext cx="448893" cy="129637"/>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Connecteur en angle 27"/>
          <p:cNvCxnSpPr/>
          <p:nvPr/>
        </p:nvCxnSpPr>
        <p:spPr>
          <a:xfrm rot="10800000" flipV="1">
            <a:off x="1279214" y="2979679"/>
            <a:ext cx="2556193" cy="1266396"/>
          </a:xfrm>
          <a:prstGeom prst="bentConnector3">
            <a:avLst>
              <a:gd name="adj1" fmla="val 50000"/>
            </a:avLst>
          </a:prstGeom>
          <a:ln w="19050">
            <a:solidFill>
              <a:srgbClr val="FF0000">
                <a:alpha val="50000"/>
              </a:srgb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636" y="2392479"/>
            <a:ext cx="2632218" cy="25797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normAutofit/>
          </a:bodyPr>
          <a:lstStyle/>
          <a:p>
            <a:pPr fontAlgn="auto">
              <a:spcAft>
                <a:spcPts val="0"/>
              </a:spcAft>
              <a:defRPr/>
            </a:pPr>
            <a:r>
              <a:rPr lang="en-US" dirty="0">
                <a:solidFill>
                  <a:schemeClr val="accent1">
                    <a:satMod val="150000"/>
                  </a:schemeClr>
                </a:solidFill>
              </a:rPr>
              <a:t>Extracting clusters in a text file</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58</a:t>
            </a:fld>
            <a:endParaRPr lang="en-US" dirty="0"/>
          </a:p>
        </p:txBody>
      </p:sp>
      <p:pic>
        <p:nvPicPr>
          <p:cNvPr id="11" name="Picture 7"/>
          <p:cNvPicPr>
            <a:picLocks noChangeAspect="1" noChangeArrowheads="1"/>
          </p:cNvPicPr>
          <p:nvPr/>
        </p:nvPicPr>
        <p:blipFill>
          <a:blip r:embed="rId3"/>
          <a:srcRect/>
          <a:stretch>
            <a:fillRect/>
          </a:stretch>
        </p:blipFill>
        <p:spPr bwMode="auto">
          <a:xfrm>
            <a:off x="142341" y="538791"/>
            <a:ext cx="421481" cy="400050"/>
          </a:xfrm>
          <a:prstGeom prst="rect">
            <a:avLst/>
          </a:prstGeom>
          <a:noFill/>
          <a:ln w="9525">
            <a:noFill/>
            <a:miter lim="800000"/>
            <a:headEnd/>
            <a:tailEnd/>
          </a:ln>
          <a:effectLst/>
        </p:spPr>
      </p:pic>
      <p:sp>
        <p:nvSpPr>
          <p:cNvPr id="8" name="Espace réservé du contenu 2"/>
          <p:cNvSpPr>
            <a:spLocks noGrp="1"/>
          </p:cNvSpPr>
          <p:nvPr>
            <p:ph sz="quarter" idx="1"/>
          </p:nvPr>
        </p:nvSpPr>
        <p:spPr>
          <a:xfrm>
            <a:off x="4089400" y="2336808"/>
            <a:ext cx="5054600" cy="3936991"/>
          </a:xfrm>
        </p:spPr>
        <p:txBody>
          <a:bodyPr>
            <a:normAutofit fontScale="85000" lnSpcReduction="20000"/>
          </a:bodyPr>
          <a:lstStyle/>
          <a:p>
            <a:pPr>
              <a:lnSpc>
                <a:spcPct val="80000"/>
              </a:lnSpc>
              <a:buFont typeface="Arial" pitchFamily="34" charset="0"/>
              <a:buChar char="•"/>
            </a:pPr>
            <a:r>
              <a:rPr lang="en-US" sz="2000" dirty="0">
                <a:solidFill>
                  <a:srgbClr val="FF0000"/>
                </a:solidFill>
              </a:rPr>
              <a:t>Steps for cluster extraction</a:t>
            </a:r>
            <a:endParaRPr lang="en-US" sz="2000" dirty="0">
              <a:solidFill>
                <a:srgbClr val="0000FF"/>
              </a:solidFill>
            </a:endParaRPr>
          </a:p>
          <a:p>
            <a:pPr>
              <a:lnSpc>
                <a:spcPct val="80000"/>
              </a:lnSpc>
              <a:buFont typeface="Arial" pitchFamily="34" charset="0"/>
              <a:buChar char="•"/>
            </a:pPr>
            <a:endParaRPr lang="en-US" sz="1600" dirty="0">
              <a:solidFill>
                <a:srgbClr val="0000FF"/>
              </a:solidFill>
            </a:endParaRPr>
          </a:p>
          <a:p>
            <a:pPr lvl="1">
              <a:lnSpc>
                <a:spcPct val="80000"/>
              </a:lnSpc>
              <a:buFont typeface="Arial" pitchFamily="34" charset="0"/>
              <a:buChar char="•"/>
            </a:pPr>
            <a:r>
              <a:rPr lang="en-US" sz="1600" dirty="0">
                <a:solidFill>
                  <a:srgbClr val="FF0000"/>
                </a:solidFill>
              </a:rPr>
              <a:t>1- </a:t>
            </a:r>
            <a:r>
              <a:rPr lang="en-US" sz="1600" dirty="0"/>
              <a:t>Select input </a:t>
            </a:r>
            <a:r>
              <a:rPr lang="en-US" sz="1600" dirty="0" err="1"/>
              <a:t>coclustering</a:t>
            </a:r>
            <a:r>
              <a:rPr lang="en-US" sz="1600" dirty="0"/>
              <a:t> (.</a:t>
            </a:r>
            <a:r>
              <a:rPr lang="en-US" sz="1600" dirty="0" err="1"/>
              <a:t>khc</a:t>
            </a:r>
            <a:r>
              <a:rPr lang="en-US" sz="1600" dirty="0"/>
              <a:t>)</a:t>
            </a:r>
            <a:endParaRPr lang="en-US" sz="1600" i="1" dirty="0"/>
          </a:p>
          <a:p>
            <a:pPr lvl="1">
              <a:lnSpc>
                <a:spcPct val="80000"/>
              </a:lnSpc>
              <a:buFont typeface="Arial" pitchFamily="34" charset="0"/>
              <a:buChar char="•"/>
            </a:pPr>
            <a:endParaRPr lang="en-US" sz="1600" i="1" dirty="0"/>
          </a:p>
          <a:p>
            <a:pPr lvl="1">
              <a:lnSpc>
                <a:spcPct val="80000"/>
              </a:lnSpc>
              <a:buFont typeface="Arial" pitchFamily="34" charset="0"/>
              <a:buChar char="•"/>
            </a:pPr>
            <a:r>
              <a:rPr lang="en-US" sz="1600" dirty="0">
                <a:solidFill>
                  <a:srgbClr val="FF0000"/>
                </a:solidFill>
              </a:rPr>
              <a:t>2- </a:t>
            </a:r>
            <a:r>
              <a:rPr lang="en-US" sz="1600" dirty="0"/>
              <a:t>Specify user simplification constraints</a:t>
            </a:r>
          </a:p>
          <a:p>
            <a:pPr lvl="1">
              <a:lnSpc>
                <a:spcPct val="80000"/>
              </a:lnSpc>
              <a:buFont typeface="Arial" pitchFamily="34" charset="0"/>
              <a:buChar char="•"/>
            </a:pPr>
            <a:endParaRPr lang="en-US" sz="1600" i="1" dirty="0"/>
          </a:p>
          <a:p>
            <a:pPr lvl="1">
              <a:lnSpc>
                <a:spcPct val="80000"/>
              </a:lnSpc>
              <a:buFont typeface="Arial" pitchFamily="34" charset="0"/>
              <a:buChar char="•"/>
            </a:pPr>
            <a:r>
              <a:rPr lang="en-US" sz="1600" dirty="0">
                <a:solidFill>
                  <a:srgbClr val="FF0000"/>
                </a:solidFill>
              </a:rPr>
              <a:t>3- </a:t>
            </a:r>
            <a:r>
              <a:rPr lang="en-US" sz="1600" dirty="0"/>
              <a:t>Select </a:t>
            </a:r>
            <a:r>
              <a:rPr lang="en-US" sz="1600" dirty="0" err="1"/>
              <a:t>coclustering</a:t>
            </a:r>
            <a:r>
              <a:rPr lang="en-US" sz="1600" dirty="0"/>
              <a:t> variable containing the clusters</a:t>
            </a:r>
          </a:p>
          <a:p>
            <a:pPr lvl="1">
              <a:lnSpc>
                <a:spcPct val="80000"/>
              </a:lnSpc>
              <a:buFont typeface="Arial" pitchFamily="34" charset="0"/>
              <a:buChar char="•"/>
            </a:pPr>
            <a:endParaRPr lang="en-US" sz="1600" dirty="0">
              <a:solidFill>
                <a:srgbClr val="FF0000"/>
              </a:solidFill>
            </a:endParaRPr>
          </a:p>
          <a:p>
            <a:pPr lvl="1">
              <a:lnSpc>
                <a:spcPct val="80000"/>
              </a:lnSpc>
              <a:buFont typeface="Arial" pitchFamily="34" charset="0"/>
              <a:buChar char="•"/>
            </a:pPr>
            <a:r>
              <a:rPr lang="en-US" sz="1600" dirty="0">
                <a:solidFill>
                  <a:srgbClr val="FF0000"/>
                </a:solidFill>
              </a:rPr>
              <a:t>4- </a:t>
            </a:r>
            <a:r>
              <a:rPr lang="en-US" sz="1600" dirty="0"/>
              <a:t>Select result files directory</a:t>
            </a:r>
          </a:p>
          <a:p>
            <a:pPr lvl="1">
              <a:lnSpc>
                <a:spcPct val="80000"/>
              </a:lnSpc>
              <a:buFont typeface="Arial" pitchFamily="34" charset="0"/>
              <a:buChar char="•"/>
            </a:pPr>
            <a:endParaRPr lang="en-US" sz="1600" dirty="0">
              <a:solidFill>
                <a:srgbClr val="FF0000"/>
              </a:solidFill>
            </a:endParaRPr>
          </a:p>
          <a:p>
            <a:pPr lvl="1">
              <a:lnSpc>
                <a:spcPct val="80000"/>
              </a:lnSpc>
              <a:buFont typeface="Arial" pitchFamily="34" charset="0"/>
              <a:buChar char="•"/>
            </a:pPr>
            <a:r>
              <a:rPr lang="en-US" sz="1600" dirty="0">
                <a:solidFill>
                  <a:srgbClr val="FF0000"/>
                </a:solidFill>
              </a:rPr>
              <a:t>5-</a:t>
            </a:r>
            <a:r>
              <a:rPr lang="en-US" sz="1600" dirty="0"/>
              <a:t> Click on « </a:t>
            </a:r>
            <a:r>
              <a:rPr lang="en-US" sz="1600" i="1" dirty="0"/>
              <a:t>Extract clusters </a:t>
            </a:r>
            <a:r>
              <a:rPr lang="en-US" sz="1600" dirty="0"/>
              <a:t>»</a:t>
            </a:r>
          </a:p>
          <a:p>
            <a:pPr lvl="2">
              <a:lnSpc>
                <a:spcPct val="80000"/>
              </a:lnSpc>
              <a:buFont typeface="Arial" pitchFamily="34" charset="0"/>
              <a:buChar char="•"/>
            </a:pPr>
            <a:endParaRPr lang="en-US" sz="1300" dirty="0"/>
          </a:p>
          <a:p>
            <a:pPr lvl="2">
              <a:lnSpc>
                <a:spcPct val="80000"/>
              </a:lnSpc>
              <a:buFont typeface="Arial" pitchFamily="34" charset="0"/>
              <a:buChar char="•"/>
            </a:pPr>
            <a:endParaRPr lang="en-US" sz="1300" dirty="0"/>
          </a:p>
          <a:p>
            <a:pPr lvl="1">
              <a:lnSpc>
                <a:spcPct val="80000"/>
              </a:lnSpc>
              <a:buNone/>
            </a:pPr>
            <a:r>
              <a:rPr lang="en-US" sz="1600" dirty="0"/>
              <a:t>	Output cluster file</a:t>
            </a:r>
          </a:p>
          <a:p>
            <a:pPr lvl="2">
              <a:lnSpc>
                <a:spcPct val="80000"/>
              </a:lnSpc>
              <a:buFont typeface="Arial" pitchFamily="34" charset="0"/>
              <a:buChar char="•"/>
            </a:pPr>
            <a:r>
              <a:rPr lang="en-US" sz="1300" dirty="0"/>
              <a:t>Text file with header line and separator tabulation</a:t>
            </a:r>
          </a:p>
          <a:p>
            <a:pPr lvl="2">
              <a:lnSpc>
                <a:spcPct val="80000"/>
              </a:lnSpc>
              <a:buFont typeface="Arial" pitchFamily="34" charset="0"/>
              <a:buChar char="•"/>
            </a:pPr>
            <a:r>
              <a:rPr lang="en-US" sz="1300" dirty="0"/>
              <a:t>Columns:</a:t>
            </a:r>
          </a:p>
          <a:p>
            <a:pPr lvl="3">
              <a:lnSpc>
                <a:spcPct val="80000"/>
              </a:lnSpc>
              <a:buFont typeface="Arial" pitchFamily="34" charset="0"/>
              <a:buChar char="•"/>
            </a:pPr>
            <a:r>
              <a:rPr lang="en-US" sz="1000" dirty="0"/>
              <a:t>Cluster:</a:t>
            </a:r>
            <a:r>
              <a:rPr lang="en-US" sz="1000" dirty="0">
                <a:solidFill>
                  <a:schemeClr val="accent2"/>
                </a:solidFill>
              </a:rPr>
              <a:t> name of the cluster (group of values)</a:t>
            </a:r>
          </a:p>
          <a:p>
            <a:pPr lvl="3">
              <a:lnSpc>
                <a:spcPct val="80000"/>
              </a:lnSpc>
              <a:buFont typeface="Arial" pitchFamily="34" charset="0"/>
              <a:buChar char="•"/>
            </a:pPr>
            <a:r>
              <a:rPr lang="en-US" sz="1000" dirty="0"/>
              <a:t>Value: </a:t>
            </a:r>
            <a:r>
              <a:rPr lang="en-US" sz="1000" dirty="0">
                <a:solidFill>
                  <a:schemeClr val="accent2"/>
                </a:solidFill>
              </a:rPr>
              <a:t>name of the value contained in the cluster</a:t>
            </a:r>
          </a:p>
          <a:p>
            <a:pPr lvl="3">
              <a:lnSpc>
                <a:spcPct val="80000"/>
              </a:lnSpc>
              <a:buFont typeface="Arial" pitchFamily="34" charset="0"/>
              <a:buChar char="•"/>
            </a:pPr>
            <a:r>
              <a:rPr lang="en-US" sz="1000" dirty="0"/>
              <a:t>Frequency: </a:t>
            </a:r>
            <a:r>
              <a:rPr lang="en-US" sz="1000" dirty="0">
                <a:solidFill>
                  <a:schemeClr val="accent2"/>
                </a:solidFill>
              </a:rPr>
              <a:t>frequency of the value</a:t>
            </a:r>
          </a:p>
          <a:p>
            <a:pPr lvl="3">
              <a:lnSpc>
                <a:spcPct val="80000"/>
              </a:lnSpc>
              <a:buFont typeface="Arial" pitchFamily="34" charset="0"/>
              <a:buChar char="•"/>
            </a:pPr>
            <a:r>
              <a:rPr lang="en-US" sz="1000" dirty="0"/>
              <a:t>Typicality: </a:t>
            </a:r>
            <a:r>
              <a:rPr lang="en-US" sz="1000" dirty="0">
                <a:solidFill>
                  <a:schemeClr val="accent2"/>
                </a:solidFill>
              </a:rPr>
              <a:t>interest measure of the value within its cluster</a:t>
            </a:r>
          </a:p>
          <a:p>
            <a:pPr lvl="3">
              <a:lnSpc>
                <a:spcPct val="80000"/>
              </a:lnSpc>
              <a:buNone/>
            </a:pPr>
            <a:endParaRPr lang="en-US" sz="1000" dirty="0"/>
          </a:p>
          <a:p>
            <a:pPr lvl="3">
              <a:lnSpc>
                <a:spcPct val="80000"/>
              </a:lnSpc>
              <a:buFont typeface="Arial" pitchFamily="34" charset="0"/>
              <a:buChar char="•"/>
            </a:pPr>
            <a:endParaRPr lang="en-US" sz="1000" dirty="0"/>
          </a:p>
          <a:p>
            <a:pPr lvl="3">
              <a:lnSpc>
                <a:spcPct val="80000"/>
              </a:lnSpc>
              <a:buFont typeface="Arial" pitchFamily="34" charset="0"/>
              <a:buChar char="•"/>
            </a:pPr>
            <a:endParaRPr lang="en-US" sz="1000" dirty="0"/>
          </a:p>
        </p:txBody>
      </p:sp>
      <p:cxnSp>
        <p:nvCxnSpPr>
          <p:cNvPr id="32" name="Connecteur droit avec flèche 31"/>
          <p:cNvCxnSpPr/>
          <p:nvPr/>
        </p:nvCxnSpPr>
        <p:spPr>
          <a:xfrm flipH="1">
            <a:off x="2087217" y="4512733"/>
            <a:ext cx="2476317" cy="25805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8" name="Connecteur en angle 27"/>
          <p:cNvCxnSpPr/>
          <p:nvPr/>
        </p:nvCxnSpPr>
        <p:spPr>
          <a:xfrm rot="10800000" flipV="1">
            <a:off x="1431236" y="2878667"/>
            <a:ext cx="3140767" cy="1951750"/>
          </a:xfrm>
          <a:prstGeom prst="bentConnector3">
            <a:avLst>
              <a:gd name="adj1" fmla="val 50000"/>
            </a:avLst>
          </a:prstGeom>
          <a:ln w="19050">
            <a:solidFill>
              <a:srgbClr val="FF0000">
                <a:alpha val="50000"/>
              </a:srgbClr>
            </a:solidFill>
            <a:tailEnd type="arrow"/>
          </a:ln>
        </p:spPr>
        <p:style>
          <a:lnRef idx="1">
            <a:schemeClr val="accent1"/>
          </a:lnRef>
          <a:fillRef idx="0">
            <a:schemeClr val="accent1"/>
          </a:fillRef>
          <a:effectRef idx="0">
            <a:schemeClr val="accent1"/>
          </a:effectRef>
          <a:fontRef idx="minor">
            <a:schemeClr val="tx1"/>
          </a:fontRef>
        </p:style>
      </p:cxnSp>
      <p:cxnSp>
        <p:nvCxnSpPr>
          <p:cNvPr id="54" name="Connecteur en angle 53"/>
          <p:cNvCxnSpPr/>
          <p:nvPr/>
        </p:nvCxnSpPr>
        <p:spPr>
          <a:xfrm rot="10800000">
            <a:off x="1159934" y="2133601"/>
            <a:ext cx="3412069" cy="1159933"/>
          </a:xfrm>
          <a:prstGeom prst="bentConnector3">
            <a:avLst>
              <a:gd name="adj1" fmla="val 14268"/>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Connecteur droit avec flèche 71"/>
          <p:cNvCxnSpPr/>
          <p:nvPr/>
        </p:nvCxnSpPr>
        <p:spPr>
          <a:xfrm>
            <a:off x="1151467" y="2125133"/>
            <a:ext cx="0" cy="66886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3" name="Connecteur en angle 72"/>
          <p:cNvCxnSpPr/>
          <p:nvPr/>
        </p:nvCxnSpPr>
        <p:spPr>
          <a:xfrm rot="10800000">
            <a:off x="1905001" y="2260600"/>
            <a:ext cx="2675467" cy="1422404"/>
          </a:xfrm>
          <a:prstGeom prst="bentConnector3">
            <a:avLst>
              <a:gd name="adj1" fmla="val 25316"/>
            </a:avLst>
          </a:prstGeom>
          <a:ln w="190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80" name="Connecteur droit avec flèche 79"/>
          <p:cNvCxnSpPr/>
          <p:nvPr/>
        </p:nvCxnSpPr>
        <p:spPr>
          <a:xfrm>
            <a:off x="1913467" y="2252133"/>
            <a:ext cx="0" cy="52493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7" name="Connecteur en angle 86"/>
          <p:cNvCxnSpPr/>
          <p:nvPr/>
        </p:nvCxnSpPr>
        <p:spPr>
          <a:xfrm rot="10800000">
            <a:off x="2234243" y="2812775"/>
            <a:ext cx="2320825" cy="1285094"/>
          </a:xfrm>
          <a:prstGeom prst="bentConnector3">
            <a:avLst>
              <a:gd name="adj1" fmla="val 50000"/>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1247644" y="2736204"/>
            <a:ext cx="675861" cy="156083"/>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fontAlgn="auto">
              <a:spcAft>
                <a:spcPts val="0"/>
              </a:spcAft>
              <a:defRPr/>
            </a:pPr>
            <a:r>
              <a:rPr lang="en-US" dirty="0">
                <a:solidFill>
                  <a:schemeClr val="bg1"/>
                </a:solidFill>
              </a:rPr>
              <a:t>Exercise K, L …</a:t>
            </a:r>
          </a:p>
        </p:txBody>
      </p:sp>
      <p:sp>
        <p:nvSpPr>
          <p:cNvPr id="7" name="Espace réservé du numéro de diapositive 6"/>
          <p:cNvSpPr>
            <a:spLocks noGrp="1"/>
          </p:cNvSpPr>
          <p:nvPr>
            <p:ph type="sldNum" sz="quarter" idx="11"/>
          </p:nvPr>
        </p:nvSpPr>
        <p:spPr/>
        <p:txBody>
          <a:bodyPr/>
          <a:lstStyle/>
          <a:p>
            <a:pPr>
              <a:defRPr/>
            </a:pPr>
            <a:fld id="{9748F998-E026-4232-9E02-685813936170}" type="slidenum">
              <a:rPr lang="en-US" smtClean="0"/>
              <a:pPr>
                <a:defRPr/>
              </a:pPr>
              <a:t>59</a:t>
            </a:fld>
            <a:endParaRPr lang="en-US" dirty="0">
              <a:solidFill>
                <a:schemeClr val="accent3">
                  <a:shade val="75000"/>
                </a:schemeClr>
              </a:solidFill>
            </a:endParaRPr>
          </a:p>
        </p:txBody>
      </p:sp>
      <p:sp>
        <p:nvSpPr>
          <p:cNvPr id="30722" name="ZoneTexte 2"/>
          <p:cNvSpPr txBox="1">
            <a:spLocks noChangeArrowheads="1"/>
          </p:cNvSpPr>
          <p:nvPr/>
        </p:nvSpPr>
        <p:spPr bwMode="auto">
          <a:xfrm>
            <a:off x="1587500" y="3899803"/>
            <a:ext cx="6875600" cy="2123658"/>
          </a:xfrm>
          <a:prstGeom prst="rect">
            <a:avLst/>
          </a:prstGeom>
          <a:noFill/>
          <a:ln w="9525">
            <a:noFill/>
            <a:miter lim="800000"/>
            <a:headEnd/>
            <a:tailEnd/>
          </a:ln>
        </p:spPr>
        <p:txBody>
          <a:bodyPr wrap="none">
            <a:spAutoFit/>
          </a:bodyPr>
          <a:lstStyle/>
          <a:p>
            <a:r>
              <a:rPr lang="en-US" dirty="0">
                <a:solidFill>
                  <a:srgbClr val="FF0000"/>
                </a:solidFill>
                <a:latin typeface="Corbel" pitchFamily="34" charset="0"/>
              </a:rPr>
              <a:t>K </a:t>
            </a:r>
            <a:r>
              <a:rPr lang="en-US" dirty="0">
                <a:latin typeface="Corbel" pitchFamily="34" charset="0"/>
              </a:rPr>
              <a:t>: Simplify previously built adult </a:t>
            </a:r>
            <a:r>
              <a:rPr lang="en-US" dirty="0" err="1">
                <a:latin typeface="Corbel" pitchFamily="34" charset="0"/>
              </a:rPr>
              <a:t>coclustering</a:t>
            </a:r>
            <a:r>
              <a:rPr lang="en-US" dirty="0">
                <a:latin typeface="Corbel" pitchFamily="34" charset="0"/>
              </a:rPr>
              <a:t> model</a:t>
            </a:r>
          </a:p>
          <a:p>
            <a:r>
              <a:rPr lang="en-US" sz="1400" dirty="0">
                <a:latin typeface="Corbel" pitchFamily="34" charset="0"/>
              </a:rPr>
              <a:t>	Keep 50% of the information in the model</a:t>
            </a:r>
          </a:p>
          <a:p>
            <a:endParaRPr lang="en-US" sz="1400" dirty="0">
              <a:latin typeface="Corbel" pitchFamily="34" charset="0"/>
            </a:endParaRPr>
          </a:p>
          <a:p>
            <a:endParaRPr lang="en-US" sz="1400" dirty="0">
              <a:latin typeface="Corbel" pitchFamily="34" charset="0"/>
            </a:endParaRPr>
          </a:p>
          <a:p>
            <a:endParaRPr lang="en-US" dirty="0">
              <a:latin typeface="Corbel" pitchFamily="34" charset="0"/>
            </a:endParaRPr>
          </a:p>
          <a:p>
            <a:endParaRPr lang="en-US" dirty="0">
              <a:latin typeface="Corbel" pitchFamily="34" charset="0"/>
            </a:endParaRPr>
          </a:p>
          <a:p>
            <a:r>
              <a:rPr lang="en-US" dirty="0">
                <a:solidFill>
                  <a:srgbClr val="FF0000"/>
                </a:solidFill>
                <a:latin typeface="Corbel" pitchFamily="34" charset="0"/>
              </a:rPr>
              <a:t>L</a:t>
            </a:r>
            <a:r>
              <a:rPr lang="en-US" dirty="0">
                <a:latin typeface="Corbel" pitchFamily="34" charset="0"/>
              </a:rPr>
              <a:t> : Extract clusters from variable education of adult </a:t>
            </a:r>
            <a:r>
              <a:rPr lang="en-US" dirty="0" err="1">
                <a:latin typeface="Corbel" pitchFamily="34" charset="0"/>
              </a:rPr>
              <a:t>coclustering</a:t>
            </a:r>
            <a:r>
              <a:rPr lang="en-US" dirty="0">
                <a:latin typeface="Corbel" pitchFamily="34" charset="0"/>
              </a:rPr>
              <a:t> model</a:t>
            </a:r>
          </a:p>
          <a:p>
            <a:endParaRPr lang="en-US" dirty="0">
              <a:latin typeface="Corbel" pitchFamily="34" charset="0"/>
            </a:endParaRPr>
          </a:p>
        </p:txBody>
      </p:sp>
      <p:pic>
        <p:nvPicPr>
          <p:cNvPr id="8" name="Picture 7"/>
          <p:cNvPicPr>
            <a:picLocks noChangeAspect="1" noChangeArrowheads="1"/>
          </p:cNvPicPr>
          <p:nvPr/>
        </p:nvPicPr>
        <p:blipFill>
          <a:blip r:embed="rId2"/>
          <a:srcRect/>
          <a:stretch>
            <a:fillRect/>
          </a:stretch>
        </p:blipFill>
        <p:spPr bwMode="auto">
          <a:xfrm>
            <a:off x="142341" y="538791"/>
            <a:ext cx="421481" cy="400050"/>
          </a:xfrm>
          <a:prstGeom prst="rect">
            <a:avLst/>
          </a:prstGeom>
          <a:noFill/>
          <a:ln w="9525">
            <a:noFill/>
            <a:miter lim="800000"/>
            <a:headEnd/>
            <a:tailEnd/>
          </a:ln>
          <a:effectLst/>
        </p:spPr>
      </p:pic>
      <p:sp>
        <p:nvSpPr>
          <p:cNvPr id="9" name="ZoneTexte 8"/>
          <p:cNvSpPr txBox="1">
            <a:spLocks noChangeArrowheads="1"/>
          </p:cNvSpPr>
          <p:nvPr/>
        </p:nvSpPr>
        <p:spPr bwMode="auto">
          <a:xfrm>
            <a:off x="1863553" y="4494310"/>
            <a:ext cx="6353021" cy="369332"/>
          </a:xfrm>
          <a:prstGeom prst="rect">
            <a:avLst/>
          </a:prstGeom>
          <a:noFill/>
          <a:ln w="9525">
            <a:noFill/>
            <a:miter lim="800000"/>
            <a:headEnd/>
            <a:tailEnd/>
          </a:ln>
        </p:spPr>
        <p:txBody>
          <a:bodyPr wrap="none">
            <a:spAutoFit/>
          </a:bodyPr>
          <a:lstStyle/>
          <a:p>
            <a:r>
              <a:rPr lang="en-US" dirty="0">
                <a:latin typeface="Corbel" pitchFamily="34" charset="0"/>
              </a:rPr>
              <a:t>Explore the simplified analysis results with </a:t>
            </a:r>
            <a:r>
              <a:rPr lang="en-US" dirty="0" err="1">
                <a:latin typeface="Corbel" pitchFamily="34" charset="0"/>
              </a:rPr>
              <a:t>Khiops</a:t>
            </a:r>
            <a:r>
              <a:rPr lang="en-US" dirty="0">
                <a:latin typeface="Corbel" pitchFamily="34" charset="0"/>
              </a:rPr>
              <a:t> </a:t>
            </a:r>
            <a:r>
              <a:rPr lang="en-US" dirty="0" err="1">
                <a:latin typeface="Corbel" pitchFamily="34" charset="0"/>
              </a:rPr>
              <a:t>covisualization</a:t>
            </a:r>
            <a:endParaRPr lang="en-US" dirty="0">
              <a:latin typeface="Corbel" pitchFamily="34" charset="0"/>
            </a:endParaRPr>
          </a:p>
        </p:txBody>
      </p:sp>
      <p:sp>
        <p:nvSpPr>
          <p:cNvPr id="10" name="Flèche vers le bas 9"/>
          <p:cNvSpPr/>
          <p:nvPr/>
        </p:nvSpPr>
        <p:spPr>
          <a:xfrm rot="16200000">
            <a:off x="1613521" y="4553842"/>
            <a:ext cx="219075" cy="271462"/>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1" name="ZoneTexte 10"/>
          <p:cNvSpPr txBox="1">
            <a:spLocks noChangeArrowheads="1"/>
          </p:cNvSpPr>
          <p:nvPr/>
        </p:nvSpPr>
        <p:spPr bwMode="auto">
          <a:xfrm>
            <a:off x="1855086" y="5738959"/>
            <a:ext cx="3942105" cy="369332"/>
          </a:xfrm>
          <a:prstGeom prst="rect">
            <a:avLst/>
          </a:prstGeom>
          <a:noFill/>
          <a:ln w="9525">
            <a:noFill/>
            <a:miter lim="800000"/>
            <a:headEnd/>
            <a:tailEnd/>
          </a:ln>
        </p:spPr>
        <p:txBody>
          <a:bodyPr wrap="none">
            <a:spAutoFit/>
          </a:bodyPr>
          <a:lstStyle/>
          <a:p>
            <a:r>
              <a:rPr lang="en-US" dirty="0">
                <a:latin typeface="Corbel" pitchFamily="34" charset="0"/>
              </a:rPr>
              <a:t>Inspect the cluster file with a text editor</a:t>
            </a:r>
          </a:p>
        </p:txBody>
      </p:sp>
      <p:sp>
        <p:nvSpPr>
          <p:cNvPr id="12" name="Flèche vers le bas 11"/>
          <p:cNvSpPr/>
          <p:nvPr/>
        </p:nvSpPr>
        <p:spPr>
          <a:xfrm rot="16200000">
            <a:off x="1605054" y="5798491"/>
            <a:ext cx="219075" cy="271462"/>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3"/>
          <a:stretch>
            <a:fillRect/>
          </a:stretch>
        </p:blipFill>
        <p:spPr>
          <a:xfrm>
            <a:off x="266700" y="2766512"/>
            <a:ext cx="4527233" cy="3693795"/>
          </a:xfrm>
          <a:prstGeom prst="rect">
            <a:avLst/>
          </a:prstGeom>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Supervised classification</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6</a:t>
            </a:fld>
            <a:endParaRPr lang="en-US" dirty="0"/>
          </a:p>
        </p:txBody>
      </p:sp>
      <p:sp>
        <p:nvSpPr>
          <p:cNvPr id="17410" name="Espace réservé du contenu 2"/>
          <p:cNvSpPr>
            <a:spLocks noGrp="1"/>
          </p:cNvSpPr>
          <p:nvPr>
            <p:ph sz="quarter" idx="1"/>
          </p:nvPr>
        </p:nvSpPr>
        <p:spPr>
          <a:xfrm>
            <a:off x="457200" y="1774825"/>
            <a:ext cx="8582025" cy="1801813"/>
          </a:xfrm>
        </p:spPr>
        <p:txBody>
          <a:bodyPr/>
          <a:lstStyle/>
          <a:p>
            <a:pPr>
              <a:buFont typeface="Arial" pitchFamily="34" charset="0"/>
              <a:buChar char="•"/>
            </a:pPr>
            <a:r>
              <a:rPr lang="en-US" b="1" dirty="0"/>
              <a:t>Step 2 : </a:t>
            </a:r>
            <a:r>
              <a:rPr lang="en-US" dirty="0">
                <a:solidFill>
                  <a:srgbClr val="FF0000"/>
                </a:solidFill>
              </a:rPr>
              <a:t>Specify train database</a:t>
            </a:r>
          </a:p>
        </p:txBody>
      </p:sp>
      <p:sp>
        <p:nvSpPr>
          <p:cNvPr id="6" name="ZoneTexte 5"/>
          <p:cNvSpPr txBox="1"/>
          <p:nvPr/>
        </p:nvSpPr>
        <p:spPr>
          <a:xfrm>
            <a:off x="5283470" y="2748583"/>
            <a:ext cx="3600109" cy="4278094"/>
          </a:xfrm>
          <a:prstGeom prst="rect">
            <a:avLst/>
          </a:prstGeom>
          <a:noFill/>
        </p:spPr>
        <p:txBody>
          <a:bodyPr wrap="square">
            <a:spAutoFit/>
          </a:bodyPr>
          <a:lstStyle/>
          <a:p>
            <a:pPr fontAlgn="auto">
              <a:spcBef>
                <a:spcPts val="0"/>
              </a:spcBef>
              <a:spcAft>
                <a:spcPts val="0"/>
              </a:spcAft>
              <a:defRPr/>
            </a:pPr>
            <a:r>
              <a:rPr lang="en-US" sz="1600" dirty="0">
                <a:solidFill>
                  <a:srgbClr val="FF0000"/>
                </a:solidFill>
                <a:latin typeface="+mn-lt"/>
              </a:rPr>
              <a:t>Detect file format : </a:t>
            </a:r>
            <a:r>
              <a:rPr lang="en-US" sz="1600" dirty="0">
                <a:latin typeface="+mn-lt"/>
              </a:rPr>
              <a:t>heuristic help that scans the first few lines to guess the file format. The header line and field separator are updated on success, with a warning or an error in the log window only if necessary.</a:t>
            </a:r>
          </a:p>
          <a:p>
            <a:pPr fontAlgn="auto">
              <a:spcBef>
                <a:spcPts val="0"/>
              </a:spcBef>
              <a:spcAft>
                <a:spcPts val="0"/>
              </a:spcAft>
              <a:defRPr/>
            </a:pPr>
            <a:endParaRPr lang="en-US" sz="1600" dirty="0">
              <a:solidFill>
                <a:srgbClr val="FF0000"/>
              </a:solidFill>
              <a:latin typeface="+mn-lt"/>
            </a:endParaRPr>
          </a:p>
          <a:p>
            <a:pPr fontAlgn="auto">
              <a:spcBef>
                <a:spcPts val="0"/>
              </a:spcBef>
              <a:spcAft>
                <a:spcPts val="0"/>
              </a:spcAft>
              <a:defRPr/>
            </a:pPr>
            <a:r>
              <a:rPr lang="en-US" sz="1600" dirty="0">
                <a:solidFill>
                  <a:srgbClr val="FF0000"/>
                </a:solidFill>
                <a:latin typeface="+mn-lt"/>
              </a:rPr>
              <a:t>File Format</a:t>
            </a:r>
          </a:p>
          <a:p>
            <a:pPr fontAlgn="auto">
              <a:spcBef>
                <a:spcPts val="0"/>
              </a:spcBef>
              <a:spcAft>
                <a:spcPts val="0"/>
              </a:spcAft>
              <a:defRPr/>
            </a:pPr>
            <a:endParaRPr lang="en-US" sz="1600" dirty="0">
              <a:solidFill>
                <a:srgbClr val="FF0000"/>
              </a:solidFill>
              <a:latin typeface="+mn-lt"/>
            </a:endParaRPr>
          </a:p>
          <a:p>
            <a:pPr fontAlgn="auto">
              <a:spcBef>
                <a:spcPts val="0"/>
              </a:spcBef>
              <a:spcAft>
                <a:spcPts val="0"/>
              </a:spcAft>
              <a:defRPr/>
            </a:pPr>
            <a:r>
              <a:rPr lang="en-US" sz="1600" dirty="0">
                <a:solidFill>
                  <a:srgbClr val="FF0000"/>
                </a:solidFill>
                <a:latin typeface="+mn-lt"/>
              </a:rPr>
              <a:t>Sample percentage : </a:t>
            </a:r>
            <a:r>
              <a:rPr lang="en-US" sz="1600" dirty="0">
                <a:latin typeface="+mn-lt"/>
              </a:rPr>
              <a:t>default 70%</a:t>
            </a:r>
          </a:p>
          <a:p>
            <a:pPr fontAlgn="auto">
              <a:spcBef>
                <a:spcPts val="0"/>
              </a:spcBef>
              <a:spcAft>
                <a:spcPts val="0"/>
              </a:spcAft>
              <a:defRPr/>
            </a:pPr>
            <a:endParaRPr lang="en-US" sz="1600" dirty="0">
              <a:latin typeface="+mn-lt"/>
            </a:endParaRPr>
          </a:p>
          <a:p>
            <a:pPr fontAlgn="auto">
              <a:spcBef>
                <a:spcPts val="0"/>
              </a:spcBef>
              <a:spcAft>
                <a:spcPts val="0"/>
              </a:spcAft>
              <a:defRPr/>
            </a:pPr>
            <a:r>
              <a:rPr lang="en-US" sz="1600" dirty="0">
                <a:solidFill>
                  <a:srgbClr val="FF0000"/>
                </a:solidFill>
                <a:latin typeface="+mn-lt"/>
              </a:rPr>
              <a:t>Controlled way of selecting the instances </a:t>
            </a:r>
            <a:r>
              <a:rPr lang="en-US" sz="1600" dirty="0">
                <a:latin typeface="+mn-lt"/>
              </a:rPr>
              <a:t>by the means of a </a:t>
            </a:r>
            <a:r>
              <a:rPr lang="en-US" sz="1600" dirty="0">
                <a:solidFill>
                  <a:srgbClr val="00B050"/>
                </a:solidFill>
                <a:latin typeface="+mn-lt"/>
              </a:rPr>
              <a:t>selection variable</a:t>
            </a:r>
            <a:r>
              <a:rPr lang="en-US" sz="1600" dirty="0">
                <a:latin typeface="+mn-lt"/>
              </a:rPr>
              <a:t> and </a:t>
            </a:r>
            <a:r>
              <a:rPr lang="en-US" sz="1600" dirty="0">
                <a:solidFill>
                  <a:srgbClr val="00B050"/>
                </a:solidFill>
                <a:latin typeface="+mn-lt"/>
              </a:rPr>
              <a:t>selection value</a:t>
            </a:r>
          </a:p>
          <a:p>
            <a:pPr fontAlgn="auto">
              <a:spcBef>
                <a:spcPts val="0"/>
              </a:spcBef>
              <a:spcAft>
                <a:spcPts val="0"/>
              </a:spcAft>
              <a:defRPr/>
            </a:pPr>
            <a:endParaRPr lang="en-US" sz="1600" dirty="0">
              <a:latin typeface="+mn-lt"/>
            </a:endParaRPr>
          </a:p>
          <a:p>
            <a:pPr fontAlgn="auto">
              <a:spcBef>
                <a:spcPts val="0"/>
              </a:spcBef>
              <a:spcAft>
                <a:spcPts val="0"/>
              </a:spcAft>
              <a:defRPr/>
            </a:pPr>
            <a:endParaRPr lang="en-US" sz="1600" dirty="0">
              <a:latin typeface="+mn-lt"/>
            </a:endParaRPr>
          </a:p>
          <a:p>
            <a:pPr fontAlgn="auto">
              <a:spcBef>
                <a:spcPts val="0"/>
              </a:spcBef>
              <a:spcAft>
                <a:spcPts val="0"/>
              </a:spcAft>
              <a:defRPr/>
            </a:pPr>
            <a:endParaRPr lang="en-US" sz="1600" dirty="0">
              <a:latin typeface="+mn-lt"/>
            </a:endParaRPr>
          </a:p>
        </p:txBody>
      </p:sp>
      <p:pic>
        <p:nvPicPr>
          <p:cNvPr id="14" name="Picture 2"/>
          <p:cNvPicPr>
            <a:picLocks noChangeAspect="1" noChangeArrowheads="1"/>
          </p:cNvPicPr>
          <p:nvPr/>
        </p:nvPicPr>
        <p:blipFill>
          <a:blip r:embed="rId4"/>
          <a:srcRect/>
          <a:stretch>
            <a:fillRect/>
          </a:stretch>
        </p:blipFill>
        <p:spPr bwMode="auto">
          <a:xfrm>
            <a:off x="142341" y="547860"/>
            <a:ext cx="421481" cy="400050"/>
          </a:xfrm>
          <a:prstGeom prst="rect">
            <a:avLst/>
          </a:prstGeom>
          <a:noFill/>
          <a:ln w="9525">
            <a:noFill/>
            <a:miter lim="800000"/>
            <a:headEnd/>
            <a:tailEnd/>
          </a:ln>
          <a:effectLst/>
        </p:spPr>
      </p:pic>
      <p:sp>
        <p:nvSpPr>
          <p:cNvPr id="5" name="Flèche vers le bas 4"/>
          <p:cNvSpPr/>
          <p:nvPr/>
        </p:nvSpPr>
        <p:spPr>
          <a:xfrm>
            <a:off x="1075097" y="2647678"/>
            <a:ext cx="325437"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0" name="Connecteur droit avec flèche 9"/>
          <p:cNvCxnSpPr/>
          <p:nvPr/>
        </p:nvCxnSpPr>
        <p:spPr>
          <a:xfrm flipH="1">
            <a:off x="4689350" y="2969111"/>
            <a:ext cx="659885" cy="149483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Connecteur droit avec flèche 15"/>
          <p:cNvCxnSpPr>
            <a:endCxn id="20" idx="1"/>
          </p:cNvCxnSpPr>
          <p:nvPr/>
        </p:nvCxnSpPr>
        <p:spPr>
          <a:xfrm flipH="1">
            <a:off x="4925370" y="5152913"/>
            <a:ext cx="423865" cy="286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9" name="Accolade ouvrante 18"/>
          <p:cNvSpPr/>
          <p:nvPr/>
        </p:nvSpPr>
        <p:spPr>
          <a:xfrm rot="10800000">
            <a:off x="4793932" y="4463943"/>
            <a:ext cx="131439" cy="49533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Accolade ouvrante 19"/>
          <p:cNvSpPr/>
          <p:nvPr/>
        </p:nvSpPr>
        <p:spPr>
          <a:xfrm rot="10800000">
            <a:off x="4793931" y="4960301"/>
            <a:ext cx="131439" cy="39094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1" name="Accolade ouvrante 20"/>
          <p:cNvSpPr/>
          <p:nvPr/>
        </p:nvSpPr>
        <p:spPr>
          <a:xfrm rot="10800000">
            <a:off x="4806483" y="5338614"/>
            <a:ext cx="131439" cy="39094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22" name="Connecteur droit avec flèche 21"/>
          <p:cNvCxnSpPr>
            <a:endCxn id="19" idx="1"/>
          </p:cNvCxnSpPr>
          <p:nvPr/>
        </p:nvCxnSpPr>
        <p:spPr>
          <a:xfrm flipH="1">
            <a:off x="4925371" y="4658061"/>
            <a:ext cx="423864" cy="5354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3" name="Connecteur droit avec flèche 22"/>
          <p:cNvCxnSpPr>
            <a:endCxn id="21" idx="1"/>
          </p:cNvCxnSpPr>
          <p:nvPr/>
        </p:nvCxnSpPr>
        <p:spPr>
          <a:xfrm flipH="1" flipV="1">
            <a:off x="4937922" y="5534088"/>
            <a:ext cx="411313" cy="6994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56036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pPr fontAlgn="auto">
              <a:spcAft>
                <a:spcPts val="0"/>
              </a:spcAft>
              <a:defRPr/>
            </a:pPr>
            <a:r>
              <a:rPr lang="en-US" dirty="0">
                <a:solidFill>
                  <a:schemeClr val="accent1">
                    <a:satMod val="150000"/>
                  </a:schemeClr>
                </a:solidFill>
              </a:rPr>
              <a:t>Multi-table functionalities   </a:t>
            </a:r>
            <a:br>
              <a:rPr lang="en-US" dirty="0">
                <a:solidFill>
                  <a:schemeClr val="accent1">
                    <a:satMod val="150000"/>
                  </a:schemeClr>
                </a:solidFill>
              </a:rPr>
            </a:br>
            <a:endParaRPr lang="en-US" sz="3200" dirty="0">
              <a:solidFill>
                <a:schemeClr val="accent1">
                  <a:satMod val="150000"/>
                </a:schemeClr>
              </a:solidFill>
            </a:endParaRPr>
          </a:p>
        </p:txBody>
      </p:sp>
      <p:sp>
        <p:nvSpPr>
          <p:cNvPr id="13" name="Espace réservé du numéro de diapositive 12"/>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60</a:t>
            </a:fld>
            <a:endParaRPr lang="en-US" dirty="0"/>
          </a:p>
        </p:txBody>
      </p:sp>
      <p:sp>
        <p:nvSpPr>
          <p:cNvPr id="3" name="Espace réservé du contenu 2"/>
          <p:cNvSpPr>
            <a:spLocks noGrp="1"/>
          </p:cNvSpPr>
          <p:nvPr>
            <p:ph sz="quarter" idx="1"/>
          </p:nvPr>
        </p:nvSpPr>
        <p:spPr>
          <a:xfrm>
            <a:off x="1129005" y="2751667"/>
            <a:ext cx="7473128" cy="1540934"/>
          </a:xfrm>
        </p:spPr>
        <p:txBody>
          <a:bodyPr rtlCol="0">
            <a:normAutofit fontScale="55000" lnSpcReduction="20000"/>
          </a:bodyPr>
          <a:lstStyle/>
          <a:p>
            <a:pPr marL="410972">
              <a:spcBef>
                <a:spcPts val="0"/>
              </a:spcBef>
              <a:buFont typeface="Arial" pitchFamily="34" charset="0"/>
              <a:buChar char="•"/>
              <a:defRPr/>
            </a:pPr>
            <a:r>
              <a:rPr lang="en-US" sz="5000" dirty="0">
                <a:solidFill>
                  <a:srgbClr val="FF0000"/>
                </a:solidFill>
              </a:rPr>
              <a:t>Multi-table functionalities</a:t>
            </a:r>
          </a:p>
          <a:p>
            <a:pPr marL="731012" lvl="1">
              <a:spcBef>
                <a:spcPts val="0"/>
              </a:spcBef>
              <a:buFont typeface="Arial" pitchFamily="34" charset="0"/>
              <a:buChar char="•"/>
              <a:defRPr/>
            </a:pPr>
            <a:r>
              <a:rPr lang="en-US" sz="3500" dirty="0"/>
              <a:t>Multi-table database</a:t>
            </a:r>
          </a:p>
          <a:p>
            <a:pPr marL="731012" lvl="1">
              <a:spcBef>
                <a:spcPts val="0"/>
              </a:spcBef>
              <a:buFont typeface="Arial" pitchFamily="34" charset="0"/>
              <a:buChar char="•"/>
              <a:defRPr/>
            </a:pPr>
            <a:r>
              <a:rPr lang="en-US" sz="3500" dirty="0"/>
              <a:t>Automatic feature construction</a:t>
            </a:r>
          </a:p>
          <a:p>
            <a:pPr marL="731012" lvl="1">
              <a:spcBef>
                <a:spcPts val="0"/>
              </a:spcBef>
              <a:buFont typeface="Arial" pitchFamily="34" charset="0"/>
              <a:buChar char="•"/>
              <a:defRPr/>
            </a:pPr>
            <a:r>
              <a:rPr lang="en-US" sz="3500" dirty="0"/>
              <a:t>Multi-table functionalities in </a:t>
            </a:r>
            <a:r>
              <a:rPr lang="en-US" sz="3500" dirty="0" err="1"/>
              <a:t>Khiops</a:t>
            </a:r>
            <a:r>
              <a:rPr lang="en-US" sz="3500" dirty="0"/>
              <a:t> and </a:t>
            </a:r>
            <a:r>
              <a:rPr lang="en-US" sz="3500" dirty="0" err="1"/>
              <a:t>Khiops</a:t>
            </a:r>
            <a:r>
              <a:rPr lang="en-US" sz="3500" dirty="0"/>
              <a:t> </a:t>
            </a:r>
            <a:r>
              <a:rPr lang="en-US" sz="3500" dirty="0" err="1"/>
              <a:t>Coclustering</a:t>
            </a:r>
            <a:endParaRPr lang="en-US" sz="3500" dirty="0"/>
          </a:p>
          <a:p>
            <a:pPr marL="410972">
              <a:spcBef>
                <a:spcPts val="0"/>
              </a:spcBef>
              <a:buFont typeface="Arial" pitchFamily="34" charset="0"/>
              <a:buChar char="•"/>
              <a:defRPr/>
            </a:pPr>
            <a:endParaRPr lang="en-US" sz="3900" dirty="0"/>
          </a:p>
          <a:p>
            <a:pPr marL="410972">
              <a:spcBef>
                <a:spcPts val="0"/>
              </a:spcBef>
              <a:buFont typeface="Arial" pitchFamily="34" charset="0"/>
              <a:buChar char="•"/>
              <a:defRPr/>
            </a:pPr>
            <a:endParaRPr lang="en-US" sz="3900" dirty="0"/>
          </a:p>
          <a:p>
            <a:pPr marL="410972">
              <a:spcBef>
                <a:spcPts val="0"/>
              </a:spcBef>
              <a:buFont typeface="Arial" pitchFamily="34" charset="0"/>
              <a:buChar char="•"/>
              <a:defRPr/>
            </a:pPr>
            <a:endParaRPr lang="en-US" sz="3900" dirty="0"/>
          </a:p>
          <a:p>
            <a:pPr marL="410972">
              <a:spcBef>
                <a:spcPts val="0"/>
              </a:spcBef>
              <a:buFont typeface="Arial" pitchFamily="34" charset="0"/>
              <a:buChar char="•"/>
              <a:defRPr/>
            </a:pPr>
            <a:endParaRPr lang="en-US" sz="3900" dirty="0"/>
          </a:p>
          <a:p>
            <a:pPr marL="410972">
              <a:spcBef>
                <a:spcPts val="0"/>
              </a:spcBef>
              <a:buFont typeface="Arial" pitchFamily="34" charset="0"/>
              <a:buChar char="•"/>
              <a:defRPr/>
            </a:pPr>
            <a:endParaRPr lang="en-US" sz="3900" dirty="0"/>
          </a:p>
          <a:p>
            <a:pPr marL="438912" indent="-320040" fontAlgn="auto">
              <a:spcBef>
                <a:spcPts val="0"/>
              </a:spcBef>
              <a:spcAft>
                <a:spcPts val="0"/>
              </a:spcAft>
              <a:buFont typeface="Arial" pitchFamily="34" charset="0"/>
              <a:buChar char="•"/>
              <a:defRPr/>
            </a:pPr>
            <a:endParaRPr lang="en-US" sz="2600" dirty="0"/>
          </a:p>
        </p:txBody>
      </p:sp>
      <p:pic>
        <p:nvPicPr>
          <p:cNvPr id="14" name="Image 13"/>
          <p:cNvPicPr>
            <a:picLocks noChangeAspect="1"/>
          </p:cNvPicPr>
          <p:nvPr/>
        </p:nvPicPr>
        <p:blipFill>
          <a:blip r:embed="rId2" cstate="print"/>
          <a:stretch>
            <a:fillRect/>
          </a:stretch>
        </p:blipFill>
        <p:spPr bwMode="auto">
          <a:xfrm>
            <a:off x="127969" y="2931797"/>
            <a:ext cx="1078321" cy="548000"/>
          </a:xfrm>
          <a:prstGeom prst="rect">
            <a:avLst/>
          </a:prstGeom>
          <a:noFill/>
          <a:ln w="9525">
            <a:noFill/>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fontAlgn="auto">
              <a:spcAft>
                <a:spcPts val="0"/>
              </a:spcAft>
              <a:defRPr/>
            </a:pPr>
            <a:r>
              <a:rPr lang="en-US" noProof="0" dirty="0">
                <a:solidFill>
                  <a:schemeClr val="accent1">
                    <a:satMod val="150000"/>
                  </a:schemeClr>
                </a:solidFill>
              </a:rPr>
              <a:t>Why extending to multi-table?</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61</a:t>
            </a:fld>
            <a:endParaRPr lang="en-US" dirty="0"/>
          </a:p>
        </p:txBody>
      </p:sp>
      <p:sp>
        <p:nvSpPr>
          <p:cNvPr id="15" name="Espace réservé du contenu 2"/>
          <p:cNvSpPr txBox="1">
            <a:spLocks/>
          </p:cNvSpPr>
          <p:nvPr/>
        </p:nvSpPr>
        <p:spPr>
          <a:xfrm>
            <a:off x="142341" y="2048933"/>
            <a:ext cx="8143103" cy="4428066"/>
          </a:xfrm>
          <a:prstGeom prst="rect">
            <a:avLst/>
          </a:prstGeom>
        </p:spPr>
        <p:txBody>
          <a:bodyPr vert="horz" rtlCol="0">
            <a:normAutofit fontScale="92500" lnSpcReduction="10000"/>
          </a:bodyPr>
          <a:lstStyle/>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r>
              <a:rPr lang="en-US" sz="2000" dirty="0">
                <a:latin typeface="+mn-lt"/>
              </a:rPr>
              <a:t>Why extending to multi-table?</a:t>
            </a:r>
          </a:p>
          <a:p>
            <a:pPr marL="896112" lvl="1" indent="-320040" defTabSz="914400" fontAlgn="auto">
              <a:spcBef>
                <a:spcPts val="0"/>
              </a:spcBef>
              <a:spcAft>
                <a:spcPts val="0"/>
              </a:spcAft>
              <a:buClr>
                <a:schemeClr val="accent2"/>
              </a:buClr>
              <a:buSzPct val="60000"/>
              <a:buFont typeface="Arial" pitchFamily="34" charset="0"/>
              <a:buChar char="•"/>
              <a:defRPr/>
            </a:pPr>
            <a:r>
              <a:rPr kumimoji="0" lang="en-US" sz="1700" b="0" i="0" u="none" strike="noStrike" kern="1200" cap="none" spc="0" normalizeH="0" baseline="0" noProof="0" dirty="0">
                <a:ln>
                  <a:noFill/>
                </a:ln>
                <a:solidFill>
                  <a:schemeClr val="tx1"/>
                </a:solidFill>
                <a:effectLst/>
                <a:uLnTx/>
                <a:uFillTx/>
                <a:latin typeface="+mn-lt"/>
              </a:rPr>
              <a:t>Most data mining tools</a:t>
            </a:r>
            <a:r>
              <a:rPr kumimoji="0" lang="en-US" sz="1700" b="0" i="0" u="none" strike="noStrike" kern="1200" cap="none" spc="0" normalizeH="0" noProof="0" dirty="0">
                <a:ln>
                  <a:noFill/>
                </a:ln>
                <a:solidFill>
                  <a:schemeClr val="tx1"/>
                </a:solidFill>
                <a:effectLst/>
                <a:uLnTx/>
                <a:uFillTx/>
                <a:latin typeface="+mn-lt"/>
              </a:rPr>
              <a:t> work on instances*variables </a:t>
            </a:r>
            <a:r>
              <a:rPr lang="en-US" sz="1700" dirty="0">
                <a:latin typeface="+mn-lt"/>
              </a:rPr>
              <a:t>flat tables</a:t>
            </a:r>
            <a:endParaRPr kumimoji="0" lang="en-US" sz="1700" b="0" i="0" u="none" strike="noStrike" kern="1200" cap="none" spc="0" normalizeH="0" noProof="0" dirty="0">
              <a:ln>
                <a:noFill/>
              </a:ln>
              <a:solidFill>
                <a:schemeClr val="tx1"/>
              </a:solidFill>
              <a:effectLst/>
              <a:uLnTx/>
              <a:uFillTx/>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700" dirty="0">
                <a:latin typeface="+mn-lt"/>
              </a:rPr>
              <a:t>Real data often have a structure coming from databases</a:t>
            </a:r>
          </a:p>
          <a:p>
            <a:pPr marL="896112" lvl="1" indent="-320040" defTabSz="914400" fontAlgn="auto">
              <a:spcBef>
                <a:spcPts val="0"/>
              </a:spcBef>
              <a:spcAft>
                <a:spcPts val="0"/>
              </a:spcAft>
              <a:buClr>
                <a:schemeClr val="accent2"/>
              </a:buClr>
              <a:buSzPct val="60000"/>
              <a:buFont typeface="Arial" pitchFamily="34" charset="0"/>
              <a:buChar char="•"/>
              <a:defRPr/>
            </a:pPr>
            <a:r>
              <a:rPr lang="en-US" sz="1700" dirty="0">
                <a:latin typeface="+mn-lt"/>
              </a:rPr>
              <a:t>The input representation is richer using multi-table specification</a:t>
            </a:r>
          </a:p>
          <a:p>
            <a:pPr marL="896112" lvl="1" indent="-320040" defTabSz="914400" fontAlgn="auto">
              <a:spcBef>
                <a:spcPts val="0"/>
              </a:spcBef>
              <a:spcAft>
                <a:spcPts val="0"/>
              </a:spcAft>
              <a:buClr>
                <a:schemeClr val="accent2"/>
              </a:buClr>
              <a:buSzPct val="60000"/>
              <a:buFont typeface="Arial" pitchFamily="34" charset="0"/>
              <a:buChar char="•"/>
              <a:defRPr/>
            </a:pPr>
            <a:r>
              <a:rPr lang="en-US" sz="1700" dirty="0">
                <a:latin typeface="+mn-lt"/>
              </a:rPr>
              <a:t>Data mining methods may benefit from explicit richer domain description</a:t>
            </a: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lang="en-US" sz="2000" dirty="0">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r>
              <a:rPr lang="en-US" sz="2000" dirty="0">
                <a:latin typeface="+mn-lt"/>
              </a:rPr>
              <a:t>Real data is usually structured</a:t>
            </a:r>
          </a:p>
          <a:p>
            <a:pPr marL="896112" lvl="1" indent="-320040" defTabSz="914400" fontAlgn="auto">
              <a:spcBef>
                <a:spcPts val="0"/>
              </a:spcBef>
              <a:spcAft>
                <a:spcPts val="0"/>
              </a:spcAft>
              <a:buClr>
                <a:schemeClr val="accent2"/>
              </a:buClr>
              <a:buSzPct val="60000"/>
              <a:buFont typeface="Arial" pitchFamily="34" charset="0"/>
              <a:buChar char="•"/>
              <a:defRPr/>
            </a:pPr>
            <a:r>
              <a:rPr lang="en-US" sz="1700" dirty="0">
                <a:latin typeface="+mn-lt"/>
              </a:rPr>
              <a:t>Example</a:t>
            </a:r>
          </a:p>
          <a:p>
            <a:pPr marL="1353312" lvl="2" indent="-320040" defTabSz="914400" fontAlgn="auto">
              <a:spcBef>
                <a:spcPts val="0"/>
              </a:spcBef>
              <a:spcAft>
                <a:spcPts val="0"/>
              </a:spcAft>
              <a:buClr>
                <a:schemeClr val="accent2"/>
              </a:buClr>
              <a:buSzPct val="60000"/>
              <a:buFont typeface="Arial" pitchFamily="34" charset="0"/>
              <a:buChar char="•"/>
              <a:defRPr/>
            </a:pPr>
            <a:r>
              <a:rPr lang="en-US" sz="1200" dirty="0">
                <a:latin typeface="+mn-lt"/>
              </a:rPr>
              <a:t>Marketing: Customer with shopping list</a:t>
            </a:r>
          </a:p>
          <a:p>
            <a:pPr marL="1353312" lvl="2" indent="-320040" defTabSz="914400" fontAlgn="auto">
              <a:spcBef>
                <a:spcPts val="0"/>
              </a:spcBef>
              <a:spcAft>
                <a:spcPts val="0"/>
              </a:spcAft>
              <a:buClr>
                <a:schemeClr val="accent2"/>
              </a:buClr>
              <a:buSzPct val="60000"/>
              <a:buFont typeface="Arial" pitchFamily="34" charset="0"/>
              <a:buChar char="•"/>
              <a:defRPr/>
            </a:pPr>
            <a:r>
              <a:rPr lang="en-US" sz="1200" dirty="0">
                <a:latin typeface="+mn-lt"/>
              </a:rPr>
              <a:t>Web analytics: cookie with web log </a:t>
            </a:r>
          </a:p>
          <a:p>
            <a:pPr marL="1353312" lvl="2" indent="-320040" defTabSz="914400" fontAlgn="auto">
              <a:spcBef>
                <a:spcPts val="0"/>
              </a:spcBef>
              <a:spcAft>
                <a:spcPts val="0"/>
              </a:spcAft>
              <a:buClr>
                <a:schemeClr val="accent2"/>
              </a:buClr>
              <a:buSzPct val="60000"/>
              <a:buFont typeface="Arial" pitchFamily="34" charset="0"/>
              <a:buChar char="•"/>
              <a:defRPr/>
            </a:pPr>
            <a:r>
              <a:rPr lang="en-US" sz="1200" dirty="0">
                <a:latin typeface="+mn-lt"/>
              </a:rPr>
              <a:t>Telecommunications: Customer with call detail records</a:t>
            </a:r>
          </a:p>
          <a:p>
            <a:pPr marL="1353312" lvl="2" indent="-320040" defTabSz="914400" fontAlgn="auto">
              <a:spcBef>
                <a:spcPts val="0"/>
              </a:spcBef>
              <a:spcAft>
                <a:spcPts val="0"/>
              </a:spcAft>
              <a:buClr>
                <a:schemeClr val="accent2"/>
              </a:buClr>
              <a:buSzPct val="60000"/>
              <a:buFont typeface="Arial" pitchFamily="34" charset="0"/>
              <a:buChar char="•"/>
              <a:defRPr/>
            </a:pPr>
            <a:r>
              <a:rPr lang="en-US" sz="1200" dirty="0">
                <a:latin typeface="+mn-lt"/>
              </a:rPr>
              <a:t>Bioinformatics: DNA segments with ordered list of nucleotides</a:t>
            </a:r>
          </a:p>
          <a:p>
            <a:pPr marL="1353312" lvl="2" indent="-320040" defTabSz="914400" fontAlgn="auto">
              <a:spcBef>
                <a:spcPts val="0"/>
              </a:spcBef>
              <a:spcAft>
                <a:spcPts val="0"/>
              </a:spcAft>
              <a:buClr>
                <a:schemeClr val="accent2"/>
              </a:buClr>
              <a:buSzPct val="60000"/>
              <a:buFont typeface="Arial" pitchFamily="34" charset="0"/>
              <a:buChar char="•"/>
              <a:defRPr/>
            </a:pPr>
            <a:r>
              <a:rPr lang="en-US" sz="1200" dirty="0">
                <a:latin typeface="+mn-lt"/>
              </a:rPr>
              <a:t>…</a:t>
            </a:r>
          </a:p>
          <a:p>
            <a:pPr marL="438912" indent="-320040" defTabSz="914400" fontAlgn="auto">
              <a:spcBef>
                <a:spcPts val="0"/>
              </a:spcBef>
              <a:spcAft>
                <a:spcPts val="0"/>
              </a:spcAft>
              <a:buClr>
                <a:schemeClr val="accent2"/>
              </a:buClr>
              <a:buSzPct val="60000"/>
              <a:buFont typeface="Arial" pitchFamily="34" charset="0"/>
              <a:buChar char="•"/>
              <a:defRPr/>
            </a:pPr>
            <a:endParaRPr lang="en-US" sz="1500" dirty="0">
              <a:latin typeface="+mn-lt"/>
            </a:endParaRPr>
          </a:p>
          <a:p>
            <a:pPr marL="438912" indent="-320040" defTabSz="914400" fontAlgn="auto">
              <a:spcBef>
                <a:spcPts val="0"/>
              </a:spcBef>
              <a:spcAft>
                <a:spcPts val="0"/>
              </a:spcAft>
              <a:buClr>
                <a:schemeClr val="accent2"/>
              </a:buClr>
              <a:buSzPct val="60000"/>
              <a:buFont typeface="Arial" pitchFamily="34" charset="0"/>
              <a:buChar char="•"/>
              <a:defRPr/>
            </a:pPr>
            <a:r>
              <a:rPr kumimoji="0" lang="en-US" sz="2000" b="0" i="0" u="none" strike="noStrike" kern="1200" cap="none" spc="0" normalizeH="0" baseline="0" noProof="0" dirty="0">
                <a:ln>
                  <a:noFill/>
                </a:ln>
                <a:solidFill>
                  <a:schemeClr val="tx1"/>
                </a:solidFill>
                <a:effectLst/>
                <a:uLnTx/>
                <a:uFillTx/>
                <a:latin typeface="+mn-lt"/>
              </a:rPr>
              <a:t>Data mining</a:t>
            </a:r>
            <a:r>
              <a:rPr kumimoji="0" lang="en-US" sz="2000" b="0" i="0" u="none" strike="noStrike" kern="1200" cap="none" spc="0" normalizeH="0" noProof="0" dirty="0">
                <a:ln>
                  <a:noFill/>
                </a:ln>
                <a:solidFill>
                  <a:schemeClr val="tx1"/>
                </a:solidFill>
                <a:effectLst/>
                <a:uLnTx/>
                <a:uFillTx/>
                <a:latin typeface="+mn-lt"/>
              </a:rPr>
              <a:t> </a:t>
            </a:r>
            <a:r>
              <a:rPr kumimoji="0" lang="en-US" sz="2000" b="0" i="0" u="none" strike="noStrike" kern="1200" cap="none" spc="0" normalizeH="0" baseline="0" noProof="0" dirty="0">
                <a:ln>
                  <a:noFill/>
                </a:ln>
                <a:solidFill>
                  <a:schemeClr val="tx1"/>
                </a:solidFill>
                <a:effectLst/>
                <a:uLnTx/>
                <a:uFillTx/>
                <a:latin typeface="+mn-lt"/>
              </a:rPr>
              <a:t>with structured data requires a lot of</a:t>
            </a:r>
            <a:r>
              <a:rPr kumimoji="0" lang="en-US" sz="2000" b="0" i="0" u="none" strike="noStrike" kern="1200" cap="none" spc="0" normalizeH="0" noProof="0" dirty="0">
                <a:ln>
                  <a:noFill/>
                </a:ln>
                <a:solidFill>
                  <a:schemeClr val="tx1"/>
                </a:solidFill>
                <a:effectLst/>
                <a:uLnTx/>
                <a:uFillTx/>
                <a:latin typeface="+mn-lt"/>
              </a:rPr>
              <a:t> data preparation</a:t>
            </a:r>
          </a:p>
          <a:p>
            <a:pPr marL="896112" lvl="1" indent="-320040" defTabSz="914400" fontAlgn="auto">
              <a:spcBef>
                <a:spcPts val="0"/>
              </a:spcBef>
              <a:spcAft>
                <a:spcPts val="0"/>
              </a:spcAft>
              <a:buClr>
                <a:schemeClr val="accent2"/>
              </a:buClr>
              <a:buSzPct val="60000"/>
              <a:buFont typeface="Arial" pitchFamily="34" charset="0"/>
              <a:buChar char="•"/>
              <a:defRPr/>
            </a:pPr>
            <a:r>
              <a:rPr lang="en-US" sz="1700" baseline="0" dirty="0">
                <a:latin typeface="+mn-lt"/>
              </a:rPr>
              <a:t>Constructing</a:t>
            </a:r>
            <a:r>
              <a:rPr lang="en-US" sz="1700" dirty="0">
                <a:latin typeface="+mn-lt"/>
              </a:rPr>
              <a:t> a representation in a flat table</a:t>
            </a:r>
          </a:p>
          <a:p>
            <a:pPr marL="1353312" lvl="2" indent="-320040" defTabSz="914400" fontAlgn="auto">
              <a:spcBef>
                <a:spcPts val="0"/>
              </a:spcBef>
              <a:spcAft>
                <a:spcPts val="0"/>
              </a:spcAft>
              <a:buClr>
                <a:schemeClr val="accent2"/>
              </a:buClr>
              <a:buSzPct val="60000"/>
              <a:buFont typeface="Arial" pitchFamily="34" charset="0"/>
              <a:buChar char="•"/>
              <a:defRPr/>
            </a:pPr>
            <a:r>
              <a:rPr lang="en-US" sz="1200" dirty="0">
                <a:latin typeface="+mn-lt"/>
              </a:rPr>
              <a:t>Expert knowledge necessary to constructed new variables</a:t>
            </a:r>
          </a:p>
          <a:p>
            <a:pPr marL="1353312" lvl="2" indent="-320040" defTabSz="914400" fontAlgn="auto">
              <a:spcBef>
                <a:spcPts val="0"/>
              </a:spcBef>
              <a:spcAft>
                <a:spcPts val="0"/>
              </a:spcAft>
              <a:buClr>
                <a:schemeClr val="accent2"/>
              </a:buClr>
              <a:buSzPct val="60000"/>
              <a:buFont typeface="Arial" pitchFamily="34" charset="0"/>
              <a:buChar char="•"/>
              <a:defRPr/>
            </a:pPr>
            <a:r>
              <a:rPr lang="en-US" sz="1200" dirty="0">
                <a:latin typeface="+mn-lt"/>
              </a:rPr>
              <a:t>Time expensive process to get a flat table usable for data analysis</a:t>
            </a:r>
          </a:p>
          <a:p>
            <a:pPr marL="896112" lvl="1" indent="-320040" defTabSz="914400" fontAlgn="auto">
              <a:spcBef>
                <a:spcPts val="0"/>
              </a:spcBef>
              <a:spcAft>
                <a:spcPts val="0"/>
              </a:spcAft>
              <a:buClr>
                <a:schemeClr val="accent2"/>
              </a:buClr>
              <a:buSzPct val="60000"/>
              <a:buFont typeface="Arial" pitchFamily="34" charset="0"/>
              <a:buChar char="•"/>
              <a:defRPr/>
            </a:pPr>
            <a:r>
              <a:rPr lang="en-US" sz="1700" dirty="0">
                <a:latin typeface="+mn-lt"/>
              </a:rPr>
              <a:t>This process is unreliable</a:t>
            </a:r>
          </a:p>
          <a:p>
            <a:pPr marL="1353312" lvl="2" indent="-320040" defTabSz="914400" fontAlgn="auto">
              <a:spcBef>
                <a:spcPts val="0"/>
              </a:spcBef>
              <a:spcAft>
                <a:spcPts val="0"/>
              </a:spcAft>
              <a:buClr>
                <a:schemeClr val="accent2"/>
              </a:buClr>
              <a:buSzPct val="60000"/>
              <a:buFont typeface="Arial" pitchFamily="34" charset="0"/>
              <a:buChar char="•"/>
              <a:defRPr/>
            </a:pPr>
            <a:r>
              <a:rPr lang="en-US" sz="1200" dirty="0">
                <a:latin typeface="+mn-lt"/>
              </a:rPr>
              <a:t>Risk of missing informative variables</a:t>
            </a:r>
          </a:p>
          <a:p>
            <a:pPr marL="1353312" lvl="2" indent="-320040" defTabSz="914400" fontAlgn="auto">
              <a:spcBef>
                <a:spcPts val="0"/>
              </a:spcBef>
              <a:spcAft>
                <a:spcPts val="0"/>
              </a:spcAft>
              <a:buClr>
                <a:schemeClr val="accent2"/>
              </a:buClr>
              <a:buSzPct val="60000"/>
              <a:buFont typeface="Arial" pitchFamily="34" charset="0"/>
              <a:buChar char="•"/>
              <a:defRPr/>
            </a:pPr>
            <a:r>
              <a:rPr lang="en-US" sz="1200" dirty="0">
                <a:latin typeface="+mj-lt"/>
              </a:rPr>
              <a:t>Risk of constructing and selecting irrelevant variables</a:t>
            </a:r>
          </a:p>
          <a:p>
            <a:pPr marL="731012" marR="0" lvl="1" indent="-320040" algn="l" defTabSz="914400" rtl="0" eaLnBrk="1" fontAlgn="auto" latinLnBrk="0" hangingPunct="1">
              <a:lnSpc>
                <a:spcPct val="100000"/>
              </a:lnSpc>
              <a:spcBef>
                <a:spcPts val="0"/>
              </a:spcBef>
              <a:spcAft>
                <a:spcPts val="0"/>
              </a:spcAft>
              <a:buClr>
                <a:schemeClr val="accent1"/>
              </a:buClr>
              <a:buSzPct val="70000"/>
              <a:buFont typeface="Wingdings 2"/>
              <a:buNone/>
              <a:tabLst/>
              <a:defRPr/>
            </a:pPr>
            <a:endParaRPr kumimoji="0" lang="en-US" sz="1600" b="0" i="0" u="none" strike="noStrike" kern="1200" cap="none" spc="0" normalizeH="0" baseline="0" noProof="0" dirty="0">
              <a:ln>
                <a:noFill/>
              </a:ln>
              <a:solidFill>
                <a:schemeClr val="tx1"/>
              </a:solidFill>
              <a:effectLst/>
              <a:uLnTx/>
              <a:uFillTx/>
              <a:latin typeface="+mn-lt"/>
            </a:endParaRPr>
          </a:p>
        </p:txBody>
      </p:sp>
      <p:pic>
        <p:nvPicPr>
          <p:cNvPr id="7" name="Image 6"/>
          <p:cNvPicPr>
            <a:picLocks noChangeAspect="1"/>
          </p:cNvPicPr>
          <p:nvPr/>
        </p:nvPicPr>
        <p:blipFill>
          <a:blip r:embed="rId2" cstate="print"/>
          <a:stretch>
            <a:fillRect/>
          </a:stretch>
        </p:blipFill>
        <p:spPr bwMode="auto">
          <a:xfrm>
            <a:off x="142341" y="677250"/>
            <a:ext cx="464762" cy="236190"/>
          </a:xfrm>
          <a:prstGeom prst="rect">
            <a:avLst/>
          </a:prstGeom>
          <a:noFill/>
          <a:ln w="9525">
            <a:noFill/>
            <a:miter lim="800000"/>
            <a:headEnd/>
            <a:tailEnd/>
          </a:ln>
          <a:effectLst/>
        </p:spPr>
      </p:pic>
      <p:pic>
        <p:nvPicPr>
          <p:cNvPr id="6" name="Image 5" descr="Customer.emf"/>
          <p:cNvPicPr>
            <a:picLocks noChangeAspect="1"/>
          </p:cNvPicPr>
          <p:nvPr/>
        </p:nvPicPr>
        <p:blipFill>
          <a:blip r:embed="rId3"/>
          <a:stretch>
            <a:fillRect/>
          </a:stretch>
        </p:blipFill>
        <p:spPr>
          <a:xfrm>
            <a:off x="5070506" y="3455299"/>
            <a:ext cx="4073494" cy="1748613"/>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fontAlgn="auto">
              <a:spcAft>
                <a:spcPts val="0"/>
              </a:spcAft>
              <a:defRPr/>
            </a:pPr>
            <a:r>
              <a:rPr lang="en-US" noProof="0" dirty="0" err="1">
                <a:solidFill>
                  <a:schemeClr val="accent1">
                    <a:satMod val="150000"/>
                  </a:schemeClr>
                </a:solidFill>
              </a:rPr>
              <a:t>Khiops</a:t>
            </a:r>
            <a:r>
              <a:rPr lang="en-US" noProof="0" dirty="0">
                <a:solidFill>
                  <a:schemeClr val="accent1">
                    <a:satMod val="150000"/>
                  </a:schemeClr>
                </a:solidFill>
              </a:rPr>
              <a:t> multi-table</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62</a:t>
            </a:fld>
            <a:endParaRPr lang="en-US" dirty="0"/>
          </a:p>
        </p:txBody>
      </p:sp>
      <p:sp>
        <p:nvSpPr>
          <p:cNvPr id="15" name="Espace réservé du contenu 2"/>
          <p:cNvSpPr txBox="1">
            <a:spLocks/>
          </p:cNvSpPr>
          <p:nvPr/>
        </p:nvSpPr>
        <p:spPr>
          <a:xfrm>
            <a:off x="905071" y="2027583"/>
            <a:ext cx="7881119" cy="4449416"/>
          </a:xfrm>
          <a:prstGeom prst="rect">
            <a:avLst/>
          </a:prstGeom>
        </p:spPr>
        <p:txBody>
          <a:bodyPr vert="horz" rtlCol="0">
            <a:normAutofit fontScale="77500" lnSpcReduction="20000"/>
          </a:bodyPr>
          <a:lstStyle/>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r>
              <a:rPr kumimoji="0" lang="en-US" sz="2600" b="0" i="0" u="none" strike="noStrike" kern="1200" cap="none" spc="0" normalizeH="0" baseline="0" noProof="0" dirty="0" err="1">
                <a:ln>
                  <a:noFill/>
                </a:ln>
                <a:solidFill>
                  <a:schemeClr val="tx1"/>
                </a:solidFill>
                <a:effectLst/>
                <a:uLnTx/>
                <a:uFillTx/>
                <a:latin typeface="+mn-lt"/>
              </a:rPr>
              <a:t>Khiops</a:t>
            </a:r>
            <a:r>
              <a:rPr kumimoji="0" lang="en-US" sz="2600" b="0" i="0" u="none" strike="noStrike" kern="1200" cap="none" spc="0" normalizeH="0" baseline="0" noProof="0" dirty="0">
                <a:ln>
                  <a:noFill/>
                </a:ln>
                <a:solidFill>
                  <a:schemeClr val="tx1"/>
                </a:solidFill>
                <a:effectLst/>
                <a:uLnTx/>
                <a:uFillTx/>
                <a:latin typeface="+mn-lt"/>
              </a:rPr>
              <a:t> can deal with multi-table databases</a:t>
            </a:r>
          </a:p>
          <a:p>
            <a:pPr marL="896112" lvl="1" indent="-320040" defTabSz="914400" fontAlgn="auto">
              <a:spcBef>
                <a:spcPts val="0"/>
              </a:spcBef>
              <a:spcAft>
                <a:spcPts val="0"/>
              </a:spcAft>
              <a:buClr>
                <a:schemeClr val="accent2"/>
              </a:buClr>
              <a:buSzPct val="60000"/>
              <a:buFont typeface="Arial" pitchFamily="34" charset="0"/>
              <a:buChar char="•"/>
              <a:defRPr/>
            </a:pPr>
            <a:r>
              <a:rPr lang="en-US" sz="2100" dirty="0">
                <a:latin typeface="+mn-lt"/>
              </a:rPr>
              <a:t>star schema: one root entity and several 0-1 or 0-n secondary entities</a:t>
            </a:r>
          </a:p>
          <a:p>
            <a:pPr marL="896112" lvl="1" indent="-320040" defTabSz="914400" fontAlgn="auto">
              <a:spcBef>
                <a:spcPts val="0"/>
              </a:spcBef>
              <a:spcAft>
                <a:spcPts val="0"/>
              </a:spcAft>
              <a:buClr>
                <a:schemeClr val="accent2"/>
              </a:buClr>
              <a:buSzPct val="60000"/>
              <a:buFont typeface="Arial" pitchFamily="34" charset="0"/>
              <a:buChar char="•"/>
              <a:defRPr/>
            </a:pPr>
            <a:r>
              <a:rPr kumimoji="0" lang="en-US" sz="2100" b="0" i="0" u="none" strike="noStrike" kern="1200" cap="none" spc="0" normalizeH="0" noProof="0" dirty="0">
                <a:ln>
                  <a:noFill/>
                </a:ln>
                <a:solidFill>
                  <a:schemeClr val="tx1"/>
                </a:solidFill>
                <a:effectLst/>
                <a:uLnTx/>
                <a:uFillTx/>
                <a:latin typeface="+mn-lt"/>
              </a:rPr>
              <a:t>snowflake schemas and beyond</a:t>
            </a:r>
          </a:p>
          <a:p>
            <a:pPr marL="438912" lvl="0" indent="-320040" defTabSz="914400" fontAlgn="auto">
              <a:spcBef>
                <a:spcPts val="0"/>
              </a:spcBef>
              <a:spcAft>
                <a:spcPts val="0"/>
              </a:spcAft>
              <a:buClr>
                <a:schemeClr val="accent2"/>
              </a:buClr>
              <a:buSzPct val="60000"/>
              <a:buFont typeface="Arial" pitchFamily="34" charset="0"/>
              <a:buChar char="•"/>
              <a:defRPr/>
            </a:pPr>
            <a:endParaRPr lang="en-US" sz="2000" dirty="0">
              <a:latin typeface="+mn-lt"/>
            </a:endParaRPr>
          </a:p>
          <a:p>
            <a:pPr marL="438912" lvl="0" indent="-320040" defTabSz="914400" fontAlgn="auto">
              <a:spcBef>
                <a:spcPts val="0"/>
              </a:spcBef>
              <a:spcAft>
                <a:spcPts val="0"/>
              </a:spcAft>
              <a:buClr>
                <a:schemeClr val="accent2"/>
              </a:buClr>
              <a:buSzPct val="60000"/>
              <a:buFont typeface="Arial" pitchFamily="34" charset="0"/>
              <a:buChar char="•"/>
              <a:defRPr/>
            </a:pPr>
            <a:r>
              <a:rPr lang="en-US" sz="2600" dirty="0">
                <a:latin typeface="+mn-lt"/>
              </a:rPr>
              <a:t>Impact on </a:t>
            </a:r>
            <a:r>
              <a:rPr lang="en-US" sz="2600" dirty="0" err="1">
                <a:latin typeface="+mn-lt"/>
              </a:rPr>
              <a:t>Khiops</a:t>
            </a:r>
            <a:endParaRPr lang="en-US" sz="2600" dirty="0">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latin typeface="+mn-lt"/>
              </a:rPr>
              <a:t>Multi-table dictionary</a:t>
            </a:r>
          </a:p>
          <a:p>
            <a:pPr marL="1353312" lvl="2" indent="-320040" defTabSz="914400" fontAlgn="auto">
              <a:spcBef>
                <a:spcPts val="0"/>
              </a:spcBef>
              <a:spcAft>
                <a:spcPts val="0"/>
              </a:spcAft>
              <a:buClr>
                <a:schemeClr val="accent2"/>
              </a:buClr>
              <a:buSzPct val="60000"/>
              <a:buFont typeface="Arial" pitchFamily="34" charset="0"/>
              <a:buChar char="•"/>
              <a:defRPr/>
            </a:pPr>
            <a:r>
              <a:rPr lang="en-US" sz="1500" dirty="0">
                <a:latin typeface="+mn-lt"/>
              </a:rPr>
              <a:t>to describe star-schema input representation</a:t>
            </a:r>
          </a:p>
          <a:p>
            <a:pPr marL="1353312" lvl="2" indent="-320040" defTabSz="914400" fontAlgn="auto">
              <a:spcBef>
                <a:spcPts val="0"/>
              </a:spcBef>
              <a:spcAft>
                <a:spcPts val="0"/>
              </a:spcAft>
              <a:buClr>
                <a:schemeClr val="accent2"/>
              </a:buClr>
              <a:buSzPct val="60000"/>
              <a:buFont typeface="Arial" pitchFamily="34" charset="0"/>
              <a:buChar char="•"/>
              <a:defRPr/>
            </a:pPr>
            <a:endParaRPr lang="en-US" sz="1500" dirty="0">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latin typeface="+mn-lt"/>
              </a:rPr>
              <a:t>Multi-table database</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a:latin typeface="+mn-lt"/>
              </a:rPr>
              <a:t>to store input data on multiple files</a:t>
            </a:r>
          </a:p>
          <a:p>
            <a:pPr marL="1353312" lvl="2" indent="-320040" defTabSz="914400" fontAlgn="auto">
              <a:spcBef>
                <a:spcPts val="0"/>
              </a:spcBef>
              <a:spcAft>
                <a:spcPts val="0"/>
              </a:spcAft>
              <a:buClr>
                <a:schemeClr val="accent2"/>
              </a:buClr>
              <a:buSzPct val="60000"/>
              <a:buFont typeface="Arial" pitchFamily="34" charset="0"/>
              <a:buChar char="•"/>
              <a:defRPr/>
            </a:pPr>
            <a:endParaRPr lang="en-US" sz="1400" dirty="0">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latin typeface="+mn-lt"/>
              </a:rPr>
              <a:t>Feature construction language</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a:latin typeface="+mn-lt"/>
              </a:rPr>
              <a:t>to drive automatic feature construction</a:t>
            </a:r>
          </a:p>
          <a:p>
            <a:pPr marL="1353312" lvl="2" indent="-320040" defTabSz="914400" fontAlgn="auto">
              <a:spcBef>
                <a:spcPts val="0"/>
              </a:spcBef>
              <a:spcAft>
                <a:spcPts val="0"/>
              </a:spcAft>
              <a:buClr>
                <a:schemeClr val="accent2"/>
              </a:buClr>
              <a:buSzPct val="60000"/>
              <a:buFont typeface="Arial" pitchFamily="34" charset="0"/>
              <a:buChar char="•"/>
              <a:defRPr/>
            </a:pPr>
            <a:endParaRPr lang="en-US" sz="1400" dirty="0">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latin typeface="+mn-lt"/>
              </a:rPr>
              <a:t>Sort functionality on large files</a:t>
            </a:r>
          </a:p>
          <a:p>
            <a:pPr marL="896112" lvl="1" indent="-320040" defTabSz="914400" fontAlgn="auto">
              <a:spcBef>
                <a:spcPts val="0"/>
              </a:spcBef>
              <a:spcAft>
                <a:spcPts val="0"/>
              </a:spcAft>
              <a:buClr>
                <a:schemeClr val="accent2"/>
              </a:buClr>
              <a:buSzPct val="60000"/>
              <a:buFont typeface="Arial" pitchFamily="34" charset="0"/>
              <a:buChar char="•"/>
              <a:defRPr/>
            </a:pPr>
            <a:endParaRPr lang="en-US" sz="1900" dirty="0">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latin typeface="+mn-lt"/>
              </a:rPr>
              <a:t>Powerful analytic functionalities</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a:latin typeface="+mn-lt"/>
              </a:rPr>
              <a:t>Automatic feature construction</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a:latin typeface="+mn-lt"/>
              </a:rPr>
              <a:t>Recoding of multi-table databases to get a flattened representation</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a:latin typeface="+mn-lt"/>
              </a:rPr>
              <a:t>Modeling and deployment at the multi-table level</a:t>
            </a:r>
          </a:p>
          <a:p>
            <a:pPr marL="438912" lvl="0" indent="-320040" defTabSz="914400" fontAlgn="auto">
              <a:spcBef>
                <a:spcPts val="0"/>
              </a:spcBef>
              <a:spcAft>
                <a:spcPts val="0"/>
              </a:spcAft>
              <a:buClr>
                <a:schemeClr val="accent2"/>
              </a:buClr>
              <a:buSzPct val="60000"/>
              <a:buFont typeface="Arial" pitchFamily="34" charset="0"/>
              <a:buChar char="•"/>
              <a:defRPr/>
            </a:pPr>
            <a:endParaRPr lang="en-US" sz="2000" dirty="0">
              <a:latin typeface="+mn-lt"/>
            </a:endParaRPr>
          </a:p>
          <a:p>
            <a:pPr marL="438912" lvl="0" indent="-320040" defTabSz="914400" fontAlgn="auto">
              <a:spcBef>
                <a:spcPts val="0"/>
              </a:spcBef>
              <a:spcAft>
                <a:spcPts val="0"/>
              </a:spcAft>
              <a:buClr>
                <a:schemeClr val="accent2"/>
              </a:buClr>
              <a:buSzPct val="60000"/>
              <a:buFont typeface="Arial" pitchFamily="34" charset="0"/>
              <a:buChar char="•"/>
              <a:defRPr/>
            </a:pPr>
            <a:endParaRPr lang="en-US" sz="2000" dirty="0">
              <a:latin typeface="+mn-lt"/>
            </a:endParaRPr>
          </a:p>
          <a:p>
            <a:pPr marL="438912" lvl="0" indent="-320040" defTabSz="914400" fontAlgn="auto">
              <a:spcBef>
                <a:spcPts val="0"/>
              </a:spcBef>
              <a:spcAft>
                <a:spcPts val="0"/>
              </a:spcAft>
              <a:buClr>
                <a:schemeClr val="accent2"/>
              </a:buClr>
              <a:buSzPct val="60000"/>
              <a:buFont typeface="Arial" pitchFamily="34" charset="0"/>
              <a:buChar char="•"/>
              <a:defRPr/>
            </a:pPr>
            <a:r>
              <a:rPr lang="en-US" sz="2600" dirty="0">
                <a:latin typeface="+mn-lt"/>
              </a:rPr>
              <a:t>Impact on </a:t>
            </a:r>
            <a:r>
              <a:rPr lang="en-US" sz="2600" dirty="0" err="1">
                <a:latin typeface="+mn-lt"/>
              </a:rPr>
              <a:t>Khiops</a:t>
            </a:r>
            <a:r>
              <a:rPr lang="en-US" sz="2600" dirty="0">
                <a:latin typeface="+mn-lt"/>
              </a:rPr>
              <a:t> </a:t>
            </a:r>
            <a:r>
              <a:rPr lang="en-US" sz="2600" dirty="0" err="1">
                <a:latin typeface="+mn-lt"/>
              </a:rPr>
              <a:t>Coclustering</a:t>
            </a:r>
            <a:r>
              <a:rPr lang="en-US" sz="2600" dirty="0">
                <a:latin typeface="+mn-lt"/>
              </a:rPr>
              <a:t> </a:t>
            </a: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latin typeface="+mn-lt"/>
              </a:rPr>
              <a:t>Deployment of </a:t>
            </a:r>
            <a:r>
              <a:rPr lang="en-US" sz="1900" dirty="0" err="1">
                <a:latin typeface="+mn-lt"/>
              </a:rPr>
              <a:t>coclustering</a:t>
            </a:r>
            <a:r>
              <a:rPr lang="en-US" sz="1900" dirty="0">
                <a:latin typeface="+mn-lt"/>
              </a:rPr>
              <a:t> models</a:t>
            </a:r>
          </a:p>
          <a:p>
            <a:pPr marL="1353312" lvl="2" indent="-320040" defTabSz="914400" fontAlgn="auto">
              <a:spcBef>
                <a:spcPts val="0"/>
              </a:spcBef>
              <a:spcAft>
                <a:spcPts val="0"/>
              </a:spcAft>
              <a:buClr>
                <a:schemeClr val="accent2"/>
              </a:buClr>
              <a:buSzPct val="60000"/>
              <a:buFont typeface="Arial" pitchFamily="34" charset="0"/>
              <a:buChar char="•"/>
              <a:defRPr/>
            </a:pPr>
            <a:r>
              <a:rPr lang="en-US" sz="1300" dirty="0">
                <a:latin typeface="+mn-lt"/>
              </a:rPr>
              <a:t>For example, given a text*word </a:t>
            </a:r>
            <a:r>
              <a:rPr lang="en-US" sz="1300" dirty="0" err="1">
                <a:latin typeface="+mn-lt"/>
              </a:rPr>
              <a:t>coclustering</a:t>
            </a:r>
            <a:r>
              <a:rPr lang="en-US" sz="1300" dirty="0">
                <a:latin typeface="+mn-lt"/>
              </a:rPr>
              <a:t> model, assign new texts to their closest cluster</a:t>
            </a: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noProof="0" dirty="0">
              <a:ln>
                <a:noFill/>
              </a:ln>
              <a:solidFill>
                <a:schemeClr val="tx1"/>
              </a:solidFill>
              <a:effectLst/>
              <a:uLnTx/>
              <a:uFillTx/>
              <a:latin typeface="+mn-lt"/>
            </a:endParaRPr>
          </a:p>
          <a:p>
            <a:pPr marL="1353312" lvl="2" indent="-320040" defTabSz="914400" fontAlgn="auto">
              <a:spcBef>
                <a:spcPts val="0"/>
              </a:spcBef>
              <a:spcAft>
                <a:spcPts val="0"/>
              </a:spcAft>
              <a:buClr>
                <a:schemeClr val="accent2"/>
              </a:buClr>
              <a:buSzPct val="60000"/>
              <a:defRPr/>
            </a:pPr>
            <a:endParaRPr lang="en-US" sz="1200" dirty="0">
              <a:latin typeface="+mn-lt"/>
            </a:endParaRPr>
          </a:p>
          <a:p>
            <a:pPr marL="1353312" lvl="2" indent="-320040" defTabSz="914400" fontAlgn="auto">
              <a:spcBef>
                <a:spcPts val="0"/>
              </a:spcBef>
              <a:spcAft>
                <a:spcPts val="0"/>
              </a:spcAft>
              <a:buClr>
                <a:schemeClr val="accent2"/>
              </a:buClr>
              <a:buSzPct val="60000"/>
              <a:buFont typeface="Arial" pitchFamily="34" charset="0"/>
              <a:buChar char="•"/>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731012" marR="0" lvl="1" indent="-320040" algn="l" defTabSz="914400" rtl="0" eaLnBrk="1" fontAlgn="auto" latinLnBrk="0" hangingPunct="1">
              <a:lnSpc>
                <a:spcPct val="100000"/>
              </a:lnSpc>
              <a:spcBef>
                <a:spcPts val="0"/>
              </a:spcBef>
              <a:spcAft>
                <a:spcPts val="0"/>
              </a:spcAft>
              <a:buClr>
                <a:schemeClr val="accent1"/>
              </a:buClr>
              <a:buSzPct val="70000"/>
              <a:buFont typeface="Wingdings 2"/>
              <a:buNone/>
              <a:tabLst/>
              <a:defRPr/>
            </a:pPr>
            <a:endParaRPr kumimoji="0" lang="en-US" sz="1600" b="0" i="0" u="none" strike="noStrike" kern="1200" cap="none" spc="0" normalizeH="0" baseline="0" noProof="0" dirty="0">
              <a:ln>
                <a:noFill/>
              </a:ln>
              <a:solidFill>
                <a:schemeClr val="tx1"/>
              </a:solidFill>
              <a:effectLst/>
              <a:uLnTx/>
              <a:uFillTx/>
              <a:latin typeface="+mn-lt"/>
            </a:endParaRPr>
          </a:p>
        </p:txBody>
      </p:sp>
      <p:pic>
        <p:nvPicPr>
          <p:cNvPr id="7" name="Image 6"/>
          <p:cNvPicPr>
            <a:picLocks noChangeAspect="1"/>
          </p:cNvPicPr>
          <p:nvPr/>
        </p:nvPicPr>
        <p:blipFill>
          <a:blip r:embed="rId2" cstate="print"/>
          <a:stretch>
            <a:fillRect/>
          </a:stretch>
        </p:blipFill>
        <p:spPr bwMode="auto">
          <a:xfrm>
            <a:off x="142341" y="677250"/>
            <a:ext cx="464762" cy="236190"/>
          </a:xfrm>
          <a:prstGeom prst="rect">
            <a:avLst/>
          </a:prstGeom>
          <a:noFill/>
          <a:ln w="9525">
            <a:noFill/>
            <a:miter lim="800000"/>
            <a:headEnd/>
            <a:tailEnd/>
          </a:ln>
          <a:effectLst/>
        </p:spPr>
      </p:pic>
      <p:pic>
        <p:nvPicPr>
          <p:cNvPr id="6" name="Picture 2"/>
          <p:cNvPicPr>
            <a:picLocks noChangeAspect="1" noChangeArrowheads="1"/>
          </p:cNvPicPr>
          <p:nvPr/>
        </p:nvPicPr>
        <p:blipFill>
          <a:blip r:embed="rId3"/>
          <a:srcRect/>
          <a:stretch>
            <a:fillRect/>
          </a:stretch>
        </p:blipFill>
        <p:spPr bwMode="auto">
          <a:xfrm>
            <a:off x="202603" y="2676631"/>
            <a:ext cx="702469" cy="666750"/>
          </a:xfrm>
          <a:prstGeom prst="rect">
            <a:avLst/>
          </a:prstGeom>
          <a:noFill/>
          <a:ln w="9525">
            <a:noFill/>
            <a:miter lim="800000"/>
            <a:headEnd/>
            <a:tailEnd/>
          </a:ln>
          <a:effectLst/>
        </p:spPr>
      </p:pic>
      <p:pic>
        <p:nvPicPr>
          <p:cNvPr id="8" name="Picture 7"/>
          <p:cNvPicPr>
            <a:picLocks noChangeAspect="1" noChangeArrowheads="1"/>
          </p:cNvPicPr>
          <p:nvPr/>
        </p:nvPicPr>
        <p:blipFill>
          <a:blip r:embed="rId4"/>
          <a:srcRect/>
          <a:stretch>
            <a:fillRect/>
          </a:stretch>
        </p:blipFill>
        <p:spPr bwMode="auto">
          <a:xfrm>
            <a:off x="202603" y="5627674"/>
            <a:ext cx="702469" cy="666750"/>
          </a:xfrm>
          <a:prstGeom prst="rect">
            <a:avLst/>
          </a:prstGeom>
          <a:noFill/>
          <a:ln w="9525">
            <a:no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fontAlgn="auto">
              <a:spcAft>
                <a:spcPts val="0"/>
              </a:spcAft>
              <a:defRPr/>
            </a:pPr>
            <a:r>
              <a:rPr lang="en-US" noProof="0" dirty="0" err="1">
                <a:solidFill>
                  <a:schemeClr val="accent1">
                    <a:satMod val="150000"/>
                  </a:schemeClr>
                </a:solidFill>
              </a:rPr>
              <a:t>Khiops</a:t>
            </a:r>
            <a:r>
              <a:rPr lang="en-US" noProof="0" dirty="0">
                <a:solidFill>
                  <a:schemeClr val="accent1">
                    <a:satMod val="150000"/>
                  </a:schemeClr>
                </a:solidFill>
              </a:rPr>
              <a:t> multi-table</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63</a:t>
            </a:fld>
            <a:endParaRPr lang="en-US" dirty="0"/>
          </a:p>
        </p:txBody>
      </p:sp>
      <p:sp>
        <p:nvSpPr>
          <p:cNvPr id="15" name="Espace réservé du contenu 2"/>
          <p:cNvSpPr txBox="1">
            <a:spLocks/>
          </p:cNvSpPr>
          <p:nvPr/>
        </p:nvSpPr>
        <p:spPr>
          <a:xfrm>
            <a:off x="905072" y="2048933"/>
            <a:ext cx="7299128" cy="4428066"/>
          </a:xfrm>
          <a:prstGeom prst="rect">
            <a:avLst/>
          </a:prstGeom>
        </p:spPr>
        <p:txBody>
          <a:bodyPr vert="horz" rtlCol="0">
            <a:normAutofit fontScale="70000" lnSpcReduction="20000"/>
          </a:bodyPr>
          <a:lstStyle/>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r>
              <a:rPr kumimoji="0" lang="en-US" sz="2600" b="0" i="0" u="none" strike="noStrike" kern="1200" cap="none" spc="0" normalizeH="0" baseline="0" noProof="0" dirty="0" err="1">
                <a:ln>
                  <a:noFill/>
                </a:ln>
                <a:solidFill>
                  <a:schemeClr val="accent4"/>
                </a:solidFill>
                <a:effectLst/>
                <a:uLnTx/>
                <a:uFillTx/>
                <a:latin typeface="+mn-lt"/>
              </a:rPr>
              <a:t>Khiops</a:t>
            </a:r>
            <a:r>
              <a:rPr kumimoji="0" lang="en-US" sz="2600" b="0" i="0" u="none" strike="noStrike" kern="1200" cap="none" spc="0" normalizeH="0" baseline="0" noProof="0" dirty="0">
                <a:ln>
                  <a:noFill/>
                </a:ln>
                <a:solidFill>
                  <a:schemeClr val="accent4"/>
                </a:solidFill>
                <a:effectLst/>
                <a:uLnTx/>
                <a:uFillTx/>
                <a:latin typeface="+mn-lt"/>
              </a:rPr>
              <a:t> can deal with multi-table databases</a:t>
            </a:r>
          </a:p>
          <a:p>
            <a:pPr marL="896112" lvl="1" indent="-320040" defTabSz="914400" fontAlgn="auto">
              <a:spcBef>
                <a:spcPts val="0"/>
              </a:spcBef>
              <a:spcAft>
                <a:spcPts val="0"/>
              </a:spcAft>
              <a:buClr>
                <a:schemeClr val="accent2"/>
              </a:buClr>
              <a:buSzPct val="60000"/>
              <a:buFont typeface="Arial" pitchFamily="34" charset="0"/>
              <a:buChar char="•"/>
              <a:defRPr/>
            </a:pPr>
            <a:r>
              <a:rPr lang="en-US" sz="2100" dirty="0">
                <a:solidFill>
                  <a:schemeClr val="accent4"/>
                </a:solidFill>
                <a:latin typeface="+mn-lt"/>
              </a:rPr>
              <a:t>star schema: one root entity and several 0-1 or 0-n secondary entities</a:t>
            </a:r>
          </a:p>
          <a:p>
            <a:pPr marL="896112" lvl="1" indent="-320040" defTabSz="914400" fontAlgn="auto">
              <a:spcBef>
                <a:spcPts val="0"/>
              </a:spcBef>
              <a:spcAft>
                <a:spcPts val="0"/>
              </a:spcAft>
              <a:buClr>
                <a:schemeClr val="accent2"/>
              </a:buClr>
              <a:buSzPct val="60000"/>
              <a:buFont typeface="Arial" pitchFamily="34" charset="0"/>
              <a:buChar char="•"/>
              <a:defRPr/>
            </a:pPr>
            <a:r>
              <a:rPr lang="en-US" sz="2100" dirty="0">
                <a:solidFill>
                  <a:schemeClr val="accent4"/>
                </a:solidFill>
                <a:latin typeface="+mn-lt"/>
              </a:rPr>
              <a:t>snowflake schemas and beyond</a:t>
            </a:r>
            <a:endParaRPr kumimoji="0" lang="en-US" sz="2100" b="0" i="0" u="none" strike="noStrike" kern="1200" cap="none" spc="0" normalizeH="0" noProof="0" dirty="0">
              <a:ln>
                <a:noFill/>
              </a:ln>
              <a:solidFill>
                <a:schemeClr val="accent4"/>
              </a:solidFill>
              <a:effectLst/>
              <a:uLnTx/>
              <a:uFillTx/>
              <a:latin typeface="+mn-lt"/>
            </a:endParaRPr>
          </a:p>
          <a:p>
            <a:pPr marL="438912" lvl="0" indent="-320040" defTabSz="914400" fontAlgn="auto">
              <a:spcBef>
                <a:spcPts val="0"/>
              </a:spcBef>
              <a:spcAft>
                <a:spcPts val="0"/>
              </a:spcAft>
              <a:buClr>
                <a:schemeClr val="accent2"/>
              </a:buClr>
              <a:buSzPct val="60000"/>
              <a:buFont typeface="Arial" pitchFamily="34" charset="0"/>
              <a:buChar char="•"/>
              <a:defRPr/>
            </a:pPr>
            <a:endParaRPr lang="en-US" sz="2000" dirty="0">
              <a:solidFill>
                <a:schemeClr val="accent4"/>
              </a:solidFill>
              <a:latin typeface="+mn-lt"/>
            </a:endParaRPr>
          </a:p>
          <a:p>
            <a:pPr marL="438912" lvl="0" indent="-320040" defTabSz="914400" fontAlgn="auto">
              <a:spcBef>
                <a:spcPts val="0"/>
              </a:spcBef>
              <a:spcAft>
                <a:spcPts val="0"/>
              </a:spcAft>
              <a:buClr>
                <a:schemeClr val="accent2"/>
              </a:buClr>
              <a:buSzPct val="60000"/>
              <a:buFont typeface="Arial" pitchFamily="34" charset="0"/>
              <a:buChar char="•"/>
              <a:defRPr/>
            </a:pPr>
            <a:r>
              <a:rPr lang="en-US" sz="2600" dirty="0">
                <a:solidFill>
                  <a:schemeClr val="accent4"/>
                </a:solidFill>
                <a:latin typeface="+mn-lt"/>
              </a:rPr>
              <a:t>Impact on </a:t>
            </a:r>
            <a:r>
              <a:rPr lang="en-US" sz="2600" dirty="0" err="1">
                <a:solidFill>
                  <a:schemeClr val="accent4"/>
                </a:solidFill>
                <a:latin typeface="+mn-lt"/>
              </a:rPr>
              <a:t>Khiops</a:t>
            </a:r>
            <a:endParaRPr lang="en-US" sz="2600" dirty="0">
              <a:solidFill>
                <a:schemeClr val="accent4"/>
              </a:solidFill>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solidFill>
                  <a:schemeClr val="accent4"/>
                </a:solidFill>
                <a:latin typeface="+mn-lt"/>
              </a:rPr>
              <a:t>Multi-table dictionary</a:t>
            </a:r>
          </a:p>
          <a:p>
            <a:pPr marL="1353312" lvl="2" indent="-320040" defTabSz="914400" fontAlgn="auto">
              <a:spcBef>
                <a:spcPts val="0"/>
              </a:spcBef>
              <a:spcAft>
                <a:spcPts val="0"/>
              </a:spcAft>
              <a:buClr>
                <a:schemeClr val="accent2"/>
              </a:buClr>
              <a:buSzPct val="60000"/>
              <a:buFont typeface="Arial" pitchFamily="34" charset="0"/>
              <a:buChar char="•"/>
              <a:defRPr/>
            </a:pPr>
            <a:r>
              <a:rPr lang="en-US" sz="1500" dirty="0">
                <a:solidFill>
                  <a:schemeClr val="accent4"/>
                </a:solidFill>
                <a:latin typeface="+mn-lt"/>
              </a:rPr>
              <a:t>to describe star-schema input representation</a:t>
            </a:r>
          </a:p>
          <a:p>
            <a:pPr marL="1353312" lvl="2" indent="-320040" defTabSz="914400" fontAlgn="auto">
              <a:spcBef>
                <a:spcPts val="0"/>
              </a:spcBef>
              <a:spcAft>
                <a:spcPts val="0"/>
              </a:spcAft>
              <a:buClr>
                <a:schemeClr val="accent2"/>
              </a:buClr>
              <a:buSzPct val="60000"/>
              <a:buFont typeface="Arial" pitchFamily="34" charset="0"/>
              <a:buChar char="•"/>
              <a:defRPr/>
            </a:pPr>
            <a:endParaRPr lang="en-US" sz="1500" dirty="0">
              <a:solidFill>
                <a:schemeClr val="accent4"/>
              </a:solidFill>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solidFill>
                  <a:schemeClr val="accent4"/>
                </a:solidFill>
                <a:latin typeface="+mn-lt"/>
              </a:rPr>
              <a:t>Multi-table database</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a:solidFill>
                  <a:schemeClr val="accent4"/>
                </a:solidFill>
                <a:latin typeface="+mn-lt"/>
              </a:rPr>
              <a:t>to store input data on multiple files</a:t>
            </a:r>
          </a:p>
          <a:p>
            <a:pPr marL="1353312" lvl="2" indent="-320040" defTabSz="914400" fontAlgn="auto">
              <a:spcBef>
                <a:spcPts val="0"/>
              </a:spcBef>
              <a:spcAft>
                <a:spcPts val="0"/>
              </a:spcAft>
              <a:buClr>
                <a:schemeClr val="accent2"/>
              </a:buClr>
              <a:buSzPct val="60000"/>
              <a:buFont typeface="Arial" pitchFamily="34" charset="0"/>
              <a:buChar char="•"/>
              <a:defRPr/>
            </a:pPr>
            <a:endParaRPr lang="en-US" sz="1400" dirty="0">
              <a:solidFill>
                <a:schemeClr val="accent4"/>
              </a:solidFill>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solidFill>
                  <a:schemeClr val="accent4"/>
                </a:solidFill>
                <a:latin typeface="+mn-lt"/>
              </a:rPr>
              <a:t>Feature construction language</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a:solidFill>
                  <a:schemeClr val="accent4"/>
                </a:solidFill>
                <a:latin typeface="+mn-lt"/>
              </a:rPr>
              <a:t>to drive automatic feature construction</a:t>
            </a:r>
          </a:p>
          <a:p>
            <a:pPr marL="1353312" lvl="2" indent="-320040" defTabSz="914400" fontAlgn="auto">
              <a:spcBef>
                <a:spcPts val="0"/>
              </a:spcBef>
              <a:spcAft>
                <a:spcPts val="0"/>
              </a:spcAft>
              <a:buClr>
                <a:schemeClr val="accent2"/>
              </a:buClr>
              <a:buSzPct val="60000"/>
              <a:buFont typeface="Arial" pitchFamily="34" charset="0"/>
              <a:buChar char="•"/>
              <a:defRPr/>
            </a:pPr>
            <a:endParaRPr lang="en-US" sz="1400" dirty="0">
              <a:solidFill>
                <a:schemeClr val="accent4"/>
              </a:solidFill>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solidFill>
                  <a:schemeClr val="accent4"/>
                </a:solidFill>
                <a:latin typeface="+mn-lt"/>
              </a:rPr>
              <a:t>Sort functionality on large files</a:t>
            </a:r>
          </a:p>
          <a:p>
            <a:pPr marL="896112" lvl="1" indent="-320040" defTabSz="914400" fontAlgn="auto">
              <a:spcBef>
                <a:spcPts val="0"/>
              </a:spcBef>
              <a:spcAft>
                <a:spcPts val="0"/>
              </a:spcAft>
              <a:buClr>
                <a:schemeClr val="accent2"/>
              </a:buClr>
              <a:buSzPct val="60000"/>
              <a:buFont typeface="Arial" pitchFamily="34" charset="0"/>
              <a:buChar char="•"/>
              <a:defRPr/>
            </a:pPr>
            <a:endParaRPr lang="en-US" sz="1900" dirty="0">
              <a:solidFill>
                <a:schemeClr val="accent4"/>
              </a:solidFill>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solidFill>
                  <a:schemeClr val="accent4"/>
                </a:solidFill>
                <a:latin typeface="+mn-lt"/>
              </a:rPr>
              <a:t>Powerful analytic functionalities</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a:solidFill>
                  <a:schemeClr val="accent4"/>
                </a:solidFill>
                <a:latin typeface="+mn-lt"/>
              </a:rPr>
              <a:t>Automatic feature construction</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a:solidFill>
                  <a:schemeClr val="accent4"/>
                </a:solidFill>
                <a:latin typeface="+mn-lt"/>
              </a:rPr>
              <a:t>Recoding of multi-table databases to get a flattened representation</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a:solidFill>
                  <a:schemeClr val="accent4"/>
                </a:solidFill>
                <a:latin typeface="+mn-lt"/>
              </a:rPr>
              <a:t>Modeling and deployment at the multi-table level</a:t>
            </a:r>
          </a:p>
          <a:p>
            <a:pPr marL="438912" lvl="0" indent="-320040" defTabSz="914400" fontAlgn="auto">
              <a:spcBef>
                <a:spcPts val="0"/>
              </a:spcBef>
              <a:spcAft>
                <a:spcPts val="0"/>
              </a:spcAft>
              <a:buClr>
                <a:schemeClr val="accent2"/>
              </a:buClr>
              <a:buSzPct val="60000"/>
              <a:buFont typeface="Arial" pitchFamily="34" charset="0"/>
              <a:buChar char="•"/>
              <a:defRPr/>
            </a:pPr>
            <a:endParaRPr lang="en-US" sz="2000" dirty="0">
              <a:latin typeface="+mn-lt"/>
            </a:endParaRPr>
          </a:p>
          <a:p>
            <a:pPr marL="438912" lvl="0" indent="-320040" defTabSz="914400" fontAlgn="auto">
              <a:spcBef>
                <a:spcPts val="0"/>
              </a:spcBef>
              <a:spcAft>
                <a:spcPts val="0"/>
              </a:spcAft>
              <a:buClr>
                <a:schemeClr val="accent2"/>
              </a:buClr>
              <a:buSzPct val="60000"/>
              <a:buFont typeface="Arial" pitchFamily="34" charset="0"/>
              <a:buChar char="•"/>
              <a:defRPr/>
            </a:pPr>
            <a:endParaRPr lang="en-US" sz="2000" dirty="0">
              <a:latin typeface="+mn-lt"/>
            </a:endParaRPr>
          </a:p>
          <a:p>
            <a:pPr marL="438912" lvl="0" indent="-320040" defTabSz="914400" fontAlgn="auto">
              <a:spcBef>
                <a:spcPts val="0"/>
              </a:spcBef>
              <a:spcAft>
                <a:spcPts val="0"/>
              </a:spcAft>
              <a:buClr>
                <a:schemeClr val="accent2"/>
              </a:buClr>
              <a:buSzPct val="60000"/>
              <a:buFont typeface="Arial" pitchFamily="34" charset="0"/>
              <a:buChar char="•"/>
              <a:defRPr/>
            </a:pPr>
            <a:r>
              <a:rPr lang="en-US" sz="2600" dirty="0">
                <a:latin typeface="+mn-lt"/>
              </a:rPr>
              <a:t>All other </a:t>
            </a:r>
            <a:r>
              <a:rPr lang="en-US" sz="2600" dirty="0" err="1">
                <a:latin typeface="+mn-lt"/>
              </a:rPr>
              <a:t>Khiops</a:t>
            </a:r>
            <a:r>
              <a:rPr lang="en-US" sz="2600" dirty="0">
                <a:latin typeface="+mn-lt"/>
              </a:rPr>
              <a:t> functionalities are available similarly</a:t>
            </a: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latin typeface="+mn-lt"/>
              </a:rPr>
              <a:t>Classification, regression, correlation analysis</a:t>
            </a: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latin typeface="+mn-lt"/>
              </a:rPr>
              <a:t>Deployment, recoding, evaluation</a:t>
            </a: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latin typeface="+mn-lt"/>
              </a:rPr>
              <a:t>…</a:t>
            </a:r>
            <a:endParaRPr kumimoji="0" lang="en-US" sz="2000" b="0" i="0" u="none" strike="noStrike" kern="1200" cap="none" spc="0" normalizeH="0" noProof="0" dirty="0">
              <a:ln>
                <a:noFill/>
              </a:ln>
              <a:solidFill>
                <a:schemeClr val="tx1"/>
              </a:solidFill>
              <a:effectLst/>
              <a:uLnTx/>
              <a:uFillTx/>
              <a:latin typeface="+mn-lt"/>
            </a:endParaRPr>
          </a:p>
          <a:p>
            <a:pPr marL="1353312" lvl="2" indent="-320040" defTabSz="914400" fontAlgn="auto">
              <a:spcBef>
                <a:spcPts val="0"/>
              </a:spcBef>
              <a:spcAft>
                <a:spcPts val="0"/>
              </a:spcAft>
              <a:buClr>
                <a:schemeClr val="accent2"/>
              </a:buClr>
              <a:buSzPct val="60000"/>
              <a:defRPr/>
            </a:pPr>
            <a:endParaRPr lang="en-US" sz="1200" dirty="0">
              <a:latin typeface="+mn-lt"/>
            </a:endParaRPr>
          </a:p>
          <a:p>
            <a:pPr marL="1353312" lvl="2" indent="-320040" defTabSz="914400" fontAlgn="auto">
              <a:spcBef>
                <a:spcPts val="0"/>
              </a:spcBef>
              <a:spcAft>
                <a:spcPts val="0"/>
              </a:spcAft>
              <a:buClr>
                <a:schemeClr val="accent2"/>
              </a:buClr>
              <a:buSzPct val="60000"/>
              <a:buFont typeface="Arial" pitchFamily="34" charset="0"/>
              <a:buChar char="•"/>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731012" marR="0" lvl="1" indent="-320040" algn="l" defTabSz="914400" rtl="0" eaLnBrk="1" fontAlgn="auto" latinLnBrk="0" hangingPunct="1">
              <a:lnSpc>
                <a:spcPct val="100000"/>
              </a:lnSpc>
              <a:spcBef>
                <a:spcPts val="0"/>
              </a:spcBef>
              <a:spcAft>
                <a:spcPts val="0"/>
              </a:spcAft>
              <a:buClr>
                <a:schemeClr val="accent1"/>
              </a:buClr>
              <a:buSzPct val="70000"/>
              <a:buFont typeface="Wingdings 2"/>
              <a:buNone/>
              <a:tabLst/>
              <a:defRPr/>
            </a:pPr>
            <a:endParaRPr kumimoji="0" lang="en-US" sz="1600" b="0" i="0" u="none" strike="noStrike" kern="1200" cap="none" spc="0" normalizeH="0" baseline="0" noProof="0" dirty="0">
              <a:ln>
                <a:noFill/>
              </a:ln>
              <a:solidFill>
                <a:schemeClr val="tx1"/>
              </a:solidFill>
              <a:effectLst/>
              <a:uLnTx/>
              <a:uFillTx/>
              <a:latin typeface="+mn-lt"/>
            </a:endParaRPr>
          </a:p>
        </p:txBody>
      </p:sp>
      <p:pic>
        <p:nvPicPr>
          <p:cNvPr id="7" name="Image 6"/>
          <p:cNvPicPr>
            <a:picLocks noChangeAspect="1"/>
          </p:cNvPicPr>
          <p:nvPr/>
        </p:nvPicPr>
        <p:blipFill>
          <a:blip r:embed="rId3" cstate="print"/>
          <a:stretch>
            <a:fillRect/>
          </a:stretch>
        </p:blipFill>
        <p:spPr bwMode="auto">
          <a:xfrm>
            <a:off x="142341" y="677250"/>
            <a:ext cx="464762" cy="236190"/>
          </a:xfrm>
          <a:prstGeom prst="rect">
            <a:avLst/>
          </a:prstGeom>
          <a:noFill/>
          <a:ln w="9525">
            <a:noFill/>
            <a:miter lim="800000"/>
            <a:headEnd/>
            <a:tailEnd/>
          </a:ln>
          <a:effectLst/>
        </p:spPr>
      </p:pic>
      <p:pic>
        <p:nvPicPr>
          <p:cNvPr id="6" name="Picture 2"/>
          <p:cNvPicPr>
            <a:picLocks noChangeAspect="1" noChangeArrowheads="1"/>
          </p:cNvPicPr>
          <p:nvPr/>
        </p:nvPicPr>
        <p:blipFill>
          <a:blip r:embed="rId4"/>
          <a:srcRect/>
          <a:stretch>
            <a:fillRect/>
          </a:stretch>
        </p:blipFill>
        <p:spPr bwMode="auto">
          <a:xfrm>
            <a:off x="202603" y="2676631"/>
            <a:ext cx="702469" cy="666750"/>
          </a:xfrm>
          <a:prstGeom prst="rect">
            <a:avLst/>
          </a:prstGeom>
          <a:noFill/>
          <a:ln w="9525">
            <a:noFill/>
            <a:miter lim="800000"/>
            <a:headEnd/>
            <a:tailEnd/>
          </a:ln>
          <a:effectLst/>
        </p:spPr>
      </p:pic>
    </p:spTree>
    <p:extLst>
      <p:ext uri="{BB962C8B-B14F-4D97-AF65-F5344CB8AC3E}">
        <p14:creationId xmlns:p14="http://schemas.microsoft.com/office/powerpoint/2010/main" val="13445612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fontAlgn="auto">
              <a:spcAft>
                <a:spcPts val="0"/>
              </a:spcAft>
              <a:defRPr/>
            </a:pPr>
            <a:r>
              <a:rPr lang="en-US" noProof="0" dirty="0" err="1">
                <a:solidFill>
                  <a:schemeClr val="accent1">
                    <a:satMod val="150000"/>
                  </a:schemeClr>
                </a:solidFill>
              </a:rPr>
              <a:t>Khiops</a:t>
            </a:r>
            <a:r>
              <a:rPr lang="en-US" noProof="0" dirty="0">
                <a:solidFill>
                  <a:schemeClr val="accent1">
                    <a:satMod val="150000"/>
                  </a:schemeClr>
                </a:solidFill>
              </a:rPr>
              <a:t> multi-table</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64</a:t>
            </a:fld>
            <a:endParaRPr lang="en-US" dirty="0"/>
          </a:p>
        </p:txBody>
      </p:sp>
      <p:sp>
        <p:nvSpPr>
          <p:cNvPr id="15" name="Espace réservé du contenu 2"/>
          <p:cNvSpPr txBox="1">
            <a:spLocks/>
          </p:cNvSpPr>
          <p:nvPr/>
        </p:nvSpPr>
        <p:spPr>
          <a:xfrm>
            <a:off x="905072" y="2048933"/>
            <a:ext cx="7299128" cy="4428066"/>
          </a:xfrm>
          <a:prstGeom prst="rect">
            <a:avLst/>
          </a:prstGeom>
        </p:spPr>
        <p:txBody>
          <a:bodyPr vert="horz" rtlCol="0">
            <a:normAutofit fontScale="70000" lnSpcReduction="20000"/>
          </a:bodyPr>
          <a:lstStyle/>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r>
              <a:rPr kumimoji="0" lang="en-US" sz="2600" b="0" i="0" u="none" strike="noStrike" kern="1200" cap="none" spc="0" normalizeH="0" baseline="0" noProof="0" dirty="0" err="1">
                <a:ln>
                  <a:noFill/>
                </a:ln>
                <a:solidFill>
                  <a:schemeClr val="accent4"/>
                </a:solidFill>
                <a:effectLst/>
                <a:uLnTx/>
                <a:uFillTx/>
                <a:latin typeface="+mn-lt"/>
              </a:rPr>
              <a:t>Khiops</a:t>
            </a:r>
            <a:r>
              <a:rPr kumimoji="0" lang="en-US" sz="2600" b="0" i="0" u="none" strike="noStrike" kern="1200" cap="none" spc="0" normalizeH="0" baseline="0" noProof="0" dirty="0">
                <a:ln>
                  <a:noFill/>
                </a:ln>
                <a:solidFill>
                  <a:schemeClr val="accent4"/>
                </a:solidFill>
                <a:effectLst/>
                <a:uLnTx/>
                <a:uFillTx/>
                <a:latin typeface="+mn-lt"/>
              </a:rPr>
              <a:t> can deal with multi-table databases</a:t>
            </a:r>
          </a:p>
          <a:p>
            <a:pPr marL="896112" lvl="1" indent="-320040" defTabSz="914400" fontAlgn="auto">
              <a:spcBef>
                <a:spcPts val="0"/>
              </a:spcBef>
              <a:spcAft>
                <a:spcPts val="0"/>
              </a:spcAft>
              <a:buClr>
                <a:schemeClr val="accent2"/>
              </a:buClr>
              <a:buSzPct val="60000"/>
              <a:buFont typeface="Arial" pitchFamily="34" charset="0"/>
              <a:buChar char="•"/>
              <a:defRPr/>
            </a:pPr>
            <a:r>
              <a:rPr lang="en-US" sz="2100" dirty="0">
                <a:latin typeface="+mn-lt"/>
              </a:rPr>
              <a:t>star schema: one root entity and several 0-1 or 0-n secondary entities</a:t>
            </a:r>
          </a:p>
          <a:p>
            <a:pPr marL="896112" lvl="1" indent="-320040" defTabSz="914400" fontAlgn="auto">
              <a:spcBef>
                <a:spcPts val="0"/>
              </a:spcBef>
              <a:spcAft>
                <a:spcPts val="0"/>
              </a:spcAft>
              <a:buClr>
                <a:schemeClr val="accent2"/>
              </a:buClr>
              <a:buSzPct val="60000"/>
              <a:buFont typeface="Arial" pitchFamily="34" charset="0"/>
              <a:buChar char="•"/>
              <a:defRPr/>
            </a:pPr>
            <a:r>
              <a:rPr lang="en-US" sz="2100" dirty="0">
                <a:solidFill>
                  <a:srgbClr val="FF0000"/>
                </a:solidFill>
                <a:latin typeface="+mn-lt"/>
              </a:rPr>
              <a:t>snowflake schemas and beyond</a:t>
            </a:r>
            <a:endParaRPr kumimoji="0" lang="en-US" sz="2100" b="0" i="0" u="none" strike="noStrike" kern="1200" cap="none" spc="0" normalizeH="0" noProof="0" dirty="0">
              <a:ln>
                <a:noFill/>
              </a:ln>
              <a:solidFill>
                <a:srgbClr val="FF0000"/>
              </a:solidFill>
              <a:effectLst/>
              <a:uLnTx/>
              <a:uFillTx/>
              <a:latin typeface="+mn-lt"/>
            </a:endParaRPr>
          </a:p>
          <a:p>
            <a:pPr marL="438912" lvl="0" indent="-320040" defTabSz="914400" fontAlgn="auto">
              <a:spcBef>
                <a:spcPts val="0"/>
              </a:spcBef>
              <a:spcAft>
                <a:spcPts val="0"/>
              </a:spcAft>
              <a:buClr>
                <a:schemeClr val="accent2"/>
              </a:buClr>
              <a:buSzPct val="60000"/>
              <a:buFont typeface="Arial" pitchFamily="34" charset="0"/>
              <a:buChar char="•"/>
              <a:defRPr/>
            </a:pPr>
            <a:endParaRPr lang="en-US" sz="2000" dirty="0">
              <a:solidFill>
                <a:schemeClr val="accent4"/>
              </a:solidFill>
              <a:latin typeface="+mn-lt"/>
            </a:endParaRPr>
          </a:p>
          <a:p>
            <a:pPr marL="438912" lvl="0" indent="-320040" defTabSz="914400" fontAlgn="auto">
              <a:spcBef>
                <a:spcPts val="0"/>
              </a:spcBef>
              <a:spcAft>
                <a:spcPts val="0"/>
              </a:spcAft>
              <a:buClr>
                <a:schemeClr val="accent2"/>
              </a:buClr>
              <a:buSzPct val="60000"/>
              <a:buFont typeface="Arial" pitchFamily="34" charset="0"/>
              <a:buChar char="•"/>
              <a:defRPr/>
            </a:pPr>
            <a:r>
              <a:rPr lang="en-US" sz="2600" dirty="0">
                <a:solidFill>
                  <a:schemeClr val="accent4"/>
                </a:solidFill>
                <a:latin typeface="+mn-lt"/>
              </a:rPr>
              <a:t>Impact on </a:t>
            </a:r>
            <a:r>
              <a:rPr lang="en-US" sz="2600" dirty="0" err="1">
                <a:solidFill>
                  <a:schemeClr val="accent4"/>
                </a:solidFill>
                <a:latin typeface="+mn-lt"/>
              </a:rPr>
              <a:t>Khiops</a:t>
            </a:r>
            <a:endParaRPr lang="en-US" sz="2600" dirty="0">
              <a:solidFill>
                <a:schemeClr val="accent4"/>
              </a:solidFill>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solidFill>
                  <a:schemeClr val="accent4"/>
                </a:solidFill>
                <a:latin typeface="+mn-lt"/>
              </a:rPr>
              <a:t>Multi-table dictionary</a:t>
            </a:r>
          </a:p>
          <a:p>
            <a:pPr marL="1353312" lvl="2" indent="-320040" defTabSz="914400" fontAlgn="auto">
              <a:spcBef>
                <a:spcPts val="0"/>
              </a:spcBef>
              <a:spcAft>
                <a:spcPts val="0"/>
              </a:spcAft>
              <a:buClr>
                <a:schemeClr val="accent2"/>
              </a:buClr>
              <a:buSzPct val="60000"/>
              <a:buFont typeface="Arial" pitchFamily="34" charset="0"/>
              <a:buChar char="•"/>
              <a:defRPr/>
            </a:pPr>
            <a:r>
              <a:rPr lang="en-US" sz="1500" dirty="0">
                <a:solidFill>
                  <a:schemeClr val="accent4"/>
                </a:solidFill>
                <a:latin typeface="+mn-lt"/>
              </a:rPr>
              <a:t>to describe star-schema input representation</a:t>
            </a:r>
          </a:p>
          <a:p>
            <a:pPr marL="1353312" lvl="2" indent="-320040" defTabSz="914400" fontAlgn="auto">
              <a:spcBef>
                <a:spcPts val="0"/>
              </a:spcBef>
              <a:spcAft>
                <a:spcPts val="0"/>
              </a:spcAft>
              <a:buClr>
                <a:schemeClr val="accent2"/>
              </a:buClr>
              <a:buSzPct val="60000"/>
              <a:buFont typeface="Arial" pitchFamily="34" charset="0"/>
              <a:buChar char="•"/>
              <a:defRPr/>
            </a:pPr>
            <a:endParaRPr lang="en-US" sz="1500" dirty="0">
              <a:solidFill>
                <a:schemeClr val="accent4"/>
              </a:solidFill>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solidFill>
                  <a:schemeClr val="accent4"/>
                </a:solidFill>
                <a:latin typeface="+mn-lt"/>
              </a:rPr>
              <a:t>Multi-table database</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a:solidFill>
                  <a:schemeClr val="accent4"/>
                </a:solidFill>
                <a:latin typeface="+mn-lt"/>
              </a:rPr>
              <a:t>to store input data on multiple files</a:t>
            </a:r>
          </a:p>
          <a:p>
            <a:pPr marL="1353312" lvl="2" indent="-320040" defTabSz="914400" fontAlgn="auto">
              <a:spcBef>
                <a:spcPts val="0"/>
              </a:spcBef>
              <a:spcAft>
                <a:spcPts val="0"/>
              </a:spcAft>
              <a:buClr>
                <a:schemeClr val="accent2"/>
              </a:buClr>
              <a:buSzPct val="60000"/>
              <a:buFont typeface="Arial" pitchFamily="34" charset="0"/>
              <a:buChar char="•"/>
              <a:defRPr/>
            </a:pPr>
            <a:endParaRPr lang="en-US" sz="1400" dirty="0">
              <a:solidFill>
                <a:schemeClr val="accent4"/>
              </a:solidFill>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solidFill>
                  <a:schemeClr val="accent4"/>
                </a:solidFill>
                <a:latin typeface="+mn-lt"/>
              </a:rPr>
              <a:t>Feature construction language</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a:solidFill>
                  <a:schemeClr val="accent4"/>
                </a:solidFill>
                <a:latin typeface="+mn-lt"/>
              </a:rPr>
              <a:t>to drive automatic feature construction</a:t>
            </a:r>
          </a:p>
          <a:p>
            <a:pPr marL="1353312" lvl="2" indent="-320040" defTabSz="914400" fontAlgn="auto">
              <a:spcBef>
                <a:spcPts val="0"/>
              </a:spcBef>
              <a:spcAft>
                <a:spcPts val="0"/>
              </a:spcAft>
              <a:buClr>
                <a:schemeClr val="accent2"/>
              </a:buClr>
              <a:buSzPct val="60000"/>
              <a:buFont typeface="Arial" pitchFamily="34" charset="0"/>
              <a:buChar char="•"/>
              <a:defRPr/>
            </a:pPr>
            <a:endParaRPr lang="en-US" sz="1400" dirty="0">
              <a:solidFill>
                <a:schemeClr val="accent4"/>
              </a:solidFill>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solidFill>
                  <a:schemeClr val="accent4"/>
                </a:solidFill>
                <a:latin typeface="+mn-lt"/>
              </a:rPr>
              <a:t>Sort functionality on large files</a:t>
            </a:r>
          </a:p>
          <a:p>
            <a:pPr marL="896112" lvl="1" indent="-320040" defTabSz="914400" fontAlgn="auto">
              <a:spcBef>
                <a:spcPts val="0"/>
              </a:spcBef>
              <a:spcAft>
                <a:spcPts val="0"/>
              </a:spcAft>
              <a:buClr>
                <a:schemeClr val="accent2"/>
              </a:buClr>
              <a:buSzPct val="60000"/>
              <a:buFont typeface="Arial" pitchFamily="34" charset="0"/>
              <a:buChar char="•"/>
              <a:defRPr/>
            </a:pPr>
            <a:endParaRPr lang="en-US" sz="1900" dirty="0">
              <a:solidFill>
                <a:schemeClr val="accent4"/>
              </a:solidFill>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solidFill>
                  <a:schemeClr val="accent4"/>
                </a:solidFill>
                <a:latin typeface="+mn-lt"/>
              </a:rPr>
              <a:t>Powerful analytic functionalities</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a:solidFill>
                  <a:schemeClr val="accent4"/>
                </a:solidFill>
                <a:latin typeface="+mn-lt"/>
              </a:rPr>
              <a:t>Automatic feature construction</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a:solidFill>
                  <a:schemeClr val="accent4"/>
                </a:solidFill>
                <a:latin typeface="+mn-lt"/>
              </a:rPr>
              <a:t>Recoding of multi-table databases to get a flattened representation</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a:solidFill>
                  <a:schemeClr val="accent4"/>
                </a:solidFill>
                <a:latin typeface="+mn-lt"/>
              </a:rPr>
              <a:t>Modeling and deployment at the multi-table level</a:t>
            </a:r>
          </a:p>
          <a:p>
            <a:pPr marL="438912" lvl="0" indent="-320040" defTabSz="914400" fontAlgn="auto">
              <a:spcBef>
                <a:spcPts val="0"/>
              </a:spcBef>
              <a:spcAft>
                <a:spcPts val="0"/>
              </a:spcAft>
              <a:buClr>
                <a:schemeClr val="accent2"/>
              </a:buClr>
              <a:buSzPct val="60000"/>
              <a:buFont typeface="Arial" pitchFamily="34" charset="0"/>
              <a:buChar char="•"/>
              <a:defRPr/>
            </a:pPr>
            <a:endParaRPr lang="en-US" sz="2000" dirty="0">
              <a:latin typeface="+mn-lt"/>
            </a:endParaRPr>
          </a:p>
          <a:p>
            <a:pPr marL="438912" lvl="0" indent="-320040" defTabSz="914400" fontAlgn="auto">
              <a:spcBef>
                <a:spcPts val="0"/>
              </a:spcBef>
              <a:spcAft>
                <a:spcPts val="0"/>
              </a:spcAft>
              <a:buClr>
                <a:schemeClr val="accent2"/>
              </a:buClr>
              <a:buSzPct val="60000"/>
              <a:buFont typeface="Arial" pitchFamily="34" charset="0"/>
              <a:buChar char="•"/>
              <a:defRPr/>
            </a:pPr>
            <a:endParaRPr lang="en-US" sz="2000" dirty="0">
              <a:latin typeface="+mn-lt"/>
            </a:endParaRPr>
          </a:p>
          <a:p>
            <a:pPr marL="438912" lvl="0" indent="-320040" defTabSz="914400" fontAlgn="auto">
              <a:spcBef>
                <a:spcPts val="0"/>
              </a:spcBef>
              <a:spcAft>
                <a:spcPts val="0"/>
              </a:spcAft>
              <a:buClr>
                <a:schemeClr val="accent2"/>
              </a:buClr>
              <a:buSzPct val="60000"/>
              <a:buFont typeface="Arial" pitchFamily="34" charset="0"/>
              <a:buChar char="•"/>
              <a:defRPr/>
            </a:pPr>
            <a:r>
              <a:rPr lang="en-US" sz="2600" dirty="0">
                <a:solidFill>
                  <a:schemeClr val="accent2"/>
                </a:solidFill>
                <a:latin typeface="+mn-lt"/>
              </a:rPr>
              <a:t>All other </a:t>
            </a:r>
            <a:r>
              <a:rPr lang="en-US" sz="2600" dirty="0" err="1">
                <a:solidFill>
                  <a:schemeClr val="accent2"/>
                </a:solidFill>
                <a:latin typeface="+mn-lt"/>
              </a:rPr>
              <a:t>Khiops</a:t>
            </a:r>
            <a:r>
              <a:rPr lang="en-US" sz="2600" dirty="0">
                <a:solidFill>
                  <a:schemeClr val="accent2"/>
                </a:solidFill>
                <a:latin typeface="+mn-lt"/>
              </a:rPr>
              <a:t> functionalities are available similarly</a:t>
            </a: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solidFill>
                  <a:schemeClr val="accent2"/>
                </a:solidFill>
                <a:latin typeface="+mn-lt"/>
              </a:rPr>
              <a:t>Classification, regression, correlation analysis</a:t>
            </a: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solidFill>
                  <a:schemeClr val="accent2"/>
                </a:solidFill>
                <a:latin typeface="+mn-lt"/>
              </a:rPr>
              <a:t>Deployment, recoding, evaluation</a:t>
            </a: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solidFill>
                  <a:schemeClr val="accent2"/>
                </a:solidFill>
                <a:latin typeface="+mn-lt"/>
              </a:rPr>
              <a:t>…</a:t>
            </a:r>
            <a:endParaRPr kumimoji="0" lang="en-US" sz="2000" b="0" i="0" u="none" strike="noStrike" kern="1200" cap="none" spc="0" normalizeH="0" noProof="0" dirty="0">
              <a:ln>
                <a:noFill/>
              </a:ln>
              <a:solidFill>
                <a:schemeClr val="accent2"/>
              </a:solidFill>
              <a:effectLst/>
              <a:uLnTx/>
              <a:uFillTx/>
              <a:latin typeface="+mn-lt"/>
            </a:endParaRPr>
          </a:p>
          <a:p>
            <a:pPr marL="1353312" lvl="2" indent="-320040" defTabSz="914400" fontAlgn="auto">
              <a:spcBef>
                <a:spcPts val="0"/>
              </a:spcBef>
              <a:spcAft>
                <a:spcPts val="0"/>
              </a:spcAft>
              <a:buClr>
                <a:schemeClr val="accent2"/>
              </a:buClr>
              <a:buSzPct val="60000"/>
              <a:defRPr/>
            </a:pPr>
            <a:endParaRPr lang="en-US" sz="1200" dirty="0">
              <a:solidFill>
                <a:schemeClr val="accent2"/>
              </a:solidFill>
              <a:latin typeface="+mn-lt"/>
            </a:endParaRPr>
          </a:p>
          <a:p>
            <a:pPr marL="1353312" lvl="2" indent="-320040" defTabSz="914400" fontAlgn="auto">
              <a:spcBef>
                <a:spcPts val="0"/>
              </a:spcBef>
              <a:spcAft>
                <a:spcPts val="0"/>
              </a:spcAft>
              <a:buClr>
                <a:schemeClr val="accent2"/>
              </a:buClr>
              <a:buSzPct val="60000"/>
              <a:buFont typeface="Arial" pitchFamily="34" charset="0"/>
              <a:buChar char="•"/>
              <a:defRPr/>
            </a:pPr>
            <a:endParaRPr kumimoji="0" lang="en-US" sz="2000" b="0" i="0" u="none" strike="noStrike" kern="1200" cap="none" spc="0" normalizeH="0" baseline="0" noProof="0" dirty="0">
              <a:ln>
                <a:noFill/>
              </a:ln>
              <a:solidFill>
                <a:schemeClr val="accent2"/>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731012" marR="0" lvl="1" indent="-320040" algn="l" defTabSz="914400" rtl="0" eaLnBrk="1" fontAlgn="auto" latinLnBrk="0" hangingPunct="1">
              <a:lnSpc>
                <a:spcPct val="100000"/>
              </a:lnSpc>
              <a:spcBef>
                <a:spcPts val="0"/>
              </a:spcBef>
              <a:spcAft>
                <a:spcPts val="0"/>
              </a:spcAft>
              <a:buClr>
                <a:schemeClr val="accent1"/>
              </a:buClr>
              <a:buSzPct val="70000"/>
              <a:buFont typeface="Wingdings 2"/>
              <a:buNone/>
              <a:tabLst/>
              <a:defRPr/>
            </a:pPr>
            <a:endParaRPr kumimoji="0" lang="en-US" sz="1600" b="0" i="0" u="none" strike="noStrike" kern="1200" cap="none" spc="0" normalizeH="0" baseline="0" noProof="0" dirty="0">
              <a:ln>
                <a:noFill/>
              </a:ln>
              <a:solidFill>
                <a:schemeClr val="tx1"/>
              </a:solidFill>
              <a:effectLst/>
              <a:uLnTx/>
              <a:uFillTx/>
              <a:latin typeface="+mn-lt"/>
            </a:endParaRPr>
          </a:p>
        </p:txBody>
      </p:sp>
      <p:pic>
        <p:nvPicPr>
          <p:cNvPr id="7" name="Image 6"/>
          <p:cNvPicPr>
            <a:picLocks noChangeAspect="1"/>
          </p:cNvPicPr>
          <p:nvPr/>
        </p:nvPicPr>
        <p:blipFill>
          <a:blip r:embed="rId2" cstate="print"/>
          <a:stretch>
            <a:fillRect/>
          </a:stretch>
        </p:blipFill>
        <p:spPr bwMode="auto">
          <a:xfrm>
            <a:off x="142341" y="677250"/>
            <a:ext cx="464762" cy="236190"/>
          </a:xfrm>
          <a:prstGeom prst="rect">
            <a:avLst/>
          </a:prstGeom>
          <a:noFill/>
          <a:ln w="9525">
            <a:noFill/>
            <a:miter lim="800000"/>
            <a:headEnd/>
            <a:tailEnd/>
          </a:ln>
          <a:effectLst/>
        </p:spPr>
      </p:pic>
      <p:pic>
        <p:nvPicPr>
          <p:cNvPr id="6" name="Picture 2"/>
          <p:cNvPicPr>
            <a:picLocks noChangeAspect="1" noChangeArrowheads="1"/>
          </p:cNvPicPr>
          <p:nvPr/>
        </p:nvPicPr>
        <p:blipFill>
          <a:blip r:embed="rId3"/>
          <a:srcRect/>
          <a:stretch>
            <a:fillRect/>
          </a:stretch>
        </p:blipFill>
        <p:spPr bwMode="auto">
          <a:xfrm>
            <a:off x="202603" y="2676631"/>
            <a:ext cx="702469" cy="666750"/>
          </a:xfrm>
          <a:prstGeom prst="rect">
            <a:avLst/>
          </a:prstGeom>
          <a:noFill/>
          <a:ln w="9525">
            <a:noFill/>
            <a:miter lim="800000"/>
            <a:headEnd/>
            <a:tailEnd/>
          </a:ln>
          <a:effectLst/>
        </p:spPr>
      </p:pic>
    </p:spTree>
    <p:extLst>
      <p:ext uri="{BB962C8B-B14F-4D97-AF65-F5344CB8AC3E}">
        <p14:creationId xmlns:p14="http://schemas.microsoft.com/office/powerpoint/2010/main" val="4119708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Star schema</a:t>
            </a:r>
          </a:p>
        </p:txBody>
      </p:sp>
      <p:sp>
        <p:nvSpPr>
          <p:cNvPr id="3" name="Espace réservé du numéro de diapositive 2"/>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65</a:t>
            </a:fld>
            <a:endParaRPr lang="en-US" dirty="0"/>
          </a:p>
        </p:txBody>
      </p:sp>
      <p:sp>
        <p:nvSpPr>
          <p:cNvPr id="4" name="Espace réservé du contenu 3"/>
          <p:cNvSpPr>
            <a:spLocks noGrp="1"/>
          </p:cNvSpPr>
          <p:nvPr>
            <p:ph sz="quarter" idx="1"/>
          </p:nvPr>
        </p:nvSpPr>
        <p:spPr/>
        <p:txBody>
          <a:bodyPr>
            <a:normAutofit/>
          </a:bodyPr>
          <a:lstStyle/>
          <a:p>
            <a:pPr>
              <a:buFont typeface="Arial" pitchFamily="34" charset="0"/>
              <a:buChar char="•"/>
            </a:pPr>
            <a:r>
              <a:rPr lang="en-US" sz="2400" dirty="0"/>
              <a:t>One root entity</a:t>
            </a:r>
          </a:p>
          <a:p>
            <a:pPr lvl="1">
              <a:buFont typeface="Arial" pitchFamily="34" charset="0"/>
              <a:buChar char="•"/>
            </a:pPr>
            <a:r>
              <a:rPr lang="en-US" sz="2000" dirty="0"/>
              <a:t>secondary tables in 0-1 relationship: Entity</a:t>
            </a:r>
          </a:p>
          <a:p>
            <a:pPr lvl="1">
              <a:buFont typeface="Arial" pitchFamily="34" charset="0"/>
              <a:buChar char="•"/>
            </a:pPr>
            <a:r>
              <a:rPr lang="en-US" sz="2000" dirty="0"/>
              <a:t>secondary tables in 0-n relationship: Table</a:t>
            </a:r>
          </a:p>
          <a:p>
            <a:pPr lvl="1">
              <a:buFont typeface="Arial" pitchFamily="34" charset="0"/>
              <a:buChar char="•"/>
            </a:pPr>
            <a:endParaRPr lang="en-US" sz="2400" dirty="0"/>
          </a:p>
          <a:p>
            <a:pPr lvl="1">
              <a:buFont typeface="Arial" pitchFamily="34" charset="0"/>
              <a:buChar char="•"/>
            </a:pPr>
            <a:endParaRPr lang="en-US" sz="2400" dirty="0"/>
          </a:p>
          <a:p>
            <a:pPr lvl="1">
              <a:buFont typeface="Arial" pitchFamily="34" charset="0"/>
              <a:buChar char="•"/>
            </a:pPr>
            <a:endParaRPr lang="en-US" sz="2400" dirty="0"/>
          </a:p>
          <a:p>
            <a:pPr lvl="1">
              <a:buFont typeface="Arial" pitchFamily="34" charset="0"/>
              <a:buChar char="•"/>
            </a:pPr>
            <a:endParaRPr lang="en-US" sz="2400" dirty="0"/>
          </a:p>
          <a:p>
            <a:pPr lvl="1">
              <a:buFont typeface="Arial" pitchFamily="34" charset="0"/>
              <a:buChar char="•"/>
            </a:pPr>
            <a:endParaRPr lang="en-US" sz="2400" dirty="0"/>
          </a:p>
          <a:p>
            <a:pPr marL="365760" lvl="1" indent="0">
              <a:buNone/>
            </a:pPr>
            <a:endParaRPr lang="en-US" dirty="0"/>
          </a:p>
          <a:p>
            <a:pPr lvl="1">
              <a:buNone/>
            </a:pPr>
            <a:endParaRPr lang="en-US" dirty="0"/>
          </a:p>
        </p:txBody>
      </p:sp>
      <p:pic>
        <p:nvPicPr>
          <p:cNvPr id="5" name="Image 4" descr="Customer3tables.emf"/>
          <p:cNvPicPr/>
          <p:nvPr/>
        </p:nvPicPr>
        <p:blipFill>
          <a:blip r:embed="rId2" cstate="print"/>
          <a:stretch>
            <a:fillRect/>
          </a:stretch>
        </p:blipFill>
        <p:spPr>
          <a:xfrm>
            <a:off x="1958967" y="2994125"/>
            <a:ext cx="5226066" cy="2330433"/>
          </a:xfrm>
          <a:prstGeom prst="rect">
            <a:avLst/>
          </a:prstGeom>
        </p:spPr>
      </p:pic>
    </p:spTree>
    <p:extLst>
      <p:ext uri="{BB962C8B-B14F-4D97-AF65-F5344CB8AC3E}">
        <p14:creationId xmlns:p14="http://schemas.microsoft.com/office/powerpoint/2010/main" val="20604384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Snowflake schema</a:t>
            </a:r>
          </a:p>
        </p:txBody>
      </p:sp>
      <p:sp>
        <p:nvSpPr>
          <p:cNvPr id="3" name="Espace réservé du numéro de diapositive 2"/>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66</a:t>
            </a:fld>
            <a:endParaRPr lang="en-US" dirty="0"/>
          </a:p>
        </p:txBody>
      </p:sp>
      <p:sp>
        <p:nvSpPr>
          <p:cNvPr id="4" name="Espace réservé du contenu 3"/>
          <p:cNvSpPr>
            <a:spLocks noGrp="1"/>
          </p:cNvSpPr>
          <p:nvPr>
            <p:ph sz="quarter" idx="1"/>
          </p:nvPr>
        </p:nvSpPr>
        <p:spPr>
          <a:xfrm>
            <a:off x="612648" y="1600199"/>
            <a:ext cx="8153400" cy="5132373"/>
          </a:xfrm>
        </p:spPr>
        <p:txBody>
          <a:bodyPr>
            <a:normAutofit/>
          </a:bodyPr>
          <a:lstStyle/>
          <a:p>
            <a:pPr>
              <a:buFont typeface="Arial" pitchFamily="34" charset="0"/>
              <a:buChar char="•"/>
            </a:pPr>
            <a:r>
              <a:rPr lang="en-US" sz="1700" dirty="0"/>
              <a:t>One root entity</a:t>
            </a:r>
          </a:p>
          <a:p>
            <a:pPr lvl="1">
              <a:buFont typeface="Arial" pitchFamily="34" charset="0"/>
              <a:buChar char="•"/>
            </a:pPr>
            <a:r>
              <a:rPr lang="en-US" sz="1300" dirty="0"/>
              <a:t>secondary tables in 0-1 relationship: Entity</a:t>
            </a:r>
          </a:p>
          <a:p>
            <a:pPr lvl="1">
              <a:buFont typeface="Arial" pitchFamily="34" charset="0"/>
              <a:buChar char="•"/>
            </a:pPr>
            <a:r>
              <a:rPr lang="en-US" sz="1300" dirty="0"/>
              <a:t>secondary tables in 0-n relationship: Table</a:t>
            </a:r>
          </a:p>
          <a:p>
            <a:pPr>
              <a:buFont typeface="Arial" pitchFamily="34" charset="0"/>
              <a:buChar char="•"/>
            </a:pPr>
            <a:r>
              <a:rPr lang="en-US" sz="2300" dirty="0">
                <a:solidFill>
                  <a:srgbClr val="FF0000"/>
                </a:solidFill>
              </a:rPr>
              <a:t>Each table may have secondary tables</a:t>
            </a:r>
          </a:p>
          <a:p>
            <a:pPr lvl="1">
              <a:buFont typeface="Arial" pitchFamily="34" charset="0"/>
              <a:buChar char="•"/>
            </a:pPr>
            <a:endParaRPr lang="en-US" sz="2400" dirty="0"/>
          </a:p>
          <a:p>
            <a:pPr lvl="1">
              <a:buFont typeface="Arial" pitchFamily="34" charset="0"/>
              <a:buChar char="•"/>
            </a:pPr>
            <a:endParaRPr lang="en-US" sz="2400" dirty="0"/>
          </a:p>
          <a:p>
            <a:pPr lvl="1">
              <a:buFont typeface="Arial" pitchFamily="34" charset="0"/>
              <a:buChar char="•"/>
            </a:pPr>
            <a:endParaRPr lang="en-US" sz="2400" dirty="0"/>
          </a:p>
          <a:p>
            <a:pPr lvl="1">
              <a:buFont typeface="Arial" pitchFamily="34" charset="0"/>
              <a:buChar char="•"/>
            </a:pPr>
            <a:endParaRPr lang="en-US" sz="2400" dirty="0"/>
          </a:p>
          <a:p>
            <a:pPr lvl="1">
              <a:buFont typeface="Arial" pitchFamily="34" charset="0"/>
              <a:buChar char="•"/>
            </a:pPr>
            <a:endParaRPr lang="en-US" sz="2400" dirty="0"/>
          </a:p>
          <a:p>
            <a:pPr marL="0" indent="0">
              <a:buNone/>
            </a:pPr>
            <a:endParaRPr lang="en-US" sz="2400" dirty="0"/>
          </a:p>
          <a:p>
            <a:pPr>
              <a:buFont typeface="Arial" pitchFamily="34" charset="0"/>
              <a:buChar char="•"/>
            </a:pPr>
            <a:r>
              <a:rPr lang="en-US" sz="2400" dirty="0"/>
              <a:t>Example in samples/Customer</a:t>
            </a:r>
          </a:p>
          <a:p>
            <a:pPr lvl="1">
              <a:buFont typeface="Arial" pitchFamily="34" charset="0"/>
              <a:buChar char="•"/>
            </a:pPr>
            <a:r>
              <a:rPr lang="en-US" sz="2100" dirty="0"/>
              <a:t>detailed explanations in sample</a:t>
            </a:r>
          </a:p>
          <a:p>
            <a:pPr marL="594360" lvl="2" indent="-320040">
              <a:spcBef>
                <a:spcPts val="700"/>
              </a:spcBef>
              <a:buSzPct val="60000"/>
              <a:buNone/>
            </a:pPr>
            <a:endParaRPr lang="en-US" sz="2000" dirty="0"/>
          </a:p>
          <a:p>
            <a:pPr>
              <a:buFont typeface="Arial" pitchFamily="34" charset="0"/>
              <a:buChar char="•"/>
            </a:pPr>
            <a:endParaRPr lang="en-US" sz="2400" dirty="0"/>
          </a:p>
          <a:p>
            <a:pPr lvl="1">
              <a:buFont typeface="Arial" pitchFamily="34" charset="0"/>
              <a:buChar char="•"/>
            </a:pPr>
            <a:endParaRPr lang="en-US" dirty="0"/>
          </a:p>
          <a:p>
            <a:pPr lvl="1">
              <a:buNone/>
            </a:pPr>
            <a:endParaRPr lang="en-US" dirty="0"/>
          </a:p>
        </p:txBody>
      </p:sp>
      <p:pic>
        <p:nvPicPr>
          <p:cNvPr id="6" name="Image 5" descr="CustomerSF4tables.emf"/>
          <p:cNvPicPr/>
          <p:nvPr/>
        </p:nvPicPr>
        <p:blipFill>
          <a:blip r:embed="rId2" cstate="print"/>
          <a:stretch>
            <a:fillRect/>
          </a:stretch>
        </p:blipFill>
        <p:spPr>
          <a:xfrm>
            <a:off x="937497" y="3080281"/>
            <a:ext cx="7659328" cy="2172207"/>
          </a:xfrm>
          <a:prstGeom prst="rect">
            <a:avLst/>
          </a:prstGeom>
        </p:spPr>
      </p:pic>
    </p:spTree>
    <p:extLst>
      <p:ext uri="{BB962C8B-B14F-4D97-AF65-F5344CB8AC3E}">
        <p14:creationId xmlns:p14="http://schemas.microsoft.com/office/powerpoint/2010/main" val="21342791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External tables</a:t>
            </a:r>
          </a:p>
        </p:txBody>
      </p:sp>
      <p:sp>
        <p:nvSpPr>
          <p:cNvPr id="3" name="Espace réservé du numéro de diapositive 2"/>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67</a:t>
            </a:fld>
            <a:endParaRPr lang="en-US" dirty="0"/>
          </a:p>
        </p:txBody>
      </p:sp>
      <p:sp>
        <p:nvSpPr>
          <p:cNvPr id="4" name="Espace réservé du contenu 3"/>
          <p:cNvSpPr>
            <a:spLocks noGrp="1"/>
          </p:cNvSpPr>
          <p:nvPr>
            <p:ph sz="quarter" idx="1"/>
          </p:nvPr>
        </p:nvSpPr>
        <p:spPr>
          <a:xfrm>
            <a:off x="612648" y="1600200"/>
            <a:ext cx="8153400" cy="5257800"/>
          </a:xfrm>
        </p:spPr>
        <p:txBody>
          <a:bodyPr>
            <a:normAutofit fontScale="92500" lnSpcReduction="20000"/>
          </a:bodyPr>
          <a:lstStyle/>
          <a:p>
            <a:pPr>
              <a:buFont typeface="Arial" pitchFamily="34" charset="0"/>
              <a:buChar char="•"/>
            </a:pPr>
            <a:r>
              <a:rPr lang="en-US" sz="1900" dirty="0"/>
              <a:t>One root entity</a:t>
            </a:r>
          </a:p>
          <a:p>
            <a:pPr lvl="1">
              <a:buFont typeface="Arial" pitchFamily="34" charset="0"/>
              <a:buChar char="•"/>
            </a:pPr>
            <a:r>
              <a:rPr lang="en-US" sz="1400" dirty="0"/>
              <a:t>secondary tables in 0-1 relationship: Entity</a:t>
            </a:r>
          </a:p>
          <a:p>
            <a:pPr lvl="1">
              <a:buFont typeface="Arial" pitchFamily="34" charset="0"/>
              <a:buChar char="•"/>
            </a:pPr>
            <a:r>
              <a:rPr lang="en-US" sz="1400" dirty="0"/>
              <a:t>secondary tables in 0-n relationship: Table</a:t>
            </a:r>
          </a:p>
          <a:p>
            <a:pPr>
              <a:buFont typeface="Arial" pitchFamily="34" charset="0"/>
              <a:buChar char="•"/>
            </a:pPr>
            <a:r>
              <a:rPr lang="en-US" sz="1900" dirty="0"/>
              <a:t>Each table can have secondary tables</a:t>
            </a:r>
          </a:p>
          <a:p>
            <a:pPr>
              <a:buFont typeface="Arial" pitchFamily="34" charset="0"/>
              <a:buChar char="•"/>
            </a:pPr>
            <a:r>
              <a:rPr lang="en-US" sz="2300" dirty="0">
                <a:solidFill>
                  <a:srgbClr val="FF0000"/>
                </a:solidFill>
              </a:rPr>
              <a:t>External tables</a:t>
            </a:r>
          </a:p>
          <a:p>
            <a:pPr lvl="1">
              <a:buFont typeface="Arial" pitchFamily="34" charset="0"/>
              <a:buChar char="•"/>
            </a:pPr>
            <a:r>
              <a:rPr lang="en-US" sz="1900" dirty="0"/>
              <a:t>to reuse common table shared by all analysis entities</a:t>
            </a:r>
          </a:p>
          <a:p>
            <a:pPr lvl="1">
              <a:buFont typeface="Arial" pitchFamily="34" charset="0"/>
              <a:buChar char="•"/>
            </a:pPr>
            <a:r>
              <a:rPr lang="en-US" sz="1900" dirty="0"/>
              <a:t> can be referenced from any table, with specific keys</a:t>
            </a:r>
          </a:p>
          <a:p>
            <a:pPr lvl="1">
              <a:buFont typeface="Arial" pitchFamily="34" charset="0"/>
              <a:buChar char="•"/>
            </a:pPr>
            <a:endParaRPr lang="en-US" sz="2400" dirty="0"/>
          </a:p>
          <a:p>
            <a:pPr lvl="1">
              <a:buFont typeface="Arial" pitchFamily="34" charset="0"/>
              <a:buChar char="•"/>
            </a:pPr>
            <a:endParaRPr lang="en-US" sz="2400" dirty="0"/>
          </a:p>
          <a:p>
            <a:pPr lvl="1">
              <a:buFont typeface="Arial" pitchFamily="34" charset="0"/>
              <a:buChar char="•"/>
            </a:pPr>
            <a:endParaRPr lang="en-US" sz="2400" dirty="0"/>
          </a:p>
          <a:p>
            <a:pPr lvl="1">
              <a:buFont typeface="Arial" pitchFamily="34" charset="0"/>
              <a:buChar char="•"/>
            </a:pPr>
            <a:endParaRPr lang="en-US" sz="2400" dirty="0"/>
          </a:p>
          <a:p>
            <a:pPr lvl="1">
              <a:buFont typeface="Arial" pitchFamily="34" charset="0"/>
              <a:buChar char="•"/>
            </a:pPr>
            <a:endParaRPr lang="en-US" sz="2400" dirty="0"/>
          </a:p>
          <a:p>
            <a:pPr>
              <a:buFont typeface="Arial" pitchFamily="34" charset="0"/>
              <a:buChar char="•"/>
            </a:pPr>
            <a:endParaRPr lang="en-US" sz="2400" dirty="0"/>
          </a:p>
          <a:p>
            <a:pPr>
              <a:buFont typeface="Arial" pitchFamily="34" charset="0"/>
              <a:buChar char="•"/>
            </a:pPr>
            <a:endParaRPr lang="en-US" sz="2400" dirty="0"/>
          </a:p>
          <a:p>
            <a:pPr>
              <a:buFont typeface="Arial" pitchFamily="34" charset="0"/>
              <a:buChar char="•"/>
            </a:pPr>
            <a:r>
              <a:rPr lang="en-US" sz="2400" dirty="0"/>
              <a:t>Example in samples/</a:t>
            </a:r>
            <a:r>
              <a:rPr lang="en-US" sz="2400" dirty="0" err="1"/>
              <a:t>CustomerExtended</a:t>
            </a:r>
            <a:endParaRPr lang="en-US" sz="2400" dirty="0"/>
          </a:p>
          <a:p>
            <a:pPr lvl="1">
              <a:buFont typeface="Arial" pitchFamily="34" charset="0"/>
              <a:buChar char="•"/>
            </a:pPr>
            <a:r>
              <a:rPr lang="en-US" sz="2100" dirty="0"/>
              <a:t>detailed explanations in sample</a:t>
            </a:r>
          </a:p>
          <a:p>
            <a:pPr marL="594360" lvl="2" indent="-320040">
              <a:spcBef>
                <a:spcPts val="700"/>
              </a:spcBef>
              <a:buSzPct val="60000"/>
              <a:buNone/>
            </a:pPr>
            <a:endParaRPr lang="en-US" sz="2000" dirty="0"/>
          </a:p>
          <a:p>
            <a:pPr>
              <a:buFont typeface="Arial" pitchFamily="34" charset="0"/>
              <a:buChar char="•"/>
            </a:pPr>
            <a:endParaRPr lang="en-US" sz="2400" dirty="0"/>
          </a:p>
          <a:p>
            <a:pPr lvl="1">
              <a:buFont typeface="Arial" pitchFamily="34" charset="0"/>
              <a:buChar char="•"/>
            </a:pPr>
            <a:endParaRPr lang="en-US" dirty="0"/>
          </a:p>
          <a:p>
            <a:pPr lvl="1">
              <a:buNone/>
            </a:pPr>
            <a:endParaRPr lang="en-US" dirty="0"/>
          </a:p>
        </p:txBody>
      </p:sp>
      <p:pic>
        <p:nvPicPr>
          <p:cNvPr id="7" name="Image 6" descr="CustomerSFE5tables.emf"/>
          <p:cNvPicPr/>
          <p:nvPr/>
        </p:nvPicPr>
        <p:blipFill>
          <a:blip r:embed="rId2" cstate="print"/>
          <a:stretch>
            <a:fillRect/>
          </a:stretch>
        </p:blipFill>
        <p:spPr>
          <a:xfrm>
            <a:off x="1394981" y="3650574"/>
            <a:ext cx="5435760" cy="2402268"/>
          </a:xfrm>
          <a:prstGeom prst="rect">
            <a:avLst/>
          </a:prstGeom>
        </p:spPr>
      </p:pic>
    </p:spTree>
    <p:extLst>
      <p:ext uri="{BB962C8B-B14F-4D97-AF65-F5344CB8AC3E}">
        <p14:creationId xmlns:p14="http://schemas.microsoft.com/office/powerpoint/2010/main" val="18044569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fontAlgn="auto">
              <a:spcAft>
                <a:spcPts val="0"/>
              </a:spcAft>
              <a:defRPr/>
            </a:pPr>
            <a:r>
              <a:rPr lang="en-US" dirty="0"/>
              <a:t>Multi-table schemas: synthesis</a:t>
            </a:r>
            <a:endParaRPr lang="en-US" sz="3200" dirty="0">
              <a:solidFill>
                <a:schemeClr val="accent1">
                  <a:satMod val="150000"/>
                </a:schemeClr>
              </a:solidFill>
            </a:endParaRPr>
          </a:p>
        </p:txBody>
      </p:sp>
      <p:sp>
        <p:nvSpPr>
          <p:cNvPr id="13" name="Espace réservé du numéro de diapositive 12"/>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68</a:t>
            </a:fld>
            <a:endParaRPr lang="en-US" dirty="0"/>
          </a:p>
        </p:txBody>
      </p:sp>
      <p:sp>
        <p:nvSpPr>
          <p:cNvPr id="3" name="Espace réservé du contenu 2"/>
          <p:cNvSpPr>
            <a:spLocks noGrp="1"/>
          </p:cNvSpPr>
          <p:nvPr>
            <p:ph sz="quarter" idx="1"/>
          </p:nvPr>
        </p:nvSpPr>
        <p:spPr>
          <a:xfrm>
            <a:off x="625152" y="1894114"/>
            <a:ext cx="4945224" cy="4739951"/>
          </a:xfrm>
        </p:spPr>
        <p:txBody>
          <a:bodyPr rtlCol="0">
            <a:normAutofit fontScale="62500" lnSpcReduction="20000"/>
          </a:bodyPr>
          <a:lstStyle/>
          <a:p>
            <a:pPr marL="410972">
              <a:spcBef>
                <a:spcPts val="0"/>
              </a:spcBef>
              <a:buFont typeface="Arial" pitchFamily="34" charset="0"/>
              <a:buChar char="•"/>
              <a:defRPr/>
            </a:pPr>
            <a:endParaRPr lang="en-US" sz="3500" dirty="0"/>
          </a:p>
          <a:p>
            <a:pPr marL="410972">
              <a:spcBef>
                <a:spcPts val="0"/>
              </a:spcBef>
              <a:buFont typeface="Arial" pitchFamily="34" charset="0"/>
              <a:buChar char="•"/>
              <a:defRPr/>
            </a:pPr>
            <a:r>
              <a:rPr lang="en-US" sz="3800" dirty="0" err="1"/>
              <a:t>Khiops</a:t>
            </a:r>
            <a:r>
              <a:rPr lang="en-US" sz="3800" dirty="0"/>
              <a:t> 8.0: </a:t>
            </a:r>
          </a:p>
          <a:p>
            <a:pPr marL="731012" lvl="1">
              <a:spcBef>
                <a:spcPts val="0"/>
              </a:spcBef>
              <a:buFont typeface="Arial" pitchFamily="34" charset="0"/>
              <a:buChar char="•"/>
              <a:defRPr/>
            </a:pPr>
            <a:r>
              <a:rPr lang="en-US" sz="3500" dirty="0"/>
              <a:t>from mono-table to star schema</a:t>
            </a:r>
          </a:p>
          <a:p>
            <a:pPr marL="1005332" lvl="2">
              <a:spcBef>
                <a:spcPts val="0"/>
              </a:spcBef>
              <a:buFont typeface="Arial" pitchFamily="34" charset="0"/>
              <a:buChar char="•"/>
              <a:defRPr/>
            </a:pPr>
            <a:r>
              <a:rPr lang="en-US" sz="3200" dirty="0"/>
              <a:t>Automatic variable construction</a:t>
            </a:r>
          </a:p>
          <a:p>
            <a:pPr marL="1005332" lvl="2">
              <a:spcBef>
                <a:spcPts val="0"/>
              </a:spcBef>
              <a:buFont typeface="Arial" pitchFamily="34" charset="0"/>
              <a:buChar char="•"/>
              <a:defRPr/>
            </a:pPr>
            <a:r>
              <a:rPr lang="en-US" sz="3200" dirty="0">
                <a:solidFill>
                  <a:srgbClr val="FF6600"/>
                </a:solidFill>
              </a:rPr>
              <a:t>a technological disruption</a:t>
            </a:r>
          </a:p>
          <a:p>
            <a:pPr marL="410972">
              <a:spcBef>
                <a:spcPts val="0"/>
              </a:spcBef>
              <a:buFont typeface="Arial" pitchFamily="34" charset="0"/>
              <a:buChar char="•"/>
              <a:defRPr/>
            </a:pPr>
            <a:endParaRPr lang="en-US" sz="3800" dirty="0"/>
          </a:p>
          <a:p>
            <a:pPr marL="410972">
              <a:spcBef>
                <a:spcPts val="0"/>
              </a:spcBef>
              <a:buFont typeface="Arial" pitchFamily="34" charset="0"/>
              <a:buChar char="•"/>
              <a:defRPr/>
            </a:pPr>
            <a:endParaRPr lang="en-US" sz="3800" dirty="0"/>
          </a:p>
          <a:p>
            <a:pPr marL="410972">
              <a:spcBef>
                <a:spcPts val="0"/>
              </a:spcBef>
              <a:buFont typeface="Arial" pitchFamily="34" charset="0"/>
              <a:buChar char="•"/>
              <a:defRPr/>
            </a:pPr>
            <a:r>
              <a:rPr lang="en-US" sz="3800" dirty="0" err="1"/>
              <a:t>Khiops</a:t>
            </a:r>
            <a:r>
              <a:rPr lang="en-US" sz="3800" dirty="0"/>
              <a:t> 9.0:</a:t>
            </a:r>
          </a:p>
          <a:p>
            <a:pPr marL="731012" lvl="1">
              <a:spcBef>
                <a:spcPts val="0"/>
              </a:spcBef>
              <a:buFont typeface="Arial" pitchFamily="34" charset="0"/>
              <a:buChar char="•"/>
              <a:defRPr/>
            </a:pPr>
            <a:r>
              <a:rPr lang="en-US" sz="3500" dirty="0"/>
              <a:t>extended data schema</a:t>
            </a:r>
          </a:p>
          <a:p>
            <a:pPr marL="731012" lvl="1">
              <a:spcBef>
                <a:spcPts val="0"/>
              </a:spcBef>
              <a:buFont typeface="Arial" pitchFamily="34" charset="0"/>
              <a:buChar char="•"/>
              <a:defRPr/>
            </a:pPr>
            <a:endParaRPr lang="en-US" sz="3500" dirty="0"/>
          </a:p>
          <a:p>
            <a:pPr marL="1005332" lvl="2">
              <a:spcBef>
                <a:spcPts val="0"/>
              </a:spcBef>
              <a:buFont typeface="Arial" pitchFamily="34" charset="0"/>
              <a:buChar char="•"/>
              <a:defRPr/>
            </a:pPr>
            <a:r>
              <a:rPr lang="en-US" sz="3200" dirty="0"/>
              <a:t>Snowflake schema</a:t>
            </a:r>
          </a:p>
          <a:p>
            <a:pPr marL="1005332" lvl="2">
              <a:spcBef>
                <a:spcPts val="0"/>
              </a:spcBef>
              <a:buFont typeface="Arial" pitchFamily="34" charset="0"/>
              <a:buChar char="•"/>
              <a:defRPr/>
            </a:pPr>
            <a:endParaRPr lang="en-US" sz="3200" dirty="0"/>
          </a:p>
          <a:p>
            <a:pPr marL="1005332" lvl="2">
              <a:spcBef>
                <a:spcPts val="0"/>
              </a:spcBef>
              <a:buFont typeface="Arial" pitchFamily="34" charset="0"/>
              <a:buChar char="•"/>
              <a:defRPr/>
            </a:pPr>
            <a:endParaRPr lang="en-US" sz="3200" dirty="0"/>
          </a:p>
          <a:p>
            <a:pPr marL="1005332" lvl="2">
              <a:spcBef>
                <a:spcPts val="0"/>
              </a:spcBef>
              <a:buFont typeface="Arial" pitchFamily="34" charset="0"/>
              <a:buChar char="•"/>
              <a:defRPr/>
            </a:pPr>
            <a:r>
              <a:rPr lang="en-US" sz="3200" dirty="0"/>
              <a:t>External data</a:t>
            </a:r>
          </a:p>
          <a:p>
            <a:pPr marL="1005332" lvl="2">
              <a:spcBef>
                <a:spcPts val="0"/>
              </a:spcBef>
              <a:buFont typeface="Arial" pitchFamily="34" charset="0"/>
              <a:buChar char="•"/>
              <a:defRPr/>
            </a:pPr>
            <a:endParaRPr lang="en-US" sz="3200" dirty="0"/>
          </a:p>
          <a:p>
            <a:pPr marL="1005332" lvl="2">
              <a:spcBef>
                <a:spcPts val="0"/>
              </a:spcBef>
              <a:buFont typeface="Arial" pitchFamily="34" charset="0"/>
              <a:buChar char="•"/>
              <a:defRPr/>
            </a:pPr>
            <a:endParaRPr lang="en-US" sz="3200" dirty="0"/>
          </a:p>
          <a:p>
            <a:pPr marL="1005332" lvl="2">
              <a:spcBef>
                <a:spcPts val="0"/>
              </a:spcBef>
              <a:buFont typeface="Arial" pitchFamily="34" charset="0"/>
              <a:buChar char="•"/>
              <a:defRPr/>
            </a:pPr>
            <a:r>
              <a:rPr lang="en-US" sz="3200" dirty="0"/>
              <a:t>Multiple snowflake schema</a:t>
            </a:r>
          </a:p>
          <a:p>
            <a:pPr marL="410972">
              <a:spcBef>
                <a:spcPts val="0"/>
              </a:spcBef>
              <a:buFont typeface="Arial" pitchFamily="34" charset="0"/>
              <a:buChar char="•"/>
              <a:defRPr/>
            </a:pPr>
            <a:endParaRPr lang="en-US" sz="3900" dirty="0"/>
          </a:p>
          <a:p>
            <a:pPr marL="410972">
              <a:spcBef>
                <a:spcPts val="0"/>
              </a:spcBef>
              <a:buFont typeface="Arial" pitchFamily="34" charset="0"/>
              <a:buChar char="•"/>
              <a:defRPr/>
            </a:pPr>
            <a:endParaRPr lang="en-US" sz="3900" dirty="0"/>
          </a:p>
          <a:p>
            <a:pPr marL="410972">
              <a:spcBef>
                <a:spcPts val="0"/>
              </a:spcBef>
              <a:buFont typeface="Arial" pitchFamily="34" charset="0"/>
              <a:buChar char="•"/>
              <a:defRPr/>
            </a:pPr>
            <a:endParaRPr lang="en-US" sz="3900" dirty="0"/>
          </a:p>
          <a:p>
            <a:pPr marL="410972">
              <a:spcBef>
                <a:spcPts val="0"/>
              </a:spcBef>
              <a:buFont typeface="Arial" pitchFamily="34" charset="0"/>
              <a:buChar char="•"/>
              <a:defRPr/>
            </a:pPr>
            <a:endParaRPr lang="en-US" sz="3900" dirty="0"/>
          </a:p>
          <a:p>
            <a:pPr marL="410972">
              <a:spcBef>
                <a:spcPts val="0"/>
              </a:spcBef>
              <a:buFont typeface="Arial" pitchFamily="34" charset="0"/>
              <a:buChar char="•"/>
              <a:defRPr/>
            </a:pPr>
            <a:endParaRPr lang="en-US" sz="3900" dirty="0"/>
          </a:p>
          <a:p>
            <a:pPr marL="438912" indent="-320040" fontAlgn="auto">
              <a:spcBef>
                <a:spcPts val="0"/>
              </a:spcBef>
              <a:spcAft>
                <a:spcPts val="0"/>
              </a:spcAft>
              <a:buFont typeface="Arial" pitchFamily="34" charset="0"/>
              <a:buChar char="•"/>
              <a:defRPr/>
            </a:pPr>
            <a:endParaRPr lang="en-US" sz="2600" dirty="0"/>
          </a:p>
        </p:txBody>
      </p:sp>
      <p:grpSp>
        <p:nvGrpSpPr>
          <p:cNvPr id="7" name="Organization Chart 5"/>
          <p:cNvGrpSpPr>
            <a:grpSpLocks/>
          </p:cNvGrpSpPr>
          <p:nvPr/>
        </p:nvGrpSpPr>
        <p:grpSpPr bwMode="auto">
          <a:xfrm>
            <a:off x="5567136" y="2833089"/>
            <a:ext cx="993775" cy="485775"/>
            <a:chOff x="1152" y="1297"/>
            <a:chExt cx="2880" cy="720"/>
          </a:xfrm>
        </p:grpSpPr>
        <p:cxnSp>
          <p:nvCxnSpPr>
            <p:cNvPr id="1028" name="_s1028"/>
            <p:cNvCxnSpPr>
              <a:cxnSpLocks noChangeShapeType="1"/>
              <a:stCxn id="11" idx="0"/>
              <a:endCxn id="8" idx="2"/>
            </p:cNvCxnSpPr>
            <p:nvPr/>
          </p:nvCxnSpPr>
          <p:spPr bwMode="auto">
            <a:xfrm rot="5400000" flipH="1">
              <a:off x="3024" y="1153"/>
              <a:ext cx="144" cy="1008"/>
            </a:xfrm>
            <a:prstGeom prst="bentConnector3">
              <a:avLst>
                <a:gd name="adj1" fmla="val 50000"/>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29" name="_s1029"/>
            <p:cNvCxnSpPr>
              <a:cxnSpLocks noChangeShapeType="1"/>
              <a:stCxn id="10" idx="0"/>
              <a:endCxn id="8" idx="2"/>
            </p:cNvCxnSpPr>
            <p:nvPr/>
          </p:nvCxnSpPr>
          <p:spPr bwMode="auto">
            <a:xfrm rot="16200000">
              <a:off x="2521" y="1656"/>
              <a:ext cx="144" cy="1"/>
            </a:xfrm>
            <a:prstGeom prst="straightConnector1">
              <a:avLst/>
            </a:prstGeom>
            <a:noFill/>
            <a:ln w="28575">
              <a:solidFill>
                <a:srgbClr val="FF6600"/>
              </a:solidFill>
              <a:round/>
              <a:headEnd/>
              <a:tailEnd/>
            </a:ln>
            <a:extLst>
              <a:ext uri="{909E8E84-426E-40DD-AFC4-6F175D3DCCD1}">
                <a14:hiddenFill xmlns:a14="http://schemas.microsoft.com/office/drawing/2010/main">
                  <a:noFill/>
                </a14:hiddenFill>
              </a:ext>
            </a:extLst>
          </p:spPr>
        </p:cxnSp>
        <p:cxnSp>
          <p:nvCxnSpPr>
            <p:cNvPr id="1030" name="_s1030"/>
            <p:cNvCxnSpPr>
              <a:cxnSpLocks noChangeShapeType="1"/>
              <a:stCxn id="9" idx="0"/>
              <a:endCxn id="8" idx="2"/>
            </p:cNvCxnSpPr>
            <p:nvPr/>
          </p:nvCxnSpPr>
          <p:spPr bwMode="auto">
            <a:xfrm rot="16200000">
              <a:off x="2017" y="1153"/>
              <a:ext cx="144" cy="1007"/>
            </a:xfrm>
            <a:prstGeom prst="bentConnector3">
              <a:avLst>
                <a:gd name="adj1" fmla="val 50000"/>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sp>
          <p:nvSpPr>
            <p:cNvPr id="8" name="_s1031"/>
            <p:cNvSpPr>
              <a:spLocks noChangeArrowheads="1"/>
            </p:cNvSpPr>
            <p:nvPr/>
          </p:nvSpPr>
          <p:spPr bwMode="auto">
            <a:xfrm>
              <a:off x="2160" y="1297"/>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9" name="_s1032"/>
            <p:cNvSpPr>
              <a:spLocks noChangeArrowheads="1"/>
            </p:cNvSpPr>
            <p:nvPr/>
          </p:nvSpPr>
          <p:spPr bwMode="auto">
            <a:xfrm>
              <a:off x="1152" y="1729"/>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10" name="_s1033"/>
            <p:cNvSpPr>
              <a:spLocks noChangeArrowheads="1"/>
            </p:cNvSpPr>
            <p:nvPr/>
          </p:nvSpPr>
          <p:spPr bwMode="auto">
            <a:xfrm>
              <a:off x="2160" y="1729"/>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11" name="_s1034"/>
            <p:cNvSpPr>
              <a:spLocks noChangeArrowheads="1"/>
            </p:cNvSpPr>
            <p:nvPr/>
          </p:nvSpPr>
          <p:spPr bwMode="auto">
            <a:xfrm>
              <a:off x="3168" y="1729"/>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grpSp>
      <p:grpSp>
        <p:nvGrpSpPr>
          <p:cNvPr id="12" name="Organization Chart 13"/>
          <p:cNvGrpSpPr>
            <a:grpSpLocks/>
          </p:cNvGrpSpPr>
          <p:nvPr/>
        </p:nvGrpSpPr>
        <p:grpSpPr bwMode="auto">
          <a:xfrm>
            <a:off x="5808436" y="2067914"/>
            <a:ext cx="488950" cy="239713"/>
            <a:chOff x="1152" y="1297"/>
            <a:chExt cx="864" cy="288"/>
          </a:xfrm>
        </p:grpSpPr>
        <p:sp>
          <p:nvSpPr>
            <p:cNvPr id="14" name="_s1037"/>
            <p:cNvSpPr>
              <a:spLocks noChangeArrowheads="1"/>
            </p:cNvSpPr>
            <p:nvPr/>
          </p:nvSpPr>
          <p:spPr bwMode="auto">
            <a:xfrm>
              <a:off x="1152" y="1297"/>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grpSp>
      <p:grpSp>
        <p:nvGrpSpPr>
          <p:cNvPr id="4" name="Groupe 35"/>
          <p:cNvGrpSpPr/>
          <p:nvPr/>
        </p:nvGrpSpPr>
        <p:grpSpPr>
          <a:xfrm>
            <a:off x="5416323" y="3957496"/>
            <a:ext cx="1225550" cy="758825"/>
            <a:chOff x="7375525" y="4084638"/>
            <a:chExt cx="1225550" cy="758825"/>
          </a:xfrm>
        </p:grpSpPr>
        <p:sp>
          <p:nvSpPr>
            <p:cNvPr id="37" name="Rectangle 159"/>
            <p:cNvSpPr>
              <a:spLocks noChangeArrowheads="1"/>
            </p:cNvSpPr>
            <p:nvPr/>
          </p:nvSpPr>
          <p:spPr bwMode="auto">
            <a:xfrm>
              <a:off x="7375525" y="4084638"/>
              <a:ext cx="1225550" cy="758825"/>
            </a:xfrm>
            <a:prstGeom prst="rect">
              <a:avLst/>
            </a:prstGeom>
            <a:solidFill>
              <a:srgbClr val="CFC4B8"/>
            </a:solidFill>
            <a:ln w="9525" algn="ctr">
              <a:solidFill>
                <a:srgbClr val="332B24"/>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grpSp>
          <p:nvGrpSpPr>
            <p:cNvPr id="15" name="Organization Chart 22"/>
            <p:cNvGrpSpPr>
              <a:grpSpLocks/>
            </p:cNvGrpSpPr>
            <p:nvPr/>
          </p:nvGrpSpPr>
          <p:grpSpPr bwMode="auto">
            <a:xfrm>
              <a:off x="7496175" y="4219575"/>
              <a:ext cx="993775" cy="485775"/>
              <a:chOff x="1152" y="1297"/>
              <a:chExt cx="4381" cy="1151"/>
            </a:xfrm>
          </p:grpSpPr>
          <p:cxnSp>
            <p:nvCxnSpPr>
              <p:cNvPr id="1040" name="_s848938"/>
              <p:cNvCxnSpPr>
                <a:cxnSpLocks noChangeShapeType="1"/>
                <a:stCxn id="24" idx="0"/>
                <a:endCxn id="18" idx="2"/>
              </p:cNvCxnSpPr>
              <p:nvPr/>
            </p:nvCxnSpPr>
            <p:spPr bwMode="auto">
              <a:xfrm rot="5400000" flipH="1">
                <a:off x="2898" y="1711"/>
                <a:ext cx="147" cy="755"/>
              </a:xfrm>
              <a:prstGeom prst="bentConnector3">
                <a:avLst>
                  <a:gd name="adj1" fmla="val 48718"/>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41" name="_s1041"/>
              <p:cNvCxnSpPr>
                <a:cxnSpLocks noChangeShapeType="1"/>
                <a:stCxn id="23" idx="0"/>
                <a:endCxn id="19" idx="2"/>
              </p:cNvCxnSpPr>
              <p:nvPr/>
            </p:nvCxnSpPr>
            <p:spPr bwMode="auto">
              <a:xfrm rot="5400000" flipH="1">
                <a:off x="4780" y="1837"/>
                <a:ext cx="147" cy="504"/>
              </a:xfrm>
              <a:prstGeom prst="bentConnector3">
                <a:avLst>
                  <a:gd name="adj1" fmla="val 48718"/>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42" name="_s1042"/>
              <p:cNvCxnSpPr>
                <a:cxnSpLocks noChangeShapeType="1"/>
                <a:stCxn id="22" idx="0"/>
                <a:endCxn id="19" idx="2"/>
              </p:cNvCxnSpPr>
              <p:nvPr/>
            </p:nvCxnSpPr>
            <p:spPr bwMode="auto">
              <a:xfrm rot="16200000">
                <a:off x="4276" y="1837"/>
                <a:ext cx="147" cy="504"/>
              </a:xfrm>
              <a:prstGeom prst="bentConnector3">
                <a:avLst>
                  <a:gd name="adj1" fmla="val 48718"/>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43" name="_s1043"/>
              <p:cNvCxnSpPr>
                <a:cxnSpLocks noChangeShapeType="1"/>
                <a:stCxn id="21" idx="0"/>
                <a:endCxn id="18" idx="2"/>
              </p:cNvCxnSpPr>
              <p:nvPr/>
            </p:nvCxnSpPr>
            <p:spPr bwMode="auto">
              <a:xfrm rot="5400000" flipH="1">
                <a:off x="2772" y="1837"/>
                <a:ext cx="147" cy="504"/>
              </a:xfrm>
              <a:prstGeom prst="bentConnector3">
                <a:avLst>
                  <a:gd name="adj1" fmla="val 48718"/>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44" name="_s1044"/>
              <p:cNvCxnSpPr>
                <a:cxnSpLocks noChangeShapeType="1"/>
                <a:stCxn id="20" idx="0"/>
                <a:endCxn id="18" idx="2"/>
              </p:cNvCxnSpPr>
              <p:nvPr/>
            </p:nvCxnSpPr>
            <p:spPr bwMode="auto">
              <a:xfrm rot="16200000">
                <a:off x="2268" y="1837"/>
                <a:ext cx="147" cy="504"/>
              </a:xfrm>
              <a:prstGeom prst="bentConnector3">
                <a:avLst>
                  <a:gd name="adj1" fmla="val 48718"/>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45" name="_s1045"/>
              <p:cNvCxnSpPr>
                <a:cxnSpLocks noChangeShapeType="1"/>
                <a:stCxn id="19" idx="0"/>
                <a:endCxn id="16" idx="2"/>
              </p:cNvCxnSpPr>
              <p:nvPr/>
            </p:nvCxnSpPr>
            <p:spPr bwMode="auto">
              <a:xfrm rot="5400000" flipH="1">
                <a:off x="3775" y="903"/>
                <a:ext cx="143" cy="1511"/>
              </a:xfrm>
              <a:prstGeom prst="bentConnector3">
                <a:avLst>
                  <a:gd name="adj1" fmla="val 50000"/>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46" name="_s1046"/>
              <p:cNvCxnSpPr>
                <a:cxnSpLocks noChangeShapeType="1"/>
                <a:stCxn id="18" idx="0"/>
                <a:endCxn id="16" idx="2"/>
              </p:cNvCxnSpPr>
              <p:nvPr/>
            </p:nvCxnSpPr>
            <p:spPr bwMode="auto">
              <a:xfrm rot="16200000">
                <a:off x="2771" y="1410"/>
                <a:ext cx="143" cy="497"/>
              </a:xfrm>
              <a:prstGeom prst="bentConnector3">
                <a:avLst>
                  <a:gd name="adj1" fmla="val 50000"/>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47" name="_s1047"/>
              <p:cNvCxnSpPr>
                <a:cxnSpLocks noChangeShapeType="1"/>
                <a:stCxn id="17" idx="0"/>
                <a:endCxn id="16" idx="2"/>
              </p:cNvCxnSpPr>
              <p:nvPr/>
            </p:nvCxnSpPr>
            <p:spPr bwMode="auto">
              <a:xfrm rot="16200000">
                <a:off x="2267" y="906"/>
                <a:ext cx="143" cy="1505"/>
              </a:xfrm>
              <a:prstGeom prst="bentConnector3">
                <a:avLst>
                  <a:gd name="adj1" fmla="val 50000"/>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sp>
            <p:nvSpPr>
              <p:cNvPr id="16" name="_s1048"/>
              <p:cNvSpPr>
                <a:spLocks noChangeArrowheads="1"/>
              </p:cNvSpPr>
              <p:nvPr/>
            </p:nvSpPr>
            <p:spPr bwMode="auto">
              <a:xfrm>
                <a:off x="2660" y="1297"/>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17" name="_s1049"/>
              <p:cNvSpPr>
                <a:spLocks noChangeArrowheads="1"/>
              </p:cNvSpPr>
              <p:nvPr/>
            </p:nvSpPr>
            <p:spPr bwMode="auto">
              <a:xfrm>
                <a:off x="1152" y="1729"/>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18" name="_s1050"/>
              <p:cNvSpPr>
                <a:spLocks noChangeArrowheads="1"/>
              </p:cNvSpPr>
              <p:nvPr/>
            </p:nvSpPr>
            <p:spPr bwMode="auto">
              <a:xfrm>
                <a:off x="2160" y="1729"/>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19" name="_s1051"/>
              <p:cNvSpPr>
                <a:spLocks noChangeArrowheads="1"/>
              </p:cNvSpPr>
              <p:nvPr/>
            </p:nvSpPr>
            <p:spPr bwMode="auto">
              <a:xfrm>
                <a:off x="4168" y="1729"/>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20" name="_s1052"/>
              <p:cNvSpPr>
                <a:spLocks noChangeArrowheads="1"/>
              </p:cNvSpPr>
              <p:nvPr/>
            </p:nvSpPr>
            <p:spPr bwMode="auto">
              <a:xfrm>
                <a:off x="1660" y="2161"/>
                <a:ext cx="860" cy="287"/>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21" name="_s1053"/>
              <p:cNvSpPr>
                <a:spLocks noChangeArrowheads="1"/>
              </p:cNvSpPr>
              <p:nvPr/>
            </p:nvSpPr>
            <p:spPr bwMode="auto">
              <a:xfrm>
                <a:off x="2664" y="2161"/>
                <a:ext cx="860" cy="286"/>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22" name="_s1054"/>
              <p:cNvSpPr>
                <a:spLocks noChangeArrowheads="1"/>
              </p:cNvSpPr>
              <p:nvPr/>
            </p:nvSpPr>
            <p:spPr bwMode="auto">
              <a:xfrm>
                <a:off x="3668" y="2161"/>
                <a:ext cx="860" cy="286"/>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23" name="_s1055"/>
              <p:cNvSpPr>
                <a:spLocks noChangeArrowheads="1"/>
              </p:cNvSpPr>
              <p:nvPr/>
            </p:nvSpPr>
            <p:spPr bwMode="auto">
              <a:xfrm>
                <a:off x="4672" y="2161"/>
                <a:ext cx="861" cy="286"/>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24" name="_s848937"/>
              <p:cNvSpPr>
                <a:spLocks noChangeArrowheads="1"/>
              </p:cNvSpPr>
              <p:nvPr/>
            </p:nvSpPr>
            <p:spPr bwMode="auto">
              <a:xfrm>
                <a:off x="2959" y="2161"/>
                <a:ext cx="772" cy="286"/>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grpSp>
      </p:grpSp>
      <p:grpSp>
        <p:nvGrpSpPr>
          <p:cNvPr id="5" name="Group 113"/>
          <p:cNvGrpSpPr>
            <a:grpSpLocks noChangeAspect="1"/>
          </p:cNvGrpSpPr>
          <p:nvPr/>
        </p:nvGrpSpPr>
        <p:grpSpPr bwMode="auto">
          <a:xfrm>
            <a:off x="5414736" y="5801431"/>
            <a:ext cx="1225867" cy="732091"/>
            <a:chOff x="4535" y="2688"/>
            <a:chExt cx="1183" cy="712"/>
          </a:xfrm>
        </p:grpSpPr>
        <p:sp>
          <p:nvSpPr>
            <p:cNvPr id="40" name="Rectangle 89"/>
            <p:cNvSpPr>
              <a:spLocks noChangeArrowheads="1"/>
            </p:cNvSpPr>
            <p:nvPr/>
          </p:nvSpPr>
          <p:spPr bwMode="auto">
            <a:xfrm>
              <a:off x="4535" y="2688"/>
              <a:ext cx="1183" cy="712"/>
            </a:xfrm>
            <a:prstGeom prst="rect">
              <a:avLst/>
            </a:prstGeom>
            <a:solidFill>
              <a:srgbClr val="CFC4B8"/>
            </a:solidFill>
            <a:ln w="9525" algn="ctr">
              <a:solidFill>
                <a:srgbClr val="332B24"/>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grpSp>
          <p:nvGrpSpPr>
            <p:cNvPr id="25" name="Organization Chart 43"/>
            <p:cNvGrpSpPr>
              <a:grpSpLocks/>
            </p:cNvGrpSpPr>
            <p:nvPr/>
          </p:nvGrpSpPr>
          <p:grpSpPr bwMode="auto">
            <a:xfrm>
              <a:off x="4561" y="2745"/>
              <a:ext cx="577" cy="282"/>
              <a:chOff x="1152" y="1297"/>
              <a:chExt cx="2488" cy="1306"/>
            </a:xfrm>
          </p:grpSpPr>
          <p:cxnSp>
            <p:nvCxnSpPr>
              <p:cNvPr id="1059" name="_s1059"/>
              <p:cNvCxnSpPr>
                <a:cxnSpLocks noChangeShapeType="1"/>
                <a:stCxn id="30" idx="0"/>
                <a:endCxn id="28" idx="2"/>
              </p:cNvCxnSpPr>
              <p:nvPr/>
            </p:nvCxnSpPr>
            <p:spPr bwMode="auto">
              <a:xfrm rot="5400000" flipH="1">
                <a:off x="2831" y="1939"/>
                <a:ext cx="222" cy="536"/>
              </a:xfrm>
              <a:prstGeom prst="bentConnector3">
                <a:avLst>
                  <a:gd name="adj1" fmla="val 51611"/>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60" name="_s1060"/>
              <p:cNvCxnSpPr>
                <a:cxnSpLocks noChangeShapeType="1"/>
                <a:stCxn id="29" idx="0"/>
                <a:endCxn id="28" idx="2"/>
              </p:cNvCxnSpPr>
              <p:nvPr/>
            </p:nvCxnSpPr>
            <p:spPr bwMode="auto">
              <a:xfrm rot="16200000">
                <a:off x="2292" y="1935"/>
                <a:ext cx="222" cy="543"/>
              </a:xfrm>
              <a:prstGeom prst="bentConnector3">
                <a:avLst>
                  <a:gd name="adj1" fmla="val 51611"/>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61" name="_s1061"/>
              <p:cNvCxnSpPr>
                <a:cxnSpLocks noChangeShapeType="1"/>
                <a:stCxn id="28" idx="0"/>
                <a:endCxn id="26" idx="2"/>
              </p:cNvCxnSpPr>
              <p:nvPr/>
            </p:nvCxnSpPr>
            <p:spPr bwMode="auto">
              <a:xfrm rot="5400000" flipH="1">
                <a:off x="2289" y="1418"/>
                <a:ext cx="222" cy="549"/>
              </a:xfrm>
              <a:prstGeom prst="bentConnector3">
                <a:avLst>
                  <a:gd name="adj1" fmla="val 48389"/>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62" name="_s1062"/>
              <p:cNvCxnSpPr>
                <a:cxnSpLocks noChangeShapeType="1"/>
                <a:stCxn id="27" idx="0"/>
                <a:endCxn id="26" idx="2"/>
              </p:cNvCxnSpPr>
              <p:nvPr/>
            </p:nvCxnSpPr>
            <p:spPr bwMode="auto">
              <a:xfrm rot="16200000">
                <a:off x="1747" y="1422"/>
                <a:ext cx="222" cy="541"/>
              </a:xfrm>
              <a:prstGeom prst="bentConnector3">
                <a:avLst>
                  <a:gd name="adj1" fmla="val 48389"/>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sp>
            <p:nvSpPr>
              <p:cNvPr id="26" name="_s1063"/>
              <p:cNvSpPr>
                <a:spLocks noChangeArrowheads="1"/>
              </p:cNvSpPr>
              <p:nvPr/>
            </p:nvSpPr>
            <p:spPr bwMode="auto">
              <a:xfrm>
                <a:off x="1694" y="1297"/>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27" name="_s1064"/>
              <p:cNvSpPr>
                <a:spLocks noChangeArrowheads="1"/>
              </p:cNvSpPr>
              <p:nvPr/>
            </p:nvSpPr>
            <p:spPr bwMode="auto">
              <a:xfrm>
                <a:off x="1152" y="1807"/>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28" name="_s1065"/>
              <p:cNvSpPr>
                <a:spLocks noChangeArrowheads="1"/>
              </p:cNvSpPr>
              <p:nvPr/>
            </p:nvSpPr>
            <p:spPr bwMode="auto">
              <a:xfrm>
                <a:off x="2237" y="1807"/>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29" name="_s1066"/>
              <p:cNvSpPr>
                <a:spLocks noChangeArrowheads="1"/>
              </p:cNvSpPr>
              <p:nvPr/>
            </p:nvSpPr>
            <p:spPr bwMode="auto">
              <a:xfrm>
                <a:off x="1698" y="2317"/>
                <a:ext cx="860" cy="286"/>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30" name="_s1067"/>
              <p:cNvSpPr>
                <a:spLocks noChangeArrowheads="1"/>
              </p:cNvSpPr>
              <p:nvPr/>
            </p:nvSpPr>
            <p:spPr bwMode="auto">
              <a:xfrm>
                <a:off x="2779" y="2317"/>
                <a:ext cx="861" cy="286"/>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grpSp>
        <p:grpSp>
          <p:nvGrpSpPr>
            <p:cNvPr id="31" name="Organization Chart 65"/>
            <p:cNvGrpSpPr>
              <a:grpSpLocks/>
            </p:cNvGrpSpPr>
            <p:nvPr/>
          </p:nvGrpSpPr>
          <p:grpSpPr bwMode="auto">
            <a:xfrm>
              <a:off x="5256" y="2881"/>
              <a:ext cx="404" cy="197"/>
              <a:chOff x="1152" y="1297"/>
              <a:chExt cx="1948" cy="798"/>
            </a:xfrm>
          </p:grpSpPr>
          <p:cxnSp>
            <p:nvCxnSpPr>
              <p:cNvPr id="1070" name="_s1070"/>
              <p:cNvCxnSpPr>
                <a:cxnSpLocks noChangeShapeType="1"/>
                <a:stCxn id="36" idx="0"/>
                <a:endCxn id="32" idx="2"/>
              </p:cNvCxnSpPr>
              <p:nvPr/>
            </p:nvCxnSpPr>
            <p:spPr bwMode="auto">
              <a:xfrm rot="5400000" flipH="1">
                <a:off x="2288" y="1425"/>
                <a:ext cx="224" cy="541"/>
              </a:xfrm>
              <a:prstGeom prst="bentConnector3">
                <a:avLst>
                  <a:gd name="adj1" fmla="val 50000"/>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71" name="_s1071"/>
              <p:cNvCxnSpPr>
                <a:cxnSpLocks noChangeShapeType="1"/>
                <a:stCxn id="33" idx="0"/>
                <a:endCxn id="32" idx="2"/>
              </p:cNvCxnSpPr>
              <p:nvPr/>
            </p:nvCxnSpPr>
            <p:spPr bwMode="auto">
              <a:xfrm rot="16200000">
                <a:off x="1747" y="1426"/>
                <a:ext cx="224" cy="540"/>
              </a:xfrm>
              <a:prstGeom prst="bentConnector3">
                <a:avLst>
                  <a:gd name="adj1" fmla="val 50000"/>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sp>
            <p:nvSpPr>
              <p:cNvPr id="32" name="_s1072"/>
              <p:cNvSpPr>
                <a:spLocks noChangeArrowheads="1"/>
              </p:cNvSpPr>
              <p:nvPr/>
            </p:nvSpPr>
            <p:spPr bwMode="auto">
              <a:xfrm>
                <a:off x="1694" y="1297"/>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33" name="_s1073"/>
              <p:cNvSpPr>
                <a:spLocks noChangeArrowheads="1"/>
              </p:cNvSpPr>
              <p:nvPr/>
            </p:nvSpPr>
            <p:spPr bwMode="auto">
              <a:xfrm>
                <a:off x="1152" y="1807"/>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36" name="_s1074"/>
              <p:cNvSpPr>
                <a:spLocks noChangeArrowheads="1"/>
              </p:cNvSpPr>
              <p:nvPr/>
            </p:nvSpPr>
            <p:spPr bwMode="auto">
              <a:xfrm>
                <a:off x="2236" y="1807"/>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grpSp>
        <p:grpSp>
          <p:nvGrpSpPr>
            <p:cNvPr id="39" name="Organization Chart 76"/>
            <p:cNvGrpSpPr>
              <a:grpSpLocks/>
            </p:cNvGrpSpPr>
            <p:nvPr/>
          </p:nvGrpSpPr>
          <p:grpSpPr bwMode="auto">
            <a:xfrm>
              <a:off x="4704" y="3079"/>
              <a:ext cx="577" cy="282"/>
              <a:chOff x="1152" y="1297"/>
              <a:chExt cx="3029" cy="1308"/>
            </a:xfrm>
          </p:grpSpPr>
          <p:cxnSp>
            <p:nvCxnSpPr>
              <p:cNvPr id="1077" name="_s1077"/>
              <p:cNvCxnSpPr>
                <a:cxnSpLocks noChangeShapeType="1"/>
                <a:stCxn id="61" idx="0"/>
                <a:endCxn id="58" idx="2"/>
              </p:cNvCxnSpPr>
              <p:nvPr/>
            </p:nvCxnSpPr>
            <p:spPr bwMode="auto">
              <a:xfrm rot="5400000" flipH="1">
                <a:off x="3097" y="1671"/>
                <a:ext cx="223" cy="1076"/>
              </a:xfrm>
              <a:prstGeom prst="bentConnector3">
                <a:avLst>
                  <a:gd name="adj1" fmla="val 48389"/>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78" name="_s1078"/>
              <p:cNvCxnSpPr>
                <a:cxnSpLocks noChangeShapeType="1"/>
                <a:stCxn id="60" idx="0"/>
                <a:endCxn id="58" idx="2"/>
              </p:cNvCxnSpPr>
              <p:nvPr/>
            </p:nvCxnSpPr>
            <p:spPr bwMode="auto">
              <a:xfrm rot="16200000">
                <a:off x="2560" y="2208"/>
                <a:ext cx="223" cy="1"/>
              </a:xfrm>
              <a:prstGeom prst="straightConnector1">
                <a:avLst/>
              </a:prstGeom>
              <a:noFill/>
              <a:ln w="28575">
                <a:solidFill>
                  <a:srgbClr val="FF6600"/>
                </a:solidFill>
                <a:round/>
                <a:headEnd/>
                <a:tailEnd/>
              </a:ln>
              <a:extLst>
                <a:ext uri="{909E8E84-426E-40DD-AFC4-6F175D3DCCD1}">
                  <a14:hiddenFill xmlns:a14="http://schemas.microsoft.com/office/drawing/2010/main">
                    <a:noFill/>
                  </a14:hiddenFill>
                </a:ext>
              </a:extLst>
            </p:spPr>
          </p:cxnSp>
          <p:cxnSp>
            <p:nvCxnSpPr>
              <p:cNvPr id="1079" name="_s1079"/>
              <p:cNvCxnSpPr>
                <a:cxnSpLocks noChangeShapeType="1"/>
                <a:stCxn id="59" idx="0"/>
                <a:endCxn id="58" idx="2"/>
              </p:cNvCxnSpPr>
              <p:nvPr/>
            </p:nvCxnSpPr>
            <p:spPr bwMode="auto">
              <a:xfrm rot="16200000">
                <a:off x="2017" y="1666"/>
                <a:ext cx="223" cy="1085"/>
              </a:xfrm>
              <a:prstGeom prst="bentConnector3">
                <a:avLst>
                  <a:gd name="adj1" fmla="val 48389"/>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80" name="_s1080"/>
              <p:cNvCxnSpPr>
                <a:cxnSpLocks noChangeShapeType="1"/>
                <a:stCxn id="58" idx="0"/>
                <a:endCxn id="47" idx="2"/>
              </p:cNvCxnSpPr>
              <p:nvPr/>
            </p:nvCxnSpPr>
            <p:spPr bwMode="auto">
              <a:xfrm rot="5400000" flipH="1">
                <a:off x="2286" y="1420"/>
                <a:ext cx="223" cy="547"/>
              </a:xfrm>
              <a:prstGeom prst="bentConnector3">
                <a:avLst>
                  <a:gd name="adj1" fmla="val 48389"/>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81" name="_s1081"/>
              <p:cNvCxnSpPr>
                <a:cxnSpLocks noChangeShapeType="1"/>
                <a:stCxn id="57" idx="0"/>
                <a:endCxn id="47" idx="2"/>
              </p:cNvCxnSpPr>
              <p:nvPr/>
            </p:nvCxnSpPr>
            <p:spPr bwMode="auto">
              <a:xfrm rot="16200000">
                <a:off x="1743" y="1425"/>
                <a:ext cx="223" cy="538"/>
              </a:xfrm>
              <a:prstGeom prst="bentConnector3">
                <a:avLst>
                  <a:gd name="adj1" fmla="val 48389"/>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sp>
            <p:nvSpPr>
              <p:cNvPr id="47" name="_s1082"/>
              <p:cNvSpPr>
                <a:spLocks noChangeArrowheads="1"/>
              </p:cNvSpPr>
              <p:nvPr/>
            </p:nvSpPr>
            <p:spPr bwMode="auto">
              <a:xfrm>
                <a:off x="1694" y="1297"/>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57" name="_s1083"/>
              <p:cNvSpPr>
                <a:spLocks noChangeArrowheads="1"/>
              </p:cNvSpPr>
              <p:nvPr/>
            </p:nvSpPr>
            <p:spPr bwMode="auto">
              <a:xfrm>
                <a:off x="1152" y="1808"/>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58" name="_s1084"/>
              <p:cNvSpPr>
                <a:spLocks noChangeArrowheads="1"/>
              </p:cNvSpPr>
              <p:nvPr/>
            </p:nvSpPr>
            <p:spPr bwMode="auto">
              <a:xfrm>
                <a:off x="2236" y="1808"/>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59" name="_s1085"/>
              <p:cNvSpPr>
                <a:spLocks noChangeArrowheads="1"/>
              </p:cNvSpPr>
              <p:nvPr/>
            </p:nvSpPr>
            <p:spPr bwMode="auto">
              <a:xfrm>
                <a:off x="1156" y="2319"/>
                <a:ext cx="860" cy="286"/>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60" name="_s1086"/>
              <p:cNvSpPr>
                <a:spLocks noChangeArrowheads="1"/>
              </p:cNvSpPr>
              <p:nvPr/>
            </p:nvSpPr>
            <p:spPr bwMode="auto">
              <a:xfrm>
                <a:off x="2236" y="2319"/>
                <a:ext cx="861" cy="286"/>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61" name="_s1087"/>
              <p:cNvSpPr>
                <a:spLocks noChangeArrowheads="1"/>
              </p:cNvSpPr>
              <p:nvPr/>
            </p:nvSpPr>
            <p:spPr bwMode="auto">
              <a:xfrm>
                <a:off x="3317" y="2319"/>
                <a:ext cx="864" cy="285"/>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cxnSp>
            <p:nvCxnSpPr>
              <p:cNvPr id="1088" name="AutoShape 95"/>
              <p:cNvCxnSpPr>
                <a:cxnSpLocks noChangeShapeType="1"/>
                <a:stCxn id="57" idx="1"/>
                <a:endCxn id="47" idx="1"/>
              </p:cNvCxnSpPr>
              <p:nvPr/>
            </p:nvCxnSpPr>
            <p:spPr bwMode="auto">
              <a:xfrm rot="10800000" flipH="1">
                <a:off x="1152" y="1441"/>
                <a:ext cx="538" cy="510"/>
              </a:xfrm>
              <a:prstGeom prst="curvedConnector3">
                <a:avLst>
                  <a:gd name="adj1" fmla="val -214926"/>
                </a:avLst>
              </a:prstGeom>
              <a:noFill/>
              <a:ln w="9525">
                <a:solidFill>
                  <a:srgbClr val="332B24"/>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44" name="AutoShape 91"/>
            <p:cNvCxnSpPr>
              <a:cxnSpLocks noChangeShapeType="1"/>
            </p:cNvCxnSpPr>
            <p:nvPr/>
          </p:nvCxnSpPr>
          <p:spPr bwMode="auto">
            <a:xfrm flipV="1">
              <a:off x="5138" y="2881"/>
              <a:ext cx="320" cy="111"/>
            </a:xfrm>
            <a:prstGeom prst="curvedConnector4">
              <a:avLst>
                <a:gd name="adj1" fmla="val 35315"/>
                <a:gd name="adj2" fmla="val 229731"/>
              </a:avLst>
            </a:prstGeom>
            <a:noFill/>
            <a:ln w="9525">
              <a:solidFill>
                <a:srgbClr val="332B24"/>
              </a:solidFill>
              <a:round/>
              <a:headEnd/>
              <a:tailEnd type="triangle" w="med" len="med"/>
            </a:ln>
          </p:spPr>
        </p:cxnSp>
        <p:cxnSp>
          <p:nvCxnSpPr>
            <p:cNvPr id="45" name="AutoShape 93"/>
            <p:cNvCxnSpPr>
              <a:cxnSpLocks noChangeShapeType="1"/>
            </p:cNvCxnSpPr>
            <p:nvPr/>
          </p:nvCxnSpPr>
          <p:spPr bwMode="auto">
            <a:xfrm flipH="1">
              <a:off x="4978" y="2887"/>
              <a:ext cx="38" cy="228"/>
            </a:xfrm>
            <a:prstGeom prst="curvedConnector3">
              <a:avLst>
                <a:gd name="adj1" fmla="val -378949"/>
              </a:avLst>
            </a:prstGeom>
            <a:noFill/>
            <a:ln w="9525">
              <a:solidFill>
                <a:srgbClr val="332B24"/>
              </a:solidFill>
              <a:round/>
              <a:headEnd/>
              <a:tailEnd type="triangle" w="med" len="med"/>
            </a:ln>
          </p:spPr>
        </p:cxnSp>
        <p:cxnSp>
          <p:nvCxnSpPr>
            <p:cNvPr id="46" name="AutoShape 94"/>
            <p:cNvCxnSpPr>
              <a:cxnSpLocks noChangeShapeType="1"/>
            </p:cNvCxnSpPr>
            <p:nvPr/>
          </p:nvCxnSpPr>
          <p:spPr bwMode="auto">
            <a:xfrm flipV="1">
              <a:off x="5281" y="2921"/>
              <a:ext cx="270" cy="405"/>
            </a:xfrm>
            <a:prstGeom prst="curvedConnector3">
              <a:avLst>
                <a:gd name="adj1" fmla="val 153333"/>
              </a:avLst>
            </a:prstGeom>
            <a:noFill/>
            <a:ln w="9525">
              <a:solidFill>
                <a:srgbClr val="332B24"/>
              </a:solidFill>
              <a:round/>
              <a:headEnd/>
              <a:tailEnd type="triangle" w="med" len="med"/>
            </a:ln>
          </p:spPr>
        </p:cxnSp>
      </p:grpSp>
      <p:grpSp>
        <p:nvGrpSpPr>
          <p:cNvPr id="6" name="Group 195"/>
          <p:cNvGrpSpPr>
            <a:grpSpLocks/>
          </p:cNvGrpSpPr>
          <p:nvPr/>
        </p:nvGrpSpPr>
        <p:grpSpPr bwMode="auto">
          <a:xfrm>
            <a:off x="5407186" y="4854862"/>
            <a:ext cx="1225550" cy="758825"/>
            <a:chOff x="4386" y="376"/>
            <a:chExt cx="1126" cy="655"/>
          </a:xfrm>
        </p:grpSpPr>
        <p:sp>
          <p:nvSpPr>
            <p:cNvPr id="48" name="Rectangle 159"/>
            <p:cNvSpPr>
              <a:spLocks noChangeArrowheads="1"/>
            </p:cNvSpPr>
            <p:nvPr/>
          </p:nvSpPr>
          <p:spPr bwMode="auto">
            <a:xfrm>
              <a:off x="4386" y="376"/>
              <a:ext cx="1126" cy="655"/>
            </a:xfrm>
            <a:prstGeom prst="rect">
              <a:avLst/>
            </a:prstGeom>
            <a:solidFill>
              <a:srgbClr val="CFC4B8"/>
            </a:solidFill>
            <a:ln w="9525" algn="ctr">
              <a:solidFill>
                <a:srgbClr val="332B24"/>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grpSp>
          <p:nvGrpSpPr>
            <p:cNvPr id="62" name="Organization Chart 160"/>
            <p:cNvGrpSpPr>
              <a:grpSpLocks/>
            </p:cNvGrpSpPr>
            <p:nvPr/>
          </p:nvGrpSpPr>
          <p:grpSpPr bwMode="auto">
            <a:xfrm>
              <a:off x="4412" y="433"/>
              <a:ext cx="388" cy="190"/>
              <a:chOff x="1152" y="1297"/>
              <a:chExt cx="1938" cy="774"/>
            </a:xfrm>
          </p:grpSpPr>
          <p:cxnSp>
            <p:nvCxnSpPr>
              <p:cNvPr id="1091" name="_s1091"/>
              <p:cNvCxnSpPr>
                <a:cxnSpLocks noChangeShapeType="1"/>
                <a:stCxn id="1025" idx="0"/>
                <a:endCxn id="63" idx="2"/>
              </p:cNvCxnSpPr>
              <p:nvPr/>
            </p:nvCxnSpPr>
            <p:spPr bwMode="auto">
              <a:xfrm rot="5400000" flipH="1">
                <a:off x="2290" y="1414"/>
                <a:ext cx="202" cy="539"/>
              </a:xfrm>
              <a:prstGeom prst="bentConnector3">
                <a:avLst>
                  <a:gd name="adj1" fmla="val 50000"/>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92" name="_s1092"/>
              <p:cNvCxnSpPr>
                <a:cxnSpLocks noChangeShapeType="1"/>
                <a:stCxn id="1024" idx="0"/>
                <a:endCxn id="63" idx="2"/>
              </p:cNvCxnSpPr>
              <p:nvPr/>
            </p:nvCxnSpPr>
            <p:spPr bwMode="auto">
              <a:xfrm rot="16200000">
                <a:off x="1754" y="1418"/>
                <a:ext cx="202" cy="532"/>
              </a:xfrm>
              <a:prstGeom prst="bentConnector3">
                <a:avLst>
                  <a:gd name="adj1" fmla="val 50000"/>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sp>
            <p:nvSpPr>
              <p:cNvPr id="63" name="_s1093"/>
              <p:cNvSpPr>
                <a:spLocks noChangeArrowheads="1"/>
              </p:cNvSpPr>
              <p:nvPr/>
            </p:nvSpPr>
            <p:spPr bwMode="auto">
              <a:xfrm>
                <a:off x="1689" y="1297"/>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1024" name="_s1094"/>
              <p:cNvSpPr>
                <a:spLocks noChangeArrowheads="1"/>
              </p:cNvSpPr>
              <p:nvPr/>
            </p:nvSpPr>
            <p:spPr bwMode="auto">
              <a:xfrm>
                <a:off x="1152" y="1783"/>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1025" name="_s1095"/>
              <p:cNvSpPr>
                <a:spLocks noChangeArrowheads="1"/>
              </p:cNvSpPr>
              <p:nvPr/>
            </p:nvSpPr>
            <p:spPr bwMode="auto">
              <a:xfrm>
                <a:off x="2226" y="1783"/>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grpSp>
        <p:grpSp>
          <p:nvGrpSpPr>
            <p:cNvPr id="1026" name="Organization Chart 171"/>
            <p:cNvGrpSpPr>
              <a:grpSpLocks/>
            </p:cNvGrpSpPr>
            <p:nvPr/>
          </p:nvGrpSpPr>
          <p:grpSpPr bwMode="auto">
            <a:xfrm>
              <a:off x="5050" y="588"/>
              <a:ext cx="404" cy="197"/>
              <a:chOff x="1152" y="1297"/>
              <a:chExt cx="1938" cy="773"/>
            </a:xfrm>
          </p:grpSpPr>
          <p:cxnSp>
            <p:nvCxnSpPr>
              <p:cNvPr id="1098" name="_s1098"/>
              <p:cNvCxnSpPr>
                <a:cxnSpLocks noChangeShapeType="1"/>
                <a:stCxn id="1032" idx="0"/>
                <a:endCxn id="1027" idx="2"/>
              </p:cNvCxnSpPr>
              <p:nvPr/>
            </p:nvCxnSpPr>
            <p:spPr bwMode="auto">
              <a:xfrm rot="5400000" flipH="1">
                <a:off x="2297" y="1414"/>
                <a:ext cx="193" cy="539"/>
              </a:xfrm>
              <a:prstGeom prst="bentConnector3">
                <a:avLst>
                  <a:gd name="adj1" fmla="val 50000"/>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099" name="_s1099"/>
              <p:cNvCxnSpPr>
                <a:cxnSpLocks noChangeShapeType="1"/>
                <a:stCxn id="1031" idx="0"/>
                <a:endCxn id="1027" idx="2"/>
              </p:cNvCxnSpPr>
              <p:nvPr/>
            </p:nvCxnSpPr>
            <p:spPr bwMode="auto">
              <a:xfrm rot="16200000">
                <a:off x="1758" y="1415"/>
                <a:ext cx="193" cy="538"/>
              </a:xfrm>
              <a:prstGeom prst="bentConnector3">
                <a:avLst>
                  <a:gd name="adj1" fmla="val 50000"/>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sp>
            <p:nvSpPr>
              <p:cNvPr id="1027" name="_s1100"/>
              <p:cNvSpPr>
                <a:spLocks noChangeArrowheads="1"/>
              </p:cNvSpPr>
              <p:nvPr/>
            </p:nvSpPr>
            <p:spPr bwMode="auto">
              <a:xfrm>
                <a:off x="1689" y="1297"/>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1031" name="_s1101"/>
              <p:cNvSpPr>
                <a:spLocks noChangeArrowheads="1"/>
              </p:cNvSpPr>
              <p:nvPr/>
            </p:nvSpPr>
            <p:spPr bwMode="auto">
              <a:xfrm>
                <a:off x="1152" y="1782"/>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1032" name="_s1102"/>
              <p:cNvSpPr>
                <a:spLocks noChangeArrowheads="1"/>
              </p:cNvSpPr>
              <p:nvPr/>
            </p:nvSpPr>
            <p:spPr bwMode="auto">
              <a:xfrm>
                <a:off x="2226" y="1782"/>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grpSp>
        <p:grpSp>
          <p:nvGrpSpPr>
            <p:cNvPr id="1033" name="Organization Chart 178"/>
            <p:cNvGrpSpPr>
              <a:grpSpLocks/>
            </p:cNvGrpSpPr>
            <p:nvPr/>
          </p:nvGrpSpPr>
          <p:grpSpPr bwMode="auto">
            <a:xfrm>
              <a:off x="4555" y="767"/>
              <a:ext cx="414" cy="202"/>
              <a:chOff x="1152" y="1297"/>
              <a:chExt cx="1938" cy="774"/>
            </a:xfrm>
          </p:grpSpPr>
          <p:cxnSp>
            <p:nvCxnSpPr>
              <p:cNvPr id="1105" name="_s1105"/>
              <p:cNvCxnSpPr>
                <a:cxnSpLocks noChangeShapeType="1"/>
                <a:stCxn id="1036" idx="0"/>
                <a:endCxn id="1034" idx="2"/>
              </p:cNvCxnSpPr>
              <p:nvPr/>
            </p:nvCxnSpPr>
            <p:spPr bwMode="auto">
              <a:xfrm rot="5400000" flipH="1">
                <a:off x="2291" y="1414"/>
                <a:ext cx="200" cy="539"/>
              </a:xfrm>
              <a:prstGeom prst="bentConnector3">
                <a:avLst>
                  <a:gd name="adj1" fmla="val 51352"/>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cxnSp>
            <p:nvCxnSpPr>
              <p:cNvPr id="1106" name="_s1106"/>
              <p:cNvCxnSpPr>
                <a:cxnSpLocks noChangeShapeType="1"/>
                <a:stCxn id="1035" idx="0"/>
                <a:endCxn id="1034" idx="2"/>
              </p:cNvCxnSpPr>
              <p:nvPr/>
            </p:nvCxnSpPr>
            <p:spPr bwMode="auto">
              <a:xfrm rot="16200000">
                <a:off x="1755" y="1418"/>
                <a:ext cx="200" cy="532"/>
              </a:xfrm>
              <a:prstGeom prst="bentConnector3">
                <a:avLst>
                  <a:gd name="adj1" fmla="val 51352"/>
                </a:avLst>
              </a:prstGeom>
              <a:noFill/>
              <a:ln w="28575">
                <a:solidFill>
                  <a:srgbClr val="FF6600"/>
                </a:solidFill>
                <a:miter lim="800000"/>
                <a:headEnd/>
                <a:tailEnd/>
              </a:ln>
              <a:extLst>
                <a:ext uri="{909E8E84-426E-40DD-AFC4-6F175D3DCCD1}">
                  <a14:hiddenFill xmlns:a14="http://schemas.microsoft.com/office/drawing/2010/main">
                    <a:noFill/>
                  </a14:hiddenFill>
                </a:ext>
              </a:extLst>
            </p:spPr>
          </p:cxnSp>
          <p:sp>
            <p:nvSpPr>
              <p:cNvPr id="1034" name="_s1107"/>
              <p:cNvSpPr>
                <a:spLocks noChangeArrowheads="1"/>
              </p:cNvSpPr>
              <p:nvPr/>
            </p:nvSpPr>
            <p:spPr bwMode="auto">
              <a:xfrm>
                <a:off x="1689" y="1297"/>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1035" name="_s1108"/>
              <p:cNvSpPr>
                <a:spLocks noChangeArrowheads="1"/>
              </p:cNvSpPr>
              <p:nvPr/>
            </p:nvSpPr>
            <p:spPr bwMode="auto">
              <a:xfrm>
                <a:off x="1152" y="1783"/>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sp>
            <p:nvSpPr>
              <p:cNvPr id="1036" name="_s1109"/>
              <p:cNvSpPr>
                <a:spLocks noChangeArrowheads="1"/>
              </p:cNvSpPr>
              <p:nvPr/>
            </p:nvSpPr>
            <p:spPr bwMode="auto">
              <a:xfrm>
                <a:off x="2226" y="1783"/>
                <a:ext cx="864" cy="288"/>
              </a:xfrm>
              <a:prstGeom prst="roundRect">
                <a:avLst>
                  <a:gd name="adj" fmla="val 16667"/>
                </a:avLst>
              </a:prstGeom>
              <a:solidFill>
                <a:srgbClr val="332B24"/>
              </a:solidFill>
              <a:ln w="9525">
                <a:solidFill>
                  <a:srgbClr val="FF6600"/>
                </a:solidFill>
                <a:round/>
                <a:headEnd/>
                <a:tailEnd/>
              </a:ln>
            </p:spPr>
            <p:txBody>
              <a:bodyPr vert="horz" wrap="none" lIns="0" tIns="0" rIns="0" bIns="0" numCol="1" anchor="ctr" anchorCtr="0" compatLnSpc="1">
                <a:prstTxWarp prst="textNoShape">
                  <a:avLst/>
                </a:prstTxWarp>
              </a:bodyPr>
              <a:lstStyle/>
              <a:p>
                <a:endParaRPr lang="en-US" dirty="0"/>
              </a:p>
            </p:txBody>
          </p:sp>
          <p:cxnSp>
            <p:nvCxnSpPr>
              <p:cNvPr id="1110" name="AutoShape 191"/>
              <p:cNvCxnSpPr>
                <a:cxnSpLocks noChangeShapeType="1"/>
                <a:stCxn id="1035" idx="1"/>
                <a:endCxn id="1034" idx="1"/>
              </p:cNvCxnSpPr>
              <p:nvPr/>
            </p:nvCxnSpPr>
            <p:spPr bwMode="auto">
              <a:xfrm rot="10800000" flipH="1">
                <a:off x="1152" y="1443"/>
                <a:ext cx="539" cy="487"/>
              </a:xfrm>
              <a:prstGeom prst="curvedConnector3">
                <a:avLst>
                  <a:gd name="adj1" fmla="val -182278"/>
                </a:avLst>
              </a:prstGeom>
              <a:noFill/>
              <a:ln w="9525">
                <a:solidFill>
                  <a:srgbClr val="332B24"/>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52" name="AutoShape 192"/>
            <p:cNvCxnSpPr>
              <a:cxnSpLocks noChangeShapeType="1"/>
            </p:cNvCxnSpPr>
            <p:nvPr/>
          </p:nvCxnSpPr>
          <p:spPr bwMode="auto">
            <a:xfrm>
              <a:off x="4800" y="585"/>
              <a:ext cx="452" cy="3"/>
            </a:xfrm>
            <a:prstGeom prst="curvedConnector2">
              <a:avLst/>
            </a:prstGeom>
            <a:noFill/>
            <a:ln w="9525">
              <a:solidFill>
                <a:srgbClr val="332B24"/>
              </a:solidFill>
              <a:round/>
              <a:headEnd/>
              <a:tailEnd type="triangle" w="med" len="med"/>
            </a:ln>
          </p:spPr>
        </p:cxnSp>
        <p:cxnSp>
          <p:nvCxnSpPr>
            <p:cNvPr id="53" name="AutoShape 193"/>
            <p:cNvCxnSpPr>
              <a:cxnSpLocks noChangeShapeType="1"/>
            </p:cNvCxnSpPr>
            <p:nvPr/>
          </p:nvCxnSpPr>
          <p:spPr bwMode="auto">
            <a:xfrm>
              <a:off x="4800" y="585"/>
              <a:ext cx="58" cy="223"/>
            </a:xfrm>
            <a:prstGeom prst="curvedConnector3">
              <a:avLst>
                <a:gd name="adj1" fmla="val 348278"/>
              </a:avLst>
            </a:prstGeom>
            <a:noFill/>
            <a:ln w="9525">
              <a:solidFill>
                <a:srgbClr val="332B24"/>
              </a:solidFill>
              <a:round/>
              <a:headEnd/>
              <a:tailEnd type="triangle" w="med" len="med"/>
            </a:ln>
          </p:spPr>
        </p:cxnSp>
        <p:cxnSp>
          <p:nvCxnSpPr>
            <p:cNvPr id="54" name="AutoShape 194"/>
            <p:cNvCxnSpPr>
              <a:cxnSpLocks noChangeShapeType="1"/>
            </p:cNvCxnSpPr>
            <p:nvPr/>
          </p:nvCxnSpPr>
          <p:spPr bwMode="auto">
            <a:xfrm flipV="1">
              <a:off x="4969" y="628"/>
              <a:ext cx="376" cy="301"/>
            </a:xfrm>
            <a:prstGeom prst="curvedConnector3">
              <a:avLst>
                <a:gd name="adj1" fmla="val 138296"/>
              </a:avLst>
            </a:prstGeom>
            <a:noFill/>
            <a:ln w="9525">
              <a:solidFill>
                <a:srgbClr val="332B24"/>
              </a:solidFill>
              <a:round/>
              <a:headEnd/>
              <a:tailEnd type="triangle" w="med" len="med"/>
            </a:ln>
          </p:spPr>
        </p:cxnSp>
      </p:grpSp>
      <p:sp>
        <p:nvSpPr>
          <p:cNvPr id="55" name="Flèche droite 54"/>
          <p:cNvSpPr/>
          <p:nvPr/>
        </p:nvSpPr>
        <p:spPr bwMode="auto">
          <a:xfrm rot="5400000">
            <a:off x="5903687" y="2506066"/>
            <a:ext cx="328610" cy="119062"/>
          </a:xfrm>
          <a:prstGeom prst="rightArrow">
            <a:avLst/>
          </a:prstGeom>
          <a:solidFill>
            <a:srgbClr val="CFC4B8"/>
          </a:solidFill>
          <a:ln w="9525" cap="flat" cmpd="sng" algn="ctr">
            <a:solidFill>
              <a:srgbClr val="332B2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dirty="0">
              <a:ln>
                <a:noFill/>
              </a:ln>
              <a:solidFill>
                <a:srgbClr val="000000"/>
              </a:solidFill>
              <a:effectLst/>
              <a:uLnTx/>
              <a:uFillTx/>
              <a:latin typeface="Arial" charset="0"/>
              <a:cs typeface="Arial" charset="0"/>
            </a:endParaRPr>
          </a:p>
        </p:txBody>
      </p:sp>
      <p:pic>
        <p:nvPicPr>
          <p:cNvPr id="56" name="Image 55"/>
          <p:cNvPicPr>
            <a:picLocks noChangeAspect="1"/>
          </p:cNvPicPr>
          <p:nvPr/>
        </p:nvPicPr>
        <p:blipFill>
          <a:blip r:embed="rId2" cstate="print"/>
          <a:stretch>
            <a:fillRect/>
          </a:stretch>
        </p:blipFill>
        <p:spPr bwMode="auto">
          <a:xfrm>
            <a:off x="142341" y="677250"/>
            <a:ext cx="464762" cy="236190"/>
          </a:xfrm>
          <a:prstGeom prst="rect">
            <a:avLst/>
          </a:prstGeom>
          <a:noFill/>
          <a:ln w="9525">
            <a:noFill/>
            <a:miter lim="800000"/>
            <a:headEnd/>
            <a:tailEnd/>
          </a:ln>
          <a:effectLst/>
        </p:spPr>
      </p:pic>
    </p:spTree>
    <p:extLst>
      <p:ext uri="{BB962C8B-B14F-4D97-AF65-F5344CB8AC3E}">
        <p14:creationId xmlns:p14="http://schemas.microsoft.com/office/powerpoint/2010/main" val="16873038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fontAlgn="auto">
              <a:spcAft>
                <a:spcPts val="0"/>
              </a:spcAft>
              <a:defRPr/>
            </a:pPr>
            <a:r>
              <a:rPr lang="en-US" dirty="0">
                <a:solidFill>
                  <a:schemeClr val="accent1">
                    <a:satMod val="150000"/>
                  </a:schemeClr>
                </a:solidFill>
              </a:rPr>
              <a:t>Example of a multi-table database</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69</a:t>
            </a:fld>
            <a:endParaRPr lang="en-US" dirty="0"/>
          </a:p>
        </p:txBody>
      </p:sp>
      <p:pic>
        <p:nvPicPr>
          <p:cNvPr id="7" name="Image 6"/>
          <p:cNvPicPr>
            <a:picLocks noChangeAspect="1"/>
          </p:cNvPicPr>
          <p:nvPr/>
        </p:nvPicPr>
        <p:blipFill>
          <a:blip r:embed="rId3" cstate="print"/>
          <a:stretch>
            <a:fillRect/>
          </a:stretch>
        </p:blipFill>
        <p:spPr bwMode="auto">
          <a:xfrm>
            <a:off x="142341" y="677250"/>
            <a:ext cx="464762" cy="236190"/>
          </a:xfrm>
          <a:prstGeom prst="rect">
            <a:avLst/>
          </a:prstGeom>
          <a:noFill/>
          <a:ln w="9525">
            <a:noFill/>
            <a:miter lim="800000"/>
            <a:headEnd/>
            <a:tailEnd/>
          </a:ln>
          <a:effectLst/>
        </p:spPr>
      </p:pic>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8550" y="2331417"/>
            <a:ext cx="2078381" cy="1471494"/>
          </a:xfrm>
          <a:prstGeom prst="rect">
            <a:avLst/>
          </a:prstGeom>
        </p:spPr>
      </p:pic>
      <p:sp>
        <p:nvSpPr>
          <p:cNvPr id="5" name="TextBox 4"/>
          <p:cNvSpPr txBox="1"/>
          <p:nvPr/>
        </p:nvSpPr>
        <p:spPr>
          <a:xfrm>
            <a:off x="374722" y="1960781"/>
            <a:ext cx="8202209" cy="3539430"/>
          </a:xfrm>
          <a:prstGeom prst="rect">
            <a:avLst/>
          </a:prstGeom>
          <a:noFill/>
        </p:spPr>
        <p:txBody>
          <a:bodyPr wrap="square" rtlCol="0">
            <a:spAutoFit/>
          </a:bodyPr>
          <a:lstStyle/>
          <a:p>
            <a:pPr marL="0" lvl="1" defTabSz="914400" fontAlgn="auto">
              <a:spcBef>
                <a:spcPts val="0"/>
              </a:spcBef>
              <a:spcAft>
                <a:spcPts val="0"/>
              </a:spcAft>
              <a:buClr>
                <a:schemeClr val="accent2"/>
              </a:buClr>
              <a:buSzPct val="60000"/>
              <a:defRPr/>
            </a:pPr>
            <a:r>
              <a:rPr lang="en-US" sz="3200" dirty="0">
                <a:latin typeface="+mn-lt"/>
              </a:rPr>
              <a:t>French road accidents database</a:t>
            </a:r>
          </a:p>
          <a:p>
            <a:pPr marL="0" lvl="1" defTabSz="914400" fontAlgn="auto">
              <a:spcBef>
                <a:spcPts val="0"/>
              </a:spcBef>
              <a:spcAft>
                <a:spcPts val="0"/>
              </a:spcAft>
              <a:buClr>
                <a:schemeClr val="accent2"/>
              </a:buClr>
              <a:buSzPct val="60000"/>
              <a:defRPr/>
            </a:pPr>
            <a:endParaRPr lang="en-US" sz="3200" dirty="0">
              <a:latin typeface="+mn-lt"/>
            </a:endParaRPr>
          </a:p>
          <a:p>
            <a:pPr marL="0" lvl="1" defTabSz="914400" fontAlgn="auto">
              <a:spcBef>
                <a:spcPts val="0"/>
              </a:spcBef>
              <a:spcAft>
                <a:spcPts val="0"/>
              </a:spcAft>
              <a:buClr>
                <a:schemeClr val="accent2"/>
              </a:buClr>
              <a:buSzPct val="60000"/>
              <a:defRPr/>
            </a:pPr>
            <a:r>
              <a:rPr lang="en-US" sz="1600" dirty="0">
                <a:latin typeface="+mn-lt"/>
              </a:rPr>
              <a:t>The </a:t>
            </a:r>
            <a:r>
              <a:rPr lang="en-US" sz="1400" b="1" dirty="0" err="1">
                <a:latin typeface="Courier New" panose="02070309020205020404" pitchFamily="49" charset="0"/>
                <a:cs typeface="Courier New" panose="02070309020205020404" pitchFamily="49" charset="0"/>
              </a:rPr>
              <a:t>AccidentsSummary</a:t>
            </a:r>
            <a:r>
              <a:rPr lang="en-US" sz="1600" dirty="0">
                <a:latin typeface="+mn-lt"/>
              </a:rPr>
              <a:t> is described using the following </a:t>
            </a:r>
            <a:r>
              <a:rPr lang="en-US" sz="1600" dirty="0">
                <a:solidFill>
                  <a:srgbClr val="FF0000"/>
                </a:solidFill>
                <a:latin typeface="+mn-lt"/>
              </a:rPr>
              <a:t>star schema:</a:t>
            </a:r>
          </a:p>
          <a:p>
            <a:pPr marL="0" lvl="1" defTabSz="914400" fontAlgn="auto">
              <a:spcBef>
                <a:spcPts val="0"/>
              </a:spcBef>
              <a:spcAft>
                <a:spcPts val="0"/>
              </a:spcAft>
              <a:buClr>
                <a:schemeClr val="accent2"/>
              </a:buClr>
              <a:buSzPct val="60000"/>
              <a:defRPr/>
            </a:pPr>
            <a:endParaRPr lang="en-US" sz="1600" dirty="0">
              <a:latin typeface="+mn-lt"/>
            </a:endParaRPr>
          </a:p>
          <a:p>
            <a:pPr marL="118872" defTabSz="914400" fontAlgn="auto">
              <a:spcBef>
                <a:spcPts val="0"/>
              </a:spcBef>
              <a:spcAft>
                <a:spcPts val="0"/>
              </a:spcAft>
              <a:buClr>
                <a:schemeClr val="accent2"/>
              </a:buClr>
              <a:buSzPct val="60000"/>
              <a:defRPr/>
            </a:pPr>
            <a:r>
              <a:rPr lang="en-US" sz="1600" b="1" dirty="0">
                <a:latin typeface="Courier New" panose="02070309020205020404" pitchFamily="49" charset="0"/>
                <a:cs typeface="Courier New" panose="02070309020205020404" pitchFamily="49" charset="0"/>
              </a:rPr>
              <a:t>  Accident</a:t>
            </a:r>
          </a:p>
          <a:p>
            <a:pPr marL="118872" defTabSz="914400" fontAlgn="auto">
              <a:spcBef>
                <a:spcPts val="0"/>
              </a:spcBef>
              <a:spcAft>
                <a:spcPts val="0"/>
              </a:spcAft>
              <a:buClr>
                <a:schemeClr val="accent2"/>
              </a:buClr>
              <a:buSzPct val="60000"/>
              <a:defRPr/>
            </a:pPr>
            <a:r>
              <a:rPr lang="en-US" sz="1600" b="1" dirty="0">
                <a:latin typeface="Courier New" panose="02070309020205020404" pitchFamily="49" charset="0"/>
                <a:cs typeface="Courier New" panose="02070309020205020404" pitchFamily="49" charset="0"/>
              </a:rPr>
              <a:t>  |</a:t>
            </a:r>
          </a:p>
          <a:p>
            <a:pPr marL="118872" defTabSz="914400" fontAlgn="auto">
              <a:spcBef>
                <a:spcPts val="0"/>
              </a:spcBef>
              <a:spcAft>
                <a:spcPts val="0"/>
              </a:spcAft>
              <a:buClr>
                <a:schemeClr val="accent2"/>
              </a:buClr>
              <a:buSzPct val="60000"/>
              <a:defRPr/>
            </a:pPr>
            <a:r>
              <a:rPr lang="en-US" sz="1600" b="1" dirty="0">
                <a:latin typeface="Courier New" panose="02070309020205020404" pitchFamily="49" charset="0"/>
                <a:cs typeface="Courier New" panose="02070309020205020404" pitchFamily="49" charset="0"/>
              </a:rPr>
              <a:t>  | -- 1:n -- Vehicle</a:t>
            </a:r>
          </a:p>
          <a:p>
            <a:pPr marL="118872" defTabSz="914400" fontAlgn="auto">
              <a:spcBef>
                <a:spcPts val="0"/>
              </a:spcBef>
              <a:spcAft>
                <a:spcPts val="0"/>
              </a:spcAft>
              <a:buClr>
                <a:schemeClr val="accent2"/>
              </a:buClr>
              <a:buSzPct val="60000"/>
              <a:defRPr/>
            </a:pPr>
            <a:endParaRPr lang="en-US" sz="1600" dirty="0">
              <a:latin typeface="+mn-lt"/>
            </a:endParaRPr>
          </a:p>
          <a:p>
            <a:pPr marL="118872" defTabSz="914400" fontAlgn="auto">
              <a:spcBef>
                <a:spcPts val="0"/>
              </a:spcBef>
              <a:spcAft>
                <a:spcPts val="0"/>
              </a:spcAft>
              <a:buClr>
                <a:schemeClr val="accent2"/>
              </a:buClr>
              <a:buSzPct val="60000"/>
              <a:defRPr/>
            </a:pPr>
            <a:r>
              <a:rPr lang="en-US" sz="1600" dirty="0">
                <a:latin typeface="+mn-lt"/>
              </a:rPr>
              <a:t>Each accident has associated one or more vehicles. In the </a:t>
            </a:r>
            <a:r>
              <a:rPr lang="en-US" sz="1600" dirty="0" err="1">
                <a:latin typeface="+mn-lt"/>
              </a:rPr>
              <a:t>Khiops</a:t>
            </a:r>
            <a:r>
              <a:rPr lang="en-US" sz="1600" dirty="0">
                <a:latin typeface="+mn-lt"/>
              </a:rPr>
              <a:t> dictionary Accident-Vehicle 1:n relationship is described with the </a:t>
            </a:r>
            <a:r>
              <a:rPr lang="en-US" sz="1200" b="1" dirty="0">
                <a:latin typeface="Courier New" panose="02070309020205020404" pitchFamily="49" charset="0"/>
                <a:cs typeface="Courier New" panose="02070309020205020404" pitchFamily="49" charset="0"/>
              </a:rPr>
              <a:t>Table</a:t>
            </a:r>
            <a:r>
              <a:rPr lang="en-US" sz="1200" dirty="0">
                <a:latin typeface="+mn-lt"/>
              </a:rPr>
              <a:t> </a:t>
            </a:r>
            <a:r>
              <a:rPr lang="en-US" sz="1600" dirty="0">
                <a:latin typeface="+mn-lt"/>
              </a:rPr>
              <a:t>keyword. The key linking both tables is </a:t>
            </a:r>
            <a:r>
              <a:rPr lang="en-US" sz="1400" b="1" dirty="0" err="1">
                <a:latin typeface="Courier New" panose="02070309020205020404" pitchFamily="49" charset="0"/>
                <a:cs typeface="Courier New" panose="02070309020205020404" pitchFamily="49" charset="0"/>
              </a:rPr>
              <a:t>AccidentId</a:t>
            </a:r>
            <a:r>
              <a:rPr lang="en-US" sz="1400" b="1" dirty="0">
                <a:latin typeface="Courier New" panose="02070309020205020404" pitchFamily="49" charset="0"/>
                <a:cs typeface="Courier New" panose="02070309020205020404" pitchFamily="49" charset="0"/>
              </a:rPr>
              <a:t>.</a:t>
            </a:r>
          </a:p>
          <a:p>
            <a:pPr marL="118872" defTabSz="914400" fontAlgn="auto">
              <a:spcBef>
                <a:spcPts val="0"/>
              </a:spcBef>
              <a:spcAft>
                <a:spcPts val="0"/>
              </a:spcAft>
              <a:buClr>
                <a:schemeClr val="accent2"/>
              </a:buClr>
              <a:buSzPct val="60000"/>
              <a:defRPr/>
            </a:pPr>
            <a:endParaRPr lang="en-US" sz="1600" dirty="0">
              <a:latin typeface="+mn-lt"/>
            </a:endParaRPr>
          </a:p>
          <a:p>
            <a:pPr marL="118872" defTabSz="914400" fontAlgn="auto">
              <a:spcBef>
                <a:spcPts val="0"/>
              </a:spcBef>
              <a:spcAft>
                <a:spcPts val="0"/>
              </a:spcAft>
              <a:buClr>
                <a:schemeClr val="accent2"/>
              </a:buClr>
              <a:buSzPct val="60000"/>
              <a:defRPr/>
            </a:pPr>
            <a:r>
              <a:rPr lang="en-US" sz="1600" b="1" dirty="0">
                <a:latin typeface="+mn-lt"/>
              </a:rPr>
              <a:t>Objective: predict fatal traffic accidents (target variable: </a:t>
            </a:r>
            <a:r>
              <a:rPr lang="en-US" sz="1400" b="1" dirty="0">
                <a:latin typeface="Courier New" panose="02070309020205020404" pitchFamily="49" charset="0"/>
                <a:cs typeface="Courier New" panose="02070309020205020404" pitchFamily="49" charset="0"/>
              </a:rPr>
              <a:t>Gravity</a:t>
            </a:r>
            <a:r>
              <a:rPr lang="en-US" sz="1400" b="1" dirty="0">
                <a:latin typeface="+mn-lt"/>
              </a:rPr>
              <a:t> </a:t>
            </a:r>
            <a:r>
              <a:rPr lang="en-US" sz="1600" b="1" dirty="0">
                <a:latin typeface="+mn-lt"/>
              </a:rPr>
              <a:t>field of </a:t>
            </a:r>
            <a:r>
              <a:rPr lang="en-US" sz="1400" b="1" dirty="0">
                <a:latin typeface="Courier New" panose="02070309020205020404" pitchFamily="49" charset="0"/>
                <a:cs typeface="Courier New" panose="02070309020205020404" pitchFamily="49" charset="0"/>
              </a:rPr>
              <a:t>Accident</a:t>
            </a:r>
            <a:r>
              <a:rPr lang="en-US" sz="1600" b="1" dirty="0">
                <a:latin typeface="+mn-lt"/>
              </a:rPr>
              <a:t> table)</a:t>
            </a:r>
            <a:endParaRPr lang="en-US" sz="1600" dirty="0">
              <a:latin typeface="+mn-lt"/>
            </a:endParaRPr>
          </a:p>
        </p:txBody>
      </p:sp>
    </p:spTree>
    <p:extLst>
      <p:ext uri="{BB962C8B-B14F-4D97-AF65-F5344CB8AC3E}">
        <p14:creationId xmlns:p14="http://schemas.microsoft.com/office/powerpoint/2010/main" val="1687138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stretch>
            <a:fillRect/>
          </a:stretch>
        </p:blipFill>
        <p:spPr>
          <a:xfrm>
            <a:off x="272973" y="2765946"/>
            <a:ext cx="4527233" cy="3693795"/>
          </a:xfrm>
          <a:prstGeom prst="rect">
            <a:avLst/>
          </a:prstGeom>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Supervised classification</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7</a:t>
            </a:fld>
            <a:endParaRPr lang="en-US" dirty="0"/>
          </a:p>
        </p:txBody>
      </p:sp>
      <p:sp>
        <p:nvSpPr>
          <p:cNvPr id="17410" name="Espace réservé du contenu 2"/>
          <p:cNvSpPr>
            <a:spLocks noGrp="1"/>
          </p:cNvSpPr>
          <p:nvPr>
            <p:ph sz="quarter" idx="1"/>
          </p:nvPr>
        </p:nvSpPr>
        <p:spPr>
          <a:xfrm>
            <a:off x="457200" y="1774825"/>
            <a:ext cx="8582025" cy="1801813"/>
          </a:xfrm>
        </p:spPr>
        <p:txBody>
          <a:bodyPr/>
          <a:lstStyle/>
          <a:p>
            <a:pPr>
              <a:buFont typeface="Arial" pitchFamily="34" charset="0"/>
              <a:buChar char="•"/>
            </a:pPr>
            <a:r>
              <a:rPr lang="en-US" b="1" dirty="0"/>
              <a:t>Step 2, </a:t>
            </a:r>
            <a:r>
              <a:rPr lang="en-US" b="1" dirty="0" err="1"/>
              <a:t>bis</a:t>
            </a:r>
            <a:r>
              <a:rPr lang="en-US" b="1" dirty="0"/>
              <a:t> : </a:t>
            </a:r>
            <a:r>
              <a:rPr lang="en-US" dirty="0">
                <a:solidFill>
                  <a:srgbClr val="FF0000"/>
                </a:solidFill>
              </a:rPr>
              <a:t>Specify test database</a:t>
            </a:r>
          </a:p>
        </p:txBody>
      </p:sp>
      <p:sp>
        <p:nvSpPr>
          <p:cNvPr id="6" name="ZoneTexte 5"/>
          <p:cNvSpPr txBox="1"/>
          <p:nvPr/>
        </p:nvSpPr>
        <p:spPr>
          <a:xfrm>
            <a:off x="5272713" y="4256815"/>
            <a:ext cx="3600109" cy="2800767"/>
          </a:xfrm>
          <a:prstGeom prst="rect">
            <a:avLst/>
          </a:prstGeom>
          <a:noFill/>
        </p:spPr>
        <p:txBody>
          <a:bodyPr wrap="square">
            <a:spAutoFit/>
          </a:bodyPr>
          <a:lstStyle/>
          <a:p>
            <a:pPr fontAlgn="auto">
              <a:spcBef>
                <a:spcPts val="0"/>
              </a:spcBef>
              <a:spcAft>
                <a:spcPts val="0"/>
              </a:spcAft>
              <a:defRPr/>
            </a:pPr>
            <a:r>
              <a:rPr lang="en-US" sz="1600" dirty="0">
                <a:solidFill>
                  <a:srgbClr val="FF0000"/>
                </a:solidFill>
                <a:latin typeface="+mn-lt"/>
              </a:rPr>
              <a:t>Three possibilities : </a:t>
            </a:r>
          </a:p>
          <a:p>
            <a:pPr fontAlgn="auto">
              <a:spcBef>
                <a:spcPts val="0"/>
              </a:spcBef>
              <a:spcAft>
                <a:spcPts val="0"/>
              </a:spcAft>
              <a:defRPr/>
            </a:pPr>
            <a:r>
              <a:rPr lang="en-US" sz="1600" dirty="0">
                <a:latin typeface="+mn-lt"/>
              </a:rPr>
              <a:t>	Complementary</a:t>
            </a:r>
          </a:p>
          <a:p>
            <a:pPr fontAlgn="auto">
              <a:spcBef>
                <a:spcPts val="0"/>
              </a:spcBef>
              <a:spcAft>
                <a:spcPts val="0"/>
              </a:spcAft>
              <a:defRPr/>
            </a:pPr>
            <a:r>
              <a:rPr lang="en-US" sz="1600" dirty="0">
                <a:latin typeface="+mn-lt"/>
              </a:rPr>
              <a:t>	Specific</a:t>
            </a:r>
          </a:p>
          <a:p>
            <a:pPr fontAlgn="auto">
              <a:spcBef>
                <a:spcPts val="0"/>
              </a:spcBef>
              <a:spcAft>
                <a:spcPts val="0"/>
              </a:spcAft>
              <a:defRPr/>
            </a:pPr>
            <a:r>
              <a:rPr lang="en-US" sz="1600" dirty="0">
                <a:latin typeface="+mn-lt"/>
              </a:rPr>
              <a:t>	None</a:t>
            </a:r>
          </a:p>
          <a:p>
            <a:pPr fontAlgn="auto">
              <a:spcBef>
                <a:spcPts val="0"/>
              </a:spcBef>
              <a:spcAft>
                <a:spcPts val="0"/>
              </a:spcAft>
              <a:defRPr/>
            </a:pPr>
            <a:endParaRPr lang="en-US" sz="1600" dirty="0">
              <a:solidFill>
                <a:srgbClr val="FF0000"/>
              </a:solidFill>
              <a:latin typeface="+mn-lt"/>
            </a:endParaRPr>
          </a:p>
          <a:p>
            <a:pPr fontAlgn="auto">
              <a:spcBef>
                <a:spcPts val="0"/>
              </a:spcBef>
              <a:spcAft>
                <a:spcPts val="0"/>
              </a:spcAft>
              <a:defRPr/>
            </a:pPr>
            <a:r>
              <a:rPr lang="en-US" sz="1600" dirty="0">
                <a:solidFill>
                  <a:srgbClr val="00B050"/>
                </a:solidFill>
                <a:latin typeface="+mn-lt"/>
              </a:rPr>
              <a:t>Complementary</a:t>
            </a:r>
            <a:r>
              <a:rPr lang="en-US" sz="1600" dirty="0">
                <a:latin typeface="+mn-lt"/>
              </a:rPr>
              <a:t> (default)</a:t>
            </a:r>
          </a:p>
          <a:p>
            <a:pPr fontAlgn="auto">
              <a:spcBef>
                <a:spcPts val="0"/>
              </a:spcBef>
              <a:spcAft>
                <a:spcPts val="0"/>
              </a:spcAft>
              <a:defRPr/>
            </a:pPr>
            <a:r>
              <a:rPr lang="en-US" sz="1600" dirty="0">
                <a:latin typeface="+mn-lt"/>
              </a:rPr>
              <a:t>The test database is the complementary of the train database according to the chosen sample percentage</a:t>
            </a:r>
          </a:p>
          <a:p>
            <a:pPr fontAlgn="auto">
              <a:spcBef>
                <a:spcPts val="0"/>
              </a:spcBef>
              <a:spcAft>
                <a:spcPts val="0"/>
              </a:spcAft>
              <a:defRPr/>
            </a:pPr>
            <a:endParaRPr lang="en-US" sz="1600" dirty="0">
              <a:latin typeface="+mn-lt"/>
            </a:endParaRPr>
          </a:p>
          <a:p>
            <a:pPr fontAlgn="auto">
              <a:spcBef>
                <a:spcPts val="0"/>
              </a:spcBef>
              <a:spcAft>
                <a:spcPts val="0"/>
              </a:spcAft>
              <a:defRPr/>
            </a:pPr>
            <a:endParaRPr lang="en-US" sz="1600" dirty="0">
              <a:latin typeface="+mn-lt"/>
            </a:endParaRPr>
          </a:p>
        </p:txBody>
      </p:sp>
      <p:pic>
        <p:nvPicPr>
          <p:cNvPr id="14" name="Picture 2"/>
          <p:cNvPicPr>
            <a:picLocks noChangeAspect="1" noChangeArrowheads="1"/>
          </p:cNvPicPr>
          <p:nvPr/>
        </p:nvPicPr>
        <p:blipFill>
          <a:blip r:embed="rId4"/>
          <a:srcRect/>
          <a:stretch>
            <a:fillRect/>
          </a:stretch>
        </p:blipFill>
        <p:spPr bwMode="auto">
          <a:xfrm>
            <a:off x="142341" y="547860"/>
            <a:ext cx="421481" cy="400050"/>
          </a:xfrm>
          <a:prstGeom prst="rect">
            <a:avLst/>
          </a:prstGeom>
          <a:noFill/>
          <a:ln w="9525">
            <a:noFill/>
            <a:miter lim="800000"/>
            <a:headEnd/>
            <a:tailEnd/>
          </a:ln>
          <a:effectLst/>
        </p:spPr>
      </p:pic>
      <p:sp>
        <p:nvSpPr>
          <p:cNvPr id="5" name="Flèche vers le bas 4"/>
          <p:cNvSpPr/>
          <p:nvPr/>
        </p:nvSpPr>
        <p:spPr>
          <a:xfrm>
            <a:off x="1075097" y="2647678"/>
            <a:ext cx="325437"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 name="Flèche vers le bas 9"/>
          <p:cNvSpPr/>
          <p:nvPr/>
        </p:nvSpPr>
        <p:spPr>
          <a:xfrm rot="16200000">
            <a:off x="760113" y="5716833"/>
            <a:ext cx="172084"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Tree>
    <p:extLst>
      <p:ext uri="{BB962C8B-B14F-4D97-AF65-F5344CB8AC3E}">
        <p14:creationId xmlns:p14="http://schemas.microsoft.com/office/powerpoint/2010/main" val="34661762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97" name="Picture 16396"/>
          <p:cNvPicPr>
            <a:picLocks noChangeAspect="1"/>
          </p:cNvPicPr>
          <p:nvPr/>
        </p:nvPicPr>
        <p:blipFill>
          <a:blip r:embed="rId2"/>
          <a:stretch>
            <a:fillRect/>
          </a:stretch>
        </p:blipFill>
        <p:spPr>
          <a:xfrm>
            <a:off x="297932" y="4385080"/>
            <a:ext cx="2815349" cy="2435194"/>
          </a:xfrm>
          <a:prstGeom prst="rect">
            <a:avLst/>
          </a:prstGeom>
        </p:spPr>
      </p:pic>
      <p:pic>
        <p:nvPicPr>
          <p:cNvPr id="16395" name="Picture 16394"/>
          <p:cNvPicPr>
            <a:picLocks noChangeAspect="1"/>
          </p:cNvPicPr>
          <p:nvPr/>
        </p:nvPicPr>
        <p:blipFill>
          <a:blip r:embed="rId3"/>
          <a:stretch>
            <a:fillRect/>
          </a:stretch>
        </p:blipFill>
        <p:spPr>
          <a:xfrm>
            <a:off x="3432988" y="4608349"/>
            <a:ext cx="1664086" cy="943238"/>
          </a:xfrm>
          <a:prstGeom prst="rect">
            <a:avLst/>
          </a:prstGeom>
        </p:spPr>
      </p:pic>
      <p:pic>
        <p:nvPicPr>
          <p:cNvPr id="5" name="Picture 4"/>
          <p:cNvPicPr>
            <a:picLocks noChangeAspect="1"/>
          </p:cNvPicPr>
          <p:nvPr/>
        </p:nvPicPr>
        <p:blipFill>
          <a:blip r:embed="rId4"/>
          <a:stretch>
            <a:fillRect/>
          </a:stretch>
        </p:blipFill>
        <p:spPr>
          <a:xfrm>
            <a:off x="297932" y="1963894"/>
            <a:ext cx="2814806" cy="2378861"/>
          </a:xfrm>
          <a:prstGeom prst="rect">
            <a:avLst/>
          </a:prstGeom>
        </p:spPr>
      </p:pic>
      <p:pic>
        <p:nvPicPr>
          <p:cNvPr id="6" name="Imag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3474" y="2457045"/>
            <a:ext cx="2423750" cy="602923"/>
          </a:xfrm>
          <a:prstGeom prst="rect">
            <a:avLst/>
          </a:prstGeom>
        </p:spPr>
      </p:pic>
      <p:sp>
        <p:nvSpPr>
          <p:cNvPr id="2" name="Titre 1"/>
          <p:cNvSpPr>
            <a:spLocks noGrp="1"/>
          </p:cNvSpPr>
          <p:nvPr>
            <p:ph type="title"/>
          </p:nvPr>
        </p:nvSpPr>
        <p:spPr/>
        <p:txBody>
          <a:bodyPr>
            <a:normAutofit/>
          </a:bodyPr>
          <a:lstStyle/>
          <a:p>
            <a:pPr fontAlgn="auto">
              <a:spcAft>
                <a:spcPts val="0"/>
              </a:spcAft>
              <a:defRPr/>
            </a:pPr>
            <a:r>
              <a:rPr lang="en-US" dirty="0">
                <a:solidFill>
                  <a:schemeClr val="accent1">
                    <a:satMod val="150000"/>
                  </a:schemeClr>
                </a:solidFill>
              </a:rPr>
              <a:t>Build a multi-table dictionary</a:t>
            </a:r>
          </a:p>
        </p:txBody>
      </p:sp>
      <p:sp>
        <p:nvSpPr>
          <p:cNvPr id="16" name="Espace réservé du numéro de diapositive 15"/>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70</a:t>
            </a:fld>
            <a:endParaRPr lang="en-US" dirty="0"/>
          </a:p>
        </p:txBody>
      </p:sp>
      <p:sp>
        <p:nvSpPr>
          <p:cNvPr id="16386" name="Espace réservé du contenu 2"/>
          <p:cNvSpPr>
            <a:spLocks noGrp="1"/>
          </p:cNvSpPr>
          <p:nvPr>
            <p:ph sz="quarter" idx="1"/>
          </p:nvPr>
        </p:nvSpPr>
        <p:spPr>
          <a:xfrm>
            <a:off x="457200" y="1512348"/>
            <a:ext cx="8308848" cy="1031903"/>
          </a:xfrm>
        </p:spPr>
        <p:txBody>
          <a:bodyPr>
            <a:normAutofit/>
          </a:bodyPr>
          <a:lstStyle/>
          <a:p>
            <a:pPr>
              <a:buFont typeface="Arial" pitchFamily="34" charset="0"/>
              <a:buChar char="•"/>
            </a:pPr>
            <a:r>
              <a:rPr lang="en-US" b="1" dirty="0"/>
              <a:t>Step 1: </a:t>
            </a:r>
            <a:r>
              <a:rPr lang="en-US" sz="2400" dirty="0">
                <a:solidFill>
                  <a:srgbClr val="FF0000"/>
                </a:solidFill>
              </a:rPr>
              <a:t>Build one dictionary per data table</a:t>
            </a:r>
          </a:p>
          <a:p>
            <a:pPr lvl="2">
              <a:buFont typeface="Arial" pitchFamily="34" charset="0"/>
              <a:buChar char="•"/>
            </a:pPr>
            <a:r>
              <a:rPr lang="en-US" sz="1800" dirty="0">
                <a:solidFill>
                  <a:srgbClr val="FF0000"/>
                </a:solidFill>
              </a:rPr>
              <a:t>                          	a : Build the first dictionary for the </a:t>
            </a:r>
            <a:r>
              <a:rPr lang="en-US" sz="1400" b="1" dirty="0">
                <a:solidFill>
                  <a:srgbClr val="FF0000"/>
                </a:solidFill>
                <a:latin typeface="Courier New" panose="02070309020205020404" pitchFamily="49" charset="0"/>
                <a:cs typeface="Courier New" panose="02070309020205020404" pitchFamily="49" charset="0"/>
              </a:rPr>
              <a:t>Accidents.txt</a:t>
            </a:r>
            <a:r>
              <a:rPr lang="en-US" sz="1800" dirty="0">
                <a:solidFill>
                  <a:srgbClr val="FF0000"/>
                </a:solidFill>
              </a:rPr>
              <a:t> table</a:t>
            </a:r>
          </a:p>
        </p:txBody>
      </p:sp>
      <p:sp>
        <p:nvSpPr>
          <p:cNvPr id="14" name="ZoneTexte 13"/>
          <p:cNvSpPr txBox="1"/>
          <p:nvPr/>
        </p:nvSpPr>
        <p:spPr>
          <a:xfrm>
            <a:off x="5360772" y="2777066"/>
            <a:ext cx="3862741" cy="2431435"/>
          </a:xfrm>
          <a:prstGeom prst="rect">
            <a:avLst/>
          </a:prstGeom>
          <a:noFill/>
        </p:spPr>
        <p:txBody>
          <a:bodyPr wrap="square">
            <a:spAutoFit/>
          </a:bodyPr>
          <a:lstStyle/>
          <a:p>
            <a:pPr fontAlgn="auto">
              <a:spcBef>
                <a:spcPts val="0"/>
              </a:spcBef>
              <a:spcAft>
                <a:spcPts val="0"/>
              </a:spcAft>
              <a:defRPr/>
            </a:pPr>
            <a:endParaRPr lang="en-US" sz="1600" dirty="0">
              <a:solidFill>
                <a:srgbClr val="FF0000"/>
              </a:solidFill>
              <a:latin typeface="+mn-lt"/>
            </a:endParaRPr>
          </a:p>
          <a:p>
            <a:pPr fontAlgn="auto">
              <a:spcBef>
                <a:spcPts val="0"/>
              </a:spcBef>
              <a:spcAft>
                <a:spcPts val="0"/>
              </a:spcAft>
              <a:defRPr/>
            </a:pPr>
            <a:r>
              <a:rPr lang="en-US" sz="1600" dirty="0">
                <a:solidFill>
                  <a:srgbClr val="FF0000"/>
                </a:solidFill>
                <a:latin typeface="+mn-lt"/>
              </a:rPr>
              <a:t>1.</a:t>
            </a:r>
            <a:r>
              <a:rPr lang="en-US" sz="1600" dirty="0">
                <a:latin typeface="+mn-lt"/>
              </a:rPr>
              <a:t> In pane</a:t>
            </a:r>
          </a:p>
          <a:p>
            <a:pPr marL="285750" indent="-285750" fontAlgn="auto">
              <a:spcBef>
                <a:spcPts val="0"/>
              </a:spcBef>
              <a:spcAft>
                <a:spcPts val="0"/>
              </a:spcAft>
              <a:buFontTx/>
              <a:buChar char="•"/>
              <a:defRPr/>
            </a:pPr>
            <a:r>
              <a:rPr lang="en-US" sz="1600" dirty="0">
                <a:latin typeface="+mn-lt"/>
              </a:rPr>
              <a:t>Click on button </a:t>
            </a:r>
            <a:r>
              <a:rPr lang="en-US" sz="1600" i="1" dirty="0">
                <a:latin typeface="+mn-lt"/>
              </a:rPr>
              <a:t>Build dictionary…</a:t>
            </a:r>
          </a:p>
          <a:p>
            <a:pPr marL="285750" indent="-285750" fontAlgn="auto">
              <a:spcBef>
                <a:spcPts val="0"/>
              </a:spcBef>
              <a:spcAft>
                <a:spcPts val="0"/>
              </a:spcAft>
              <a:defRPr/>
            </a:pPr>
            <a:r>
              <a:rPr lang="en-US" sz="1600" dirty="0"/>
              <a:t> </a:t>
            </a:r>
            <a:r>
              <a:rPr lang="en-US" sz="1400" dirty="0">
                <a:latin typeface="+mn-lt"/>
              </a:rPr>
              <a:t> </a:t>
            </a:r>
          </a:p>
          <a:p>
            <a:pPr fontAlgn="auto">
              <a:spcBef>
                <a:spcPts val="0"/>
              </a:spcBef>
              <a:spcAft>
                <a:spcPts val="0"/>
              </a:spcAft>
              <a:defRPr/>
            </a:pPr>
            <a:r>
              <a:rPr lang="en-US" sz="1600" dirty="0">
                <a:solidFill>
                  <a:srgbClr val="FF0000"/>
                </a:solidFill>
                <a:latin typeface="+mn-lt"/>
              </a:rPr>
              <a:t>2.</a:t>
            </a:r>
            <a:r>
              <a:rPr lang="en-US" sz="1600" dirty="0">
                <a:latin typeface="+mn-lt"/>
              </a:rPr>
              <a:t> Build the first dictionary</a:t>
            </a:r>
          </a:p>
          <a:p>
            <a:pPr marL="285750" indent="-285750" fontAlgn="auto">
              <a:spcBef>
                <a:spcPts val="0"/>
              </a:spcBef>
              <a:spcAft>
                <a:spcPts val="0"/>
              </a:spcAft>
              <a:buFontTx/>
              <a:buChar char="•"/>
              <a:defRPr/>
            </a:pPr>
            <a:r>
              <a:rPr lang="en-US" sz="1600" dirty="0">
                <a:latin typeface="+mn-lt"/>
              </a:rPr>
              <a:t>Specify the data table file: </a:t>
            </a:r>
            <a:r>
              <a:rPr lang="en-US" sz="1100" b="1" dirty="0">
                <a:latin typeface="Courier New" panose="02070309020205020404" pitchFamily="49" charset="0"/>
                <a:cs typeface="Courier New" panose="02070309020205020404" pitchFamily="49" charset="0"/>
              </a:rPr>
              <a:t>Accidents.txt</a:t>
            </a:r>
            <a:endParaRPr lang="en-US" sz="700" b="1" dirty="0">
              <a:latin typeface="Courier New" panose="02070309020205020404" pitchFamily="49" charset="0"/>
              <a:cs typeface="Courier New" panose="02070309020205020404" pitchFamily="49" charset="0"/>
            </a:endParaRPr>
          </a:p>
          <a:p>
            <a:pPr marL="285750" indent="-285750" fontAlgn="auto">
              <a:spcBef>
                <a:spcPts val="0"/>
              </a:spcBef>
              <a:spcAft>
                <a:spcPts val="0"/>
              </a:spcAft>
              <a:buFontTx/>
              <a:buChar char="•"/>
              <a:defRPr/>
            </a:pPr>
            <a:r>
              <a:rPr lang="en-US" sz="1600" dirty="0">
                <a:latin typeface="+mn-lt"/>
              </a:rPr>
              <a:t>Build the dictionary</a:t>
            </a:r>
          </a:p>
          <a:p>
            <a:pPr marL="285750" indent="-285750" fontAlgn="auto">
              <a:spcBef>
                <a:spcPts val="0"/>
              </a:spcBef>
              <a:spcAft>
                <a:spcPts val="0"/>
              </a:spcAft>
              <a:buFontTx/>
              <a:buChar char="•"/>
              <a:defRPr/>
            </a:pPr>
            <a:r>
              <a:rPr lang="en-US" sz="1600" dirty="0">
                <a:latin typeface="+mn-lt"/>
              </a:rPr>
              <a:t>Specify the dictionary name : </a:t>
            </a:r>
            <a:r>
              <a:rPr lang="en-US" sz="1050" b="1" dirty="0">
                <a:latin typeface="Courier New" panose="02070309020205020404" pitchFamily="49" charset="0"/>
                <a:cs typeface="Courier New" panose="02070309020205020404" pitchFamily="49" charset="0"/>
              </a:rPr>
              <a:t>Accident</a:t>
            </a:r>
          </a:p>
          <a:p>
            <a:pPr marL="285750" indent="-285750" fontAlgn="auto">
              <a:spcBef>
                <a:spcPts val="0"/>
              </a:spcBef>
              <a:spcAft>
                <a:spcPts val="0"/>
              </a:spcAft>
              <a:buFontTx/>
              <a:buChar char="•"/>
              <a:defRPr/>
            </a:pPr>
            <a:endParaRPr lang="en-US" sz="1600" dirty="0">
              <a:solidFill>
                <a:srgbClr val="FF0000"/>
              </a:solidFill>
              <a:latin typeface="+mn-lt"/>
            </a:endParaRPr>
          </a:p>
          <a:p>
            <a:pPr marL="285750" indent="-285750" fontAlgn="auto">
              <a:spcBef>
                <a:spcPts val="0"/>
              </a:spcBef>
              <a:spcAft>
                <a:spcPts val="0"/>
              </a:spcAft>
              <a:defRPr/>
            </a:pPr>
            <a:endParaRPr lang="en-US" sz="800" dirty="0">
              <a:latin typeface="+mn-lt"/>
            </a:endParaRPr>
          </a:p>
        </p:txBody>
      </p:sp>
      <p:pic>
        <p:nvPicPr>
          <p:cNvPr id="3" name="Picture 4"/>
          <p:cNvPicPr>
            <a:picLocks noChangeAspect="1" noChangeArrowheads="1"/>
          </p:cNvPicPr>
          <p:nvPr/>
        </p:nvPicPr>
        <p:blipFill>
          <a:blip r:embed="rId6"/>
          <a:srcRect/>
          <a:stretch>
            <a:fillRect/>
          </a:stretch>
        </p:blipFill>
        <p:spPr bwMode="auto">
          <a:xfrm>
            <a:off x="6603103" y="2955527"/>
            <a:ext cx="1009650" cy="390525"/>
          </a:xfrm>
          <a:prstGeom prst="rect">
            <a:avLst/>
          </a:prstGeom>
          <a:noFill/>
          <a:ln w="9525">
            <a:noFill/>
            <a:miter lim="800000"/>
            <a:headEnd/>
            <a:tailEnd/>
          </a:ln>
        </p:spPr>
      </p:pic>
      <p:cxnSp>
        <p:nvCxnSpPr>
          <p:cNvPr id="15" name="Connecteur droit avec flèche 14"/>
          <p:cNvCxnSpPr>
            <a:endCxn id="21" idx="2"/>
          </p:cNvCxnSpPr>
          <p:nvPr/>
        </p:nvCxnSpPr>
        <p:spPr>
          <a:xfrm rot="10800000">
            <a:off x="4563281" y="2747750"/>
            <a:ext cx="915168" cy="679262"/>
          </a:xfrm>
          <a:prstGeom prst="bent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9" name="Image 18"/>
          <p:cNvPicPr>
            <a:picLocks noChangeAspect="1"/>
          </p:cNvPicPr>
          <p:nvPr/>
        </p:nvPicPr>
        <p:blipFill>
          <a:blip r:embed="rId7" cstate="print"/>
          <a:stretch>
            <a:fillRect/>
          </a:stretch>
        </p:blipFill>
        <p:spPr bwMode="auto">
          <a:xfrm>
            <a:off x="142341" y="677250"/>
            <a:ext cx="464762" cy="236190"/>
          </a:xfrm>
          <a:prstGeom prst="rect">
            <a:avLst/>
          </a:prstGeom>
          <a:noFill/>
          <a:ln w="9525">
            <a:noFill/>
            <a:miter lim="800000"/>
            <a:headEnd/>
            <a:tailEnd/>
          </a:ln>
          <a:effectLst/>
        </p:spPr>
      </p:pic>
      <p:sp>
        <p:nvSpPr>
          <p:cNvPr id="20" name="Flèche vers le bas 19"/>
          <p:cNvSpPr/>
          <p:nvPr/>
        </p:nvSpPr>
        <p:spPr>
          <a:xfrm rot="5400000">
            <a:off x="3314211" y="5528962"/>
            <a:ext cx="327025" cy="778928"/>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1" name="Rectangle 20"/>
          <p:cNvSpPr/>
          <p:nvPr/>
        </p:nvSpPr>
        <p:spPr>
          <a:xfrm>
            <a:off x="3941376" y="2603094"/>
            <a:ext cx="1243810" cy="144656"/>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920009" y="2277585"/>
            <a:ext cx="2009709" cy="129152"/>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Connecteur droit avec flèche 14"/>
          <p:cNvCxnSpPr>
            <a:endCxn id="22" idx="3"/>
          </p:cNvCxnSpPr>
          <p:nvPr/>
        </p:nvCxnSpPr>
        <p:spPr>
          <a:xfrm rot="10800000">
            <a:off x="2929719" y="2342161"/>
            <a:ext cx="2548733" cy="1805694"/>
          </a:xfrm>
          <a:prstGeom prst="bent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987328" y="4182118"/>
            <a:ext cx="1064110" cy="120611"/>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Connecteur droit avec flèche 14"/>
          <p:cNvCxnSpPr>
            <a:endCxn id="28" idx="3"/>
          </p:cNvCxnSpPr>
          <p:nvPr/>
        </p:nvCxnSpPr>
        <p:spPr>
          <a:xfrm rot="10800000">
            <a:off x="2051439" y="4242425"/>
            <a:ext cx="3427019" cy="162605"/>
          </a:xfrm>
          <a:prstGeom prst="bent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4204677" y="5068276"/>
            <a:ext cx="847970" cy="168032"/>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Connecteur droit avec flèche 14"/>
          <p:cNvCxnSpPr>
            <a:endCxn id="33" idx="3"/>
          </p:cNvCxnSpPr>
          <p:nvPr/>
        </p:nvCxnSpPr>
        <p:spPr>
          <a:xfrm rot="5400000">
            <a:off x="5020345" y="4694181"/>
            <a:ext cx="490414" cy="425809"/>
          </a:xfrm>
          <a:prstGeom prst="bent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21729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fontAlgn="auto">
              <a:spcAft>
                <a:spcPts val="0"/>
              </a:spcAft>
              <a:defRPr/>
            </a:pPr>
            <a:r>
              <a:rPr lang="en-US" dirty="0">
                <a:solidFill>
                  <a:schemeClr val="accent1">
                    <a:satMod val="150000"/>
                  </a:schemeClr>
                </a:solidFill>
              </a:rPr>
              <a:t>Build a multi-table dictionary</a:t>
            </a:r>
          </a:p>
        </p:txBody>
      </p:sp>
      <p:sp>
        <p:nvSpPr>
          <p:cNvPr id="16" name="Espace réservé du numéro de diapositive 15"/>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71</a:t>
            </a:fld>
            <a:endParaRPr lang="en-US" dirty="0"/>
          </a:p>
        </p:txBody>
      </p:sp>
      <p:sp>
        <p:nvSpPr>
          <p:cNvPr id="16386" name="Espace réservé du contenu 2"/>
          <p:cNvSpPr>
            <a:spLocks noGrp="1"/>
          </p:cNvSpPr>
          <p:nvPr>
            <p:ph sz="quarter" idx="1"/>
          </p:nvPr>
        </p:nvSpPr>
        <p:spPr>
          <a:xfrm>
            <a:off x="457200" y="1512348"/>
            <a:ext cx="8308848" cy="1031903"/>
          </a:xfrm>
        </p:spPr>
        <p:txBody>
          <a:bodyPr>
            <a:normAutofit/>
          </a:bodyPr>
          <a:lstStyle/>
          <a:p>
            <a:pPr>
              <a:buFont typeface="Arial" pitchFamily="34" charset="0"/>
              <a:buChar char="•"/>
            </a:pPr>
            <a:r>
              <a:rPr lang="en-US" b="1" dirty="0"/>
              <a:t>Step 1: </a:t>
            </a:r>
            <a:r>
              <a:rPr lang="en-US" sz="2400" dirty="0">
                <a:solidFill>
                  <a:srgbClr val="FF0000"/>
                </a:solidFill>
              </a:rPr>
              <a:t>Build one dictionary per data table</a:t>
            </a:r>
          </a:p>
          <a:p>
            <a:pPr lvl="2">
              <a:buFont typeface="Arial" pitchFamily="34" charset="0"/>
              <a:buChar char="•"/>
            </a:pPr>
            <a:r>
              <a:rPr lang="en-US" sz="1800" dirty="0">
                <a:solidFill>
                  <a:srgbClr val="FF0000"/>
                </a:solidFill>
              </a:rPr>
              <a:t>                          	b : Repeat for the </a:t>
            </a:r>
            <a:r>
              <a:rPr lang="en-US" sz="1400" b="1" dirty="0">
                <a:solidFill>
                  <a:srgbClr val="FF0000"/>
                </a:solidFill>
                <a:latin typeface="Courier New" panose="02070309020205020404" pitchFamily="49" charset="0"/>
                <a:cs typeface="Courier New" panose="02070309020205020404" pitchFamily="49" charset="0"/>
              </a:rPr>
              <a:t>Vehicles.txt</a:t>
            </a:r>
            <a:r>
              <a:rPr lang="en-US" sz="1800" dirty="0">
                <a:solidFill>
                  <a:srgbClr val="FF0000"/>
                </a:solidFill>
              </a:rPr>
              <a:t> table</a:t>
            </a:r>
          </a:p>
        </p:txBody>
      </p:sp>
      <p:pic>
        <p:nvPicPr>
          <p:cNvPr id="19" name="Image 18"/>
          <p:cNvPicPr>
            <a:picLocks noChangeAspect="1"/>
          </p:cNvPicPr>
          <p:nvPr/>
        </p:nvPicPr>
        <p:blipFill>
          <a:blip r:embed="rId2" cstate="print"/>
          <a:stretch>
            <a:fillRect/>
          </a:stretch>
        </p:blipFill>
        <p:spPr bwMode="auto">
          <a:xfrm>
            <a:off x="142341" y="677250"/>
            <a:ext cx="464762" cy="236190"/>
          </a:xfrm>
          <a:prstGeom prst="rect">
            <a:avLst/>
          </a:prstGeom>
          <a:noFill/>
          <a:ln w="9525">
            <a:noFill/>
            <a:miter lim="800000"/>
            <a:headEnd/>
            <a:tailEnd/>
          </a:ln>
          <a:effectLst/>
        </p:spPr>
      </p:pic>
      <p:pic>
        <p:nvPicPr>
          <p:cNvPr id="18" name="Picture 17"/>
          <p:cNvPicPr>
            <a:picLocks noChangeAspect="1"/>
          </p:cNvPicPr>
          <p:nvPr/>
        </p:nvPicPr>
        <p:blipFill>
          <a:blip r:embed="rId3"/>
          <a:stretch>
            <a:fillRect/>
          </a:stretch>
        </p:blipFill>
        <p:spPr>
          <a:xfrm>
            <a:off x="1895268" y="2429207"/>
            <a:ext cx="5114925" cy="4210050"/>
          </a:xfrm>
          <a:prstGeom prst="rect">
            <a:avLst/>
          </a:prstGeom>
        </p:spPr>
      </p:pic>
      <p:sp>
        <p:nvSpPr>
          <p:cNvPr id="31" name="Flèche vers le bas 19"/>
          <p:cNvSpPr/>
          <p:nvPr/>
        </p:nvSpPr>
        <p:spPr>
          <a:xfrm rot="5400000">
            <a:off x="7236145" y="4932616"/>
            <a:ext cx="327025" cy="778928"/>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Tree>
    <p:extLst>
      <p:ext uri="{BB962C8B-B14F-4D97-AF65-F5344CB8AC3E}">
        <p14:creationId xmlns:p14="http://schemas.microsoft.com/office/powerpoint/2010/main" val="19640139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9" name="Picture 16388"/>
          <p:cNvPicPr>
            <a:picLocks noChangeAspect="1"/>
          </p:cNvPicPr>
          <p:nvPr/>
        </p:nvPicPr>
        <p:blipFill>
          <a:blip r:embed="rId2"/>
          <a:stretch>
            <a:fillRect/>
          </a:stretch>
        </p:blipFill>
        <p:spPr>
          <a:xfrm>
            <a:off x="142341" y="4539354"/>
            <a:ext cx="2713273" cy="2213775"/>
          </a:xfrm>
          <a:prstGeom prst="rect">
            <a:avLst/>
          </a:prstGeom>
        </p:spPr>
      </p:pic>
      <p:pic>
        <p:nvPicPr>
          <p:cNvPr id="17" name="Picture 16"/>
          <p:cNvPicPr>
            <a:picLocks noChangeAspect="1"/>
          </p:cNvPicPr>
          <p:nvPr/>
        </p:nvPicPr>
        <p:blipFill>
          <a:blip r:embed="rId3"/>
          <a:stretch>
            <a:fillRect/>
          </a:stretch>
        </p:blipFill>
        <p:spPr>
          <a:xfrm>
            <a:off x="142342" y="1979003"/>
            <a:ext cx="2919744" cy="2403216"/>
          </a:xfrm>
          <a:prstGeom prst="rect">
            <a:avLst/>
          </a:prstGeom>
        </p:spPr>
      </p:pic>
      <p:sp>
        <p:nvSpPr>
          <p:cNvPr id="14" name="ZoneTexte 13"/>
          <p:cNvSpPr txBox="1"/>
          <p:nvPr/>
        </p:nvSpPr>
        <p:spPr>
          <a:xfrm>
            <a:off x="5708252" y="1945784"/>
            <a:ext cx="3901761" cy="2062103"/>
          </a:xfrm>
          <a:prstGeom prst="rect">
            <a:avLst/>
          </a:prstGeom>
          <a:noFill/>
        </p:spPr>
        <p:txBody>
          <a:bodyPr wrap="square">
            <a:spAutoFit/>
          </a:bodyPr>
          <a:lstStyle/>
          <a:p>
            <a:pPr marL="285750" indent="-285750" fontAlgn="auto">
              <a:spcBef>
                <a:spcPts val="0"/>
              </a:spcBef>
              <a:spcAft>
                <a:spcPts val="0"/>
              </a:spcAft>
              <a:defRPr/>
            </a:pPr>
            <a:endParaRPr lang="fr-FR" sz="1400" dirty="0">
              <a:latin typeface="+mn-lt"/>
            </a:endParaRPr>
          </a:p>
          <a:p>
            <a:pPr fontAlgn="auto">
              <a:spcBef>
                <a:spcPts val="0"/>
              </a:spcBef>
              <a:spcAft>
                <a:spcPts val="0"/>
              </a:spcAft>
              <a:defRPr/>
            </a:pPr>
            <a:r>
              <a:rPr lang="fr-FR" sz="1600" dirty="0">
                <a:solidFill>
                  <a:srgbClr val="FF0000"/>
                </a:solidFill>
                <a:latin typeface="+mn-lt"/>
              </a:rPr>
              <a:t>4.</a:t>
            </a:r>
            <a:r>
              <a:rPr lang="fr-FR" sz="1600" dirty="0">
                <a:latin typeface="+mn-lt"/>
              </a:rPr>
              <a:t> Save in </a:t>
            </a:r>
            <a:r>
              <a:rPr lang="fr-FR" sz="1600" dirty="0" err="1">
                <a:latin typeface="+mn-lt"/>
              </a:rPr>
              <a:t>dictionary</a:t>
            </a:r>
            <a:r>
              <a:rPr lang="fr-FR" sz="1600" dirty="0">
                <a:latin typeface="+mn-lt"/>
              </a:rPr>
              <a:t> file</a:t>
            </a:r>
          </a:p>
          <a:p>
            <a:pPr marL="285750" indent="-285750" fontAlgn="auto">
              <a:spcBef>
                <a:spcPts val="0"/>
              </a:spcBef>
              <a:spcAft>
                <a:spcPts val="0"/>
              </a:spcAft>
              <a:buFont typeface="Arial" panose="020B0604020202020204" pitchFamily="34" charset="0"/>
              <a:buChar char="•"/>
              <a:defRPr/>
            </a:pPr>
            <a:r>
              <a:rPr lang="fr-FR" sz="1600" dirty="0">
                <a:latin typeface="+mn-lt"/>
              </a:rPr>
              <a:t>Close</a:t>
            </a:r>
          </a:p>
          <a:p>
            <a:pPr marL="285750" indent="-285750" fontAlgn="auto">
              <a:spcBef>
                <a:spcPts val="0"/>
              </a:spcBef>
              <a:spcAft>
                <a:spcPts val="0"/>
              </a:spcAft>
              <a:buFontTx/>
              <a:buChar char="•"/>
              <a:defRPr/>
            </a:pPr>
            <a:r>
              <a:rPr lang="en-US" sz="1600" dirty="0">
                <a:latin typeface="+mn-lt"/>
              </a:rPr>
              <a:t>Specify the dictionary file name: 	</a:t>
            </a:r>
            <a:r>
              <a:rPr lang="en-US" sz="1000" b="1" dirty="0" err="1">
                <a:latin typeface="Courier New" panose="02070309020205020404" pitchFamily="49" charset="0"/>
                <a:cs typeface="Courier New" panose="02070309020205020404" pitchFamily="49" charset="0"/>
              </a:rPr>
              <a:t>AccidentsTutorial.kdic</a:t>
            </a:r>
            <a:endParaRPr lang="en-US" sz="1000" b="1" dirty="0">
              <a:latin typeface="Courier New" panose="02070309020205020404" pitchFamily="49" charset="0"/>
              <a:cs typeface="Courier New" panose="02070309020205020404" pitchFamily="49" charset="0"/>
            </a:endParaRPr>
          </a:p>
          <a:p>
            <a:pPr marL="285750" indent="-285750" fontAlgn="auto">
              <a:spcBef>
                <a:spcPts val="0"/>
              </a:spcBef>
              <a:spcAft>
                <a:spcPts val="0"/>
              </a:spcAft>
              <a:buFontTx/>
              <a:buChar char="•"/>
              <a:defRPr/>
            </a:pPr>
            <a:r>
              <a:rPr lang="fr-FR" sz="1600" dirty="0">
                <a:solidFill>
                  <a:srgbClr val="000000"/>
                </a:solidFill>
                <a:latin typeface="Tw Cen MT"/>
              </a:rPr>
              <a:t>Save</a:t>
            </a:r>
          </a:p>
          <a:p>
            <a:pPr marL="285750" indent="-285750" fontAlgn="auto">
              <a:spcBef>
                <a:spcPts val="0"/>
              </a:spcBef>
              <a:spcAft>
                <a:spcPts val="0"/>
              </a:spcAft>
              <a:buFontTx/>
              <a:buChar char="•"/>
              <a:defRPr/>
            </a:pPr>
            <a:endParaRPr lang="en-US" sz="1000" dirty="0">
              <a:solidFill>
                <a:srgbClr val="FF0000"/>
              </a:solidFill>
              <a:latin typeface="+mn-lt"/>
            </a:endParaRPr>
          </a:p>
          <a:p>
            <a:pPr marL="285750" indent="-285750" fontAlgn="auto">
              <a:spcBef>
                <a:spcPts val="0"/>
              </a:spcBef>
              <a:spcAft>
                <a:spcPts val="0"/>
              </a:spcAft>
              <a:buFontTx/>
              <a:buChar char="•"/>
              <a:defRPr/>
            </a:pPr>
            <a:endParaRPr lang="en-US" sz="1600" dirty="0">
              <a:solidFill>
                <a:srgbClr val="FF0000"/>
              </a:solidFill>
              <a:latin typeface="+mn-lt"/>
            </a:endParaRPr>
          </a:p>
          <a:p>
            <a:pPr marL="285750" indent="-285750" fontAlgn="auto">
              <a:spcBef>
                <a:spcPts val="0"/>
              </a:spcBef>
              <a:spcAft>
                <a:spcPts val="0"/>
              </a:spcAft>
              <a:defRPr/>
            </a:pPr>
            <a:endParaRPr lang="en-US" sz="800" dirty="0">
              <a:latin typeface="+mn-lt"/>
            </a:endParaRPr>
          </a:p>
        </p:txBody>
      </p:sp>
      <p:sp>
        <p:nvSpPr>
          <p:cNvPr id="2" name="Titre 1"/>
          <p:cNvSpPr>
            <a:spLocks noGrp="1"/>
          </p:cNvSpPr>
          <p:nvPr>
            <p:ph type="title"/>
          </p:nvPr>
        </p:nvSpPr>
        <p:spPr/>
        <p:txBody>
          <a:bodyPr>
            <a:normAutofit/>
          </a:bodyPr>
          <a:lstStyle/>
          <a:p>
            <a:pPr fontAlgn="auto">
              <a:spcAft>
                <a:spcPts val="0"/>
              </a:spcAft>
              <a:defRPr/>
            </a:pPr>
            <a:r>
              <a:rPr lang="fr-FR" dirty="0" err="1">
                <a:solidFill>
                  <a:schemeClr val="accent1">
                    <a:satMod val="150000"/>
                  </a:schemeClr>
                </a:solidFill>
              </a:rPr>
              <a:t>Build</a:t>
            </a:r>
            <a:r>
              <a:rPr lang="fr-FR" dirty="0">
                <a:solidFill>
                  <a:schemeClr val="accent1">
                    <a:satMod val="150000"/>
                  </a:schemeClr>
                </a:solidFill>
              </a:rPr>
              <a:t> a multi-table </a:t>
            </a:r>
            <a:r>
              <a:rPr lang="fr-FR" dirty="0" err="1">
                <a:solidFill>
                  <a:schemeClr val="accent1">
                    <a:satMod val="150000"/>
                  </a:schemeClr>
                </a:solidFill>
              </a:rPr>
              <a:t>dictionary</a:t>
            </a:r>
            <a:endParaRPr lang="fr-FR" dirty="0">
              <a:solidFill>
                <a:schemeClr val="accent1">
                  <a:satMod val="150000"/>
                </a:schemeClr>
              </a:solidFill>
            </a:endParaRPr>
          </a:p>
        </p:txBody>
      </p:sp>
      <p:sp>
        <p:nvSpPr>
          <p:cNvPr id="16" name="Espace réservé du numéro de diapositive 15"/>
          <p:cNvSpPr>
            <a:spLocks noGrp="1"/>
          </p:cNvSpPr>
          <p:nvPr>
            <p:ph type="sldNum" sz="quarter" idx="12"/>
          </p:nvPr>
        </p:nvSpPr>
        <p:spPr/>
        <p:txBody>
          <a:bodyPr>
            <a:normAutofit fontScale="85000" lnSpcReduction="20000"/>
          </a:bodyPr>
          <a:lstStyle/>
          <a:p>
            <a:pPr>
              <a:defRPr/>
            </a:pPr>
            <a:fld id="{1EE9000E-835C-4D2B-80DD-B9C1E637FB41}" type="slidenum">
              <a:rPr lang="fr-FR" smtClean="0"/>
              <a:pPr>
                <a:defRPr/>
              </a:pPr>
              <a:t>72</a:t>
            </a:fld>
            <a:endParaRPr lang="fr-FR"/>
          </a:p>
        </p:txBody>
      </p:sp>
      <p:sp>
        <p:nvSpPr>
          <p:cNvPr id="16386" name="Espace réservé du contenu 2"/>
          <p:cNvSpPr>
            <a:spLocks noGrp="1"/>
          </p:cNvSpPr>
          <p:nvPr>
            <p:ph sz="quarter" idx="1"/>
          </p:nvPr>
        </p:nvSpPr>
        <p:spPr>
          <a:xfrm>
            <a:off x="457200" y="1512348"/>
            <a:ext cx="8308848" cy="1031903"/>
          </a:xfrm>
        </p:spPr>
        <p:txBody>
          <a:bodyPr>
            <a:normAutofit/>
          </a:bodyPr>
          <a:lstStyle/>
          <a:p>
            <a:pPr>
              <a:buFont typeface="Arial" pitchFamily="34" charset="0"/>
              <a:buChar char="•"/>
            </a:pPr>
            <a:r>
              <a:rPr lang="fr-FR" b="1" dirty="0" err="1"/>
              <a:t>Step</a:t>
            </a:r>
            <a:r>
              <a:rPr lang="fr-FR" b="1" dirty="0"/>
              <a:t> 1: </a:t>
            </a:r>
            <a:r>
              <a:rPr lang="fr-FR" sz="2400" dirty="0" err="1">
                <a:solidFill>
                  <a:srgbClr val="FF0000"/>
                </a:solidFill>
              </a:rPr>
              <a:t>save</a:t>
            </a:r>
            <a:r>
              <a:rPr lang="fr-FR" sz="2400" dirty="0">
                <a:solidFill>
                  <a:srgbClr val="FF0000"/>
                </a:solidFill>
              </a:rPr>
              <a:t> the </a:t>
            </a:r>
            <a:r>
              <a:rPr lang="fr-FR" sz="2400" dirty="0" err="1">
                <a:solidFill>
                  <a:srgbClr val="FF0000"/>
                </a:solidFill>
              </a:rPr>
              <a:t>constructed</a:t>
            </a:r>
            <a:r>
              <a:rPr lang="fr-FR" sz="2400" dirty="0">
                <a:solidFill>
                  <a:srgbClr val="FF0000"/>
                </a:solidFill>
              </a:rPr>
              <a:t> </a:t>
            </a:r>
            <a:r>
              <a:rPr lang="fr-FR" sz="2400" dirty="0" err="1">
                <a:solidFill>
                  <a:srgbClr val="FF0000"/>
                </a:solidFill>
              </a:rPr>
              <a:t>dictionary</a:t>
            </a:r>
            <a:r>
              <a:rPr lang="fr-FR" sz="2400" dirty="0">
                <a:solidFill>
                  <a:srgbClr val="FF0000"/>
                </a:solidFill>
              </a:rPr>
              <a:t> </a:t>
            </a:r>
            <a:r>
              <a:rPr lang="fr-FR" sz="2400" dirty="0" err="1">
                <a:solidFill>
                  <a:srgbClr val="FF0000"/>
                </a:solidFill>
              </a:rPr>
              <a:t>into</a:t>
            </a:r>
            <a:r>
              <a:rPr lang="fr-FR" sz="2400" dirty="0">
                <a:solidFill>
                  <a:srgbClr val="FF0000"/>
                </a:solidFill>
              </a:rPr>
              <a:t> a </a:t>
            </a:r>
            <a:r>
              <a:rPr lang="fr-FR" sz="1800" b="1" dirty="0">
                <a:solidFill>
                  <a:srgbClr val="FF0000"/>
                </a:solidFill>
                <a:latin typeface="Courier New" panose="02070309020205020404" pitchFamily="49" charset="0"/>
                <a:cs typeface="Courier New" panose="02070309020205020404" pitchFamily="49" charset="0"/>
              </a:rPr>
              <a:t>.</a:t>
            </a:r>
            <a:r>
              <a:rPr lang="fr-FR" sz="1800" b="1" dirty="0" err="1">
                <a:solidFill>
                  <a:srgbClr val="FF0000"/>
                </a:solidFill>
                <a:latin typeface="Courier New" panose="02070309020205020404" pitchFamily="49" charset="0"/>
                <a:cs typeface="Courier New" panose="02070309020205020404" pitchFamily="49" charset="0"/>
              </a:rPr>
              <a:t>kdic</a:t>
            </a:r>
            <a:r>
              <a:rPr lang="fr-FR" sz="1800" b="1" dirty="0">
                <a:solidFill>
                  <a:srgbClr val="FF0000"/>
                </a:solidFill>
                <a:latin typeface="Courier New" panose="02070309020205020404" pitchFamily="49" charset="0"/>
                <a:cs typeface="Courier New" panose="02070309020205020404" pitchFamily="49" charset="0"/>
              </a:rPr>
              <a:t> </a:t>
            </a:r>
            <a:r>
              <a:rPr lang="fr-FR" sz="2400" dirty="0">
                <a:solidFill>
                  <a:srgbClr val="FF0000"/>
                </a:solidFill>
              </a:rPr>
              <a:t>file</a:t>
            </a:r>
          </a:p>
        </p:txBody>
      </p:sp>
      <p:pic>
        <p:nvPicPr>
          <p:cNvPr id="19" name="Image 18"/>
          <p:cNvPicPr>
            <a:picLocks noChangeAspect="1"/>
          </p:cNvPicPr>
          <p:nvPr/>
        </p:nvPicPr>
        <p:blipFill>
          <a:blip r:embed="rId4" cstate="print"/>
          <a:stretch>
            <a:fillRect/>
          </a:stretch>
        </p:blipFill>
        <p:spPr bwMode="auto">
          <a:xfrm>
            <a:off x="142341" y="677250"/>
            <a:ext cx="464762" cy="236190"/>
          </a:xfrm>
          <a:prstGeom prst="rect">
            <a:avLst/>
          </a:prstGeom>
          <a:noFill/>
          <a:ln w="9525">
            <a:noFill/>
            <a:miter lim="800000"/>
            <a:headEnd/>
            <a:tailEnd/>
          </a:ln>
          <a:effectLst/>
        </p:spPr>
      </p:pic>
      <p:sp>
        <p:nvSpPr>
          <p:cNvPr id="27" name="Flèche vers le bas 26"/>
          <p:cNvSpPr/>
          <p:nvPr/>
        </p:nvSpPr>
        <p:spPr>
          <a:xfrm rot="5400000">
            <a:off x="3116848" y="4946518"/>
            <a:ext cx="327025" cy="778929"/>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fr-FR"/>
          </a:p>
        </p:txBody>
      </p:sp>
      <p:pic>
        <p:nvPicPr>
          <p:cNvPr id="3" name="Picture 2"/>
          <p:cNvPicPr>
            <a:picLocks noChangeAspect="1"/>
          </p:cNvPicPr>
          <p:nvPr/>
        </p:nvPicPr>
        <p:blipFill>
          <a:blip r:embed="rId5"/>
          <a:stretch>
            <a:fillRect/>
          </a:stretch>
        </p:blipFill>
        <p:spPr>
          <a:xfrm>
            <a:off x="3244482" y="3437022"/>
            <a:ext cx="3156604" cy="1532076"/>
          </a:xfrm>
          <a:prstGeom prst="rect">
            <a:avLst/>
          </a:prstGeom>
        </p:spPr>
      </p:pic>
      <p:sp>
        <p:nvSpPr>
          <p:cNvPr id="20" name="Rectangle 19"/>
          <p:cNvSpPr/>
          <p:nvPr/>
        </p:nvSpPr>
        <p:spPr>
          <a:xfrm>
            <a:off x="1979875" y="4203060"/>
            <a:ext cx="357808" cy="147353"/>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Connecteur droit avec flèche 14"/>
          <p:cNvCxnSpPr>
            <a:endCxn id="20" idx="3"/>
          </p:cNvCxnSpPr>
          <p:nvPr/>
        </p:nvCxnSpPr>
        <p:spPr>
          <a:xfrm rot="10800000" flipV="1">
            <a:off x="2337683" y="2544251"/>
            <a:ext cx="3485314" cy="1732486"/>
          </a:xfrm>
          <a:prstGeom prst="bentConnector3">
            <a:avLst>
              <a:gd name="adj1" fmla="val 7669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3" name="Connecteur droit avec flèche 14"/>
          <p:cNvCxnSpPr>
            <a:endCxn id="26" idx="0"/>
          </p:cNvCxnSpPr>
          <p:nvPr/>
        </p:nvCxnSpPr>
        <p:spPr>
          <a:xfrm rot="5400000">
            <a:off x="4550311" y="3302050"/>
            <a:ext cx="1732485" cy="758939"/>
          </a:xfrm>
          <a:prstGeom prst="bent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4483462" y="4547762"/>
            <a:ext cx="1107241" cy="138973"/>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809743" y="4547662"/>
            <a:ext cx="511544" cy="132120"/>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Connecteur droit avec flèche 14"/>
          <p:cNvCxnSpPr>
            <a:endCxn id="28" idx="0"/>
          </p:cNvCxnSpPr>
          <p:nvPr/>
        </p:nvCxnSpPr>
        <p:spPr>
          <a:xfrm rot="16200000" flipH="1">
            <a:off x="5341360" y="3823506"/>
            <a:ext cx="1216879" cy="231431"/>
          </a:xfrm>
          <a:prstGeom prst="bentConnector3">
            <a:avLst>
              <a:gd name="adj1" fmla="val 29143"/>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02816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Espace réservé du contenu 2"/>
          <p:cNvSpPr>
            <a:spLocks noGrp="1"/>
          </p:cNvSpPr>
          <p:nvPr>
            <p:ph sz="quarter" idx="1"/>
          </p:nvPr>
        </p:nvSpPr>
        <p:spPr>
          <a:xfrm>
            <a:off x="457199" y="1512348"/>
            <a:ext cx="8583433" cy="551051"/>
          </a:xfrm>
        </p:spPr>
        <p:txBody>
          <a:bodyPr>
            <a:normAutofit fontScale="92500"/>
          </a:bodyPr>
          <a:lstStyle/>
          <a:p>
            <a:pPr>
              <a:buFont typeface="Arial" pitchFamily="34" charset="0"/>
              <a:buChar char="•"/>
            </a:pPr>
            <a:r>
              <a:rPr lang="en-US" b="1" dirty="0"/>
              <a:t>Step 2: </a:t>
            </a:r>
            <a:r>
              <a:rPr lang="en-US" dirty="0">
                <a:solidFill>
                  <a:srgbClr val="FF0000"/>
                </a:solidFill>
              </a:rPr>
              <a:t>Describe the table relationships in the </a:t>
            </a:r>
            <a:r>
              <a:rPr lang="en-US" sz="2200" b="1" dirty="0">
                <a:solidFill>
                  <a:srgbClr val="FF0000"/>
                </a:solidFill>
                <a:latin typeface="Courier New" panose="02070309020205020404" pitchFamily="49" charset="0"/>
                <a:cs typeface="Courier New" panose="02070309020205020404" pitchFamily="49" charset="0"/>
              </a:rPr>
              <a:t>.</a:t>
            </a:r>
            <a:r>
              <a:rPr lang="en-US" sz="2200" b="1" dirty="0" err="1">
                <a:solidFill>
                  <a:srgbClr val="FF0000"/>
                </a:solidFill>
                <a:latin typeface="Courier New" panose="02070309020205020404" pitchFamily="49" charset="0"/>
                <a:cs typeface="Courier New" panose="02070309020205020404" pitchFamily="49" charset="0"/>
              </a:rPr>
              <a:t>kdic</a:t>
            </a:r>
            <a:r>
              <a:rPr lang="en-US" sz="2200" b="1" dirty="0">
                <a:solidFill>
                  <a:srgbClr val="FF0000"/>
                </a:solidFill>
                <a:latin typeface="Courier New" panose="02070309020205020404" pitchFamily="49" charset="0"/>
                <a:cs typeface="Courier New" panose="02070309020205020404" pitchFamily="49" charset="0"/>
              </a:rPr>
              <a:t> </a:t>
            </a:r>
            <a:r>
              <a:rPr lang="en-US" dirty="0">
                <a:solidFill>
                  <a:srgbClr val="FF0000"/>
                </a:solidFill>
              </a:rPr>
              <a:t>file</a:t>
            </a:r>
          </a:p>
        </p:txBody>
      </p:sp>
      <p:sp>
        <p:nvSpPr>
          <p:cNvPr id="15" name="Rectangle 14"/>
          <p:cNvSpPr/>
          <p:nvPr/>
        </p:nvSpPr>
        <p:spPr>
          <a:xfrm>
            <a:off x="3096015" y="2106125"/>
            <a:ext cx="3501229" cy="4708981"/>
          </a:xfrm>
          <a:prstGeom prst="rect">
            <a:avLst/>
          </a:prstGeom>
          <a:solidFill>
            <a:srgbClr val="FFFFCC"/>
          </a:solidFill>
        </p:spPr>
        <p:txBody>
          <a:bodyPr wrap="square" anchor="ctr">
            <a:spAutoFit/>
          </a:bodyPr>
          <a:lstStyle/>
          <a:p>
            <a:r>
              <a:rPr lang="en-US" sz="1000" b="1" dirty="0">
                <a:solidFill>
                  <a:srgbClr val="FF0000"/>
                </a:solidFill>
                <a:latin typeface="Courier New" panose="02070309020205020404" pitchFamily="49" charset="0"/>
                <a:cs typeface="Courier New" panose="02070309020205020404" pitchFamily="49" charset="0"/>
              </a:rPr>
              <a:t>Root</a:t>
            </a:r>
            <a:r>
              <a:rPr lang="en-US" sz="1000" b="1" dirty="0">
                <a:latin typeface="Courier New" panose="02070309020205020404" pitchFamily="49" charset="0"/>
                <a:cs typeface="Courier New" panose="02070309020205020404" pitchFamily="49" charset="0"/>
              </a:rPr>
              <a:t> Dictionary Accident</a:t>
            </a:r>
            <a:r>
              <a:rPr lang="en-US" sz="1000" b="1" dirty="0">
                <a:solidFill>
                  <a:srgbClr val="FF0000"/>
                </a:solidFill>
                <a:latin typeface="Courier New" panose="02070309020205020404" pitchFamily="49" charset="0"/>
                <a:cs typeface="Courier New" panose="02070309020205020404" pitchFamily="49" charset="0"/>
              </a:rPr>
              <a:t>(</a:t>
            </a:r>
            <a:r>
              <a:rPr lang="en-US" sz="1000" b="1" dirty="0" err="1">
                <a:solidFill>
                  <a:srgbClr val="FF0000"/>
                </a:solidFill>
                <a:latin typeface="Courier New" panose="02070309020205020404" pitchFamily="49" charset="0"/>
                <a:cs typeface="Courier New" panose="02070309020205020404" pitchFamily="49" charset="0"/>
              </a:rPr>
              <a:t>AccidentId</a:t>
            </a:r>
            <a:r>
              <a:rPr lang="en-US" sz="1000" b="1" dirty="0">
                <a:solidFill>
                  <a:srgbClr val="FF0000"/>
                </a:solidFill>
                <a:latin typeface="Courier New" panose="02070309020205020404" pitchFamily="49" charset="0"/>
                <a:cs typeface="Courier New" panose="02070309020205020404" pitchFamily="49" charset="0"/>
              </a:rPr>
              <a:t>)</a:t>
            </a:r>
          </a:p>
          <a:p>
            <a:r>
              <a:rPr lang="en-US" sz="1000" b="1" dirty="0">
                <a:latin typeface="Courier New" panose="02070309020205020404" pitchFamily="49" charset="0"/>
                <a:cs typeface="Courier New" panose="02070309020205020404" pitchFamily="49" charset="0"/>
              </a:rPr>
              <a:t>{</a:t>
            </a:r>
          </a:p>
          <a:p>
            <a:r>
              <a:rPr lang="en-US" sz="1000" b="1" dirty="0">
                <a:latin typeface="Courier New" panose="02070309020205020404" pitchFamily="49" charset="0"/>
                <a:cs typeface="Courier New" panose="02070309020205020404" pitchFamily="49" charset="0"/>
              </a:rPr>
              <a:t>	</a:t>
            </a:r>
            <a:r>
              <a:rPr lang="en-US" sz="1000" b="1" dirty="0">
                <a:solidFill>
                  <a:srgbClr val="00B050"/>
                </a:solidFill>
                <a:latin typeface="Courier New" panose="02070309020205020404" pitchFamily="49" charset="0"/>
                <a:cs typeface="Courier New" panose="02070309020205020404" pitchFamily="49" charset="0"/>
              </a:rPr>
              <a:t>Categorical</a:t>
            </a:r>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AccidentId</a:t>
            </a:r>
            <a:r>
              <a:rPr lang="en-US" sz="1000" b="1" dirty="0">
                <a:latin typeface="Courier New" panose="02070309020205020404" pitchFamily="49" charset="0"/>
                <a:cs typeface="Courier New" panose="02070309020205020404" pitchFamily="49" charset="0"/>
              </a:rPr>
              <a:t>;	</a:t>
            </a:r>
          </a:p>
          <a:p>
            <a:r>
              <a:rPr lang="en-US" sz="1000" b="1" dirty="0">
                <a:latin typeface="Courier New" panose="02070309020205020404" pitchFamily="49" charset="0"/>
                <a:cs typeface="Courier New" panose="02070309020205020404" pitchFamily="49" charset="0"/>
              </a:rPr>
              <a:t>	Categorical	Gravity;	</a:t>
            </a:r>
          </a:p>
          <a:p>
            <a:r>
              <a:rPr lang="en-US" sz="1000" b="1" dirty="0">
                <a:latin typeface="Courier New" panose="02070309020205020404" pitchFamily="49" charset="0"/>
                <a:cs typeface="Courier New" panose="02070309020205020404" pitchFamily="49" charset="0"/>
              </a:rPr>
              <a:t>	Date	Date;	</a:t>
            </a:r>
          </a:p>
          <a:p>
            <a:r>
              <a:rPr lang="en-US" sz="1000" b="1" dirty="0">
                <a:latin typeface="Courier New" panose="02070309020205020404" pitchFamily="49" charset="0"/>
                <a:cs typeface="Courier New" panose="02070309020205020404" pitchFamily="49" charset="0"/>
              </a:rPr>
              <a:t>	Time	Hour;	</a:t>
            </a:r>
          </a:p>
          <a:p>
            <a:r>
              <a:rPr lang="en-US" sz="1000" b="1" dirty="0">
                <a:latin typeface="Courier New" panose="02070309020205020404" pitchFamily="49" charset="0"/>
                <a:cs typeface="Courier New" panose="02070309020205020404" pitchFamily="49" charset="0"/>
              </a:rPr>
              <a:t>	Categorical	Light;	</a:t>
            </a:r>
          </a:p>
          <a:p>
            <a:r>
              <a:rPr lang="en-US" sz="1000" b="1" dirty="0">
                <a:latin typeface="Courier New" panose="02070309020205020404" pitchFamily="49" charset="0"/>
                <a:cs typeface="Courier New" panose="02070309020205020404" pitchFamily="49" charset="0"/>
              </a:rPr>
              <a:t>	</a:t>
            </a:r>
            <a:r>
              <a:rPr lang="en-US" sz="1000" b="1" dirty="0">
                <a:solidFill>
                  <a:srgbClr val="00B050"/>
                </a:solidFill>
                <a:latin typeface="Courier New" panose="02070309020205020404" pitchFamily="49" charset="0"/>
                <a:cs typeface="Courier New" panose="02070309020205020404" pitchFamily="49" charset="0"/>
              </a:rPr>
              <a:t>Categorical </a:t>
            </a:r>
            <a:r>
              <a:rPr lang="en-US" sz="1000" b="1" dirty="0">
                <a:latin typeface="Courier New" panose="02070309020205020404" pitchFamily="49" charset="0"/>
                <a:cs typeface="Courier New" panose="02070309020205020404" pitchFamily="49" charset="0"/>
              </a:rPr>
              <a:t>Department;	</a:t>
            </a:r>
          </a:p>
          <a:p>
            <a:r>
              <a:rPr lang="en-US" sz="1000" b="1" dirty="0">
                <a:latin typeface="Courier New" panose="02070309020205020404" pitchFamily="49" charset="0"/>
                <a:cs typeface="Courier New" panose="02070309020205020404" pitchFamily="49" charset="0"/>
              </a:rPr>
              <a:t>	</a:t>
            </a:r>
            <a:r>
              <a:rPr lang="en-US" sz="1000" b="1" dirty="0">
                <a:solidFill>
                  <a:srgbClr val="00B050"/>
                </a:solidFill>
                <a:latin typeface="Courier New" panose="02070309020205020404" pitchFamily="49" charset="0"/>
                <a:cs typeface="Courier New" panose="02070309020205020404" pitchFamily="49" charset="0"/>
              </a:rPr>
              <a:t>Categorical</a:t>
            </a:r>
            <a:r>
              <a:rPr lang="en-US" sz="1000" b="1" dirty="0">
                <a:latin typeface="Courier New" panose="02070309020205020404" pitchFamily="49" charset="0"/>
                <a:cs typeface="Courier New" panose="02070309020205020404" pitchFamily="49" charset="0"/>
              </a:rPr>
              <a:t>	Commune;	</a:t>
            </a:r>
          </a:p>
          <a:p>
            <a:r>
              <a:rPr lang="en-US" sz="1000" b="1" dirty="0">
                <a:latin typeface="Courier New" panose="02070309020205020404" pitchFamily="49" charset="0"/>
                <a:cs typeface="Courier New" panose="02070309020205020404" pitchFamily="49" charset="0"/>
              </a:rPr>
              <a:t>	Categorical	</a:t>
            </a:r>
            <a:r>
              <a:rPr lang="en-US" sz="1000" b="1" dirty="0" err="1">
                <a:latin typeface="Courier New" panose="02070309020205020404" pitchFamily="49" charset="0"/>
                <a:cs typeface="Courier New" panose="02070309020205020404" pitchFamily="49" charset="0"/>
              </a:rPr>
              <a:t>InAgglomeration</a:t>
            </a:r>
            <a:r>
              <a:rPr lang="en-US" sz="1000" b="1" dirty="0">
                <a:latin typeface="Courier New" panose="02070309020205020404" pitchFamily="49" charset="0"/>
                <a:cs typeface="Courier New" panose="02070309020205020404" pitchFamily="49" charset="0"/>
              </a:rPr>
              <a:t>;	</a:t>
            </a:r>
          </a:p>
          <a:p>
            <a:r>
              <a:rPr lang="en-US" sz="1000" b="1" dirty="0">
                <a:latin typeface="Courier New" panose="02070309020205020404" pitchFamily="49" charset="0"/>
                <a:cs typeface="Courier New" panose="02070309020205020404" pitchFamily="49" charset="0"/>
              </a:rPr>
              <a:t>	Categorical	</a:t>
            </a:r>
            <a:r>
              <a:rPr lang="en-US" sz="1000" b="1" dirty="0" err="1">
                <a:latin typeface="Courier New" panose="02070309020205020404" pitchFamily="49" charset="0"/>
                <a:cs typeface="Courier New" panose="02070309020205020404" pitchFamily="49" charset="0"/>
              </a:rPr>
              <a:t>IntersectionType</a:t>
            </a:r>
            <a:r>
              <a:rPr lang="en-US" sz="1000" b="1" dirty="0">
                <a:latin typeface="Courier New" panose="02070309020205020404" pitchFamily="49" charset="0"/>
                <a:cs typeface="Courier New" panose="02070309020205020404" pitchFamily="49" charset="0"/>
              </a:rPr>
              <a:t>;	</a:t>
            </a:r>
          </a:p>
          <a:p>
            <a:r>
              <a:rPr lang="en-US" sz="1000" b="1" dirty="0">
                <a:latin typeface="Courier New" panose="02070309020205020404" pitchFamily="49" charset="0"/>
                <a:cs typeface="Courier New" panose="02070309020205020404" pitchFamily="49" charset="0"/>
              </a:rPr>
              <a:t>	Categorical	Weather;	</a:t>
            </a:r>
          </a:p>
          <a:p>
            <a:r>
              <a:rPr lang="en-US" sz="1000" b="1" dirty="0">
                <a:latin typeface="Courier New" panose="02070309020205020404" pitchFamily="49" charset="0"/>
                <a:cs typeface="Courier New" panose="02070309020205020404" pitchFamily="49" charset="0"/>
              </a:rPr>
              <a:t>	Categorical	</a:t>
            </a:r>
            <a:r>
              <a:rPr lang="en-US" sz="1000" b="1" dirty="0" err="1">
                <a:latin typeface="Courier New" panose="02070309020205020404" pitchFamily="49" charset="0"/>
                <a:cs typeface="Courier New" panose="02070309020205020404" pitchFamily="49" charset="0"/>
              </a:rPr>
              <a:t>CollisionType</a:t>
            </a:r>
            <a:r>
              <a:rPr lang="en-US" sz="1000" b="1" dirty="0">
                <a:latin typeface="Courier New" panose="02070309020205020404" pitchFamily="49" charset="0"/>
                <a:cs typeface="Courier New" panose="02070309020205020404" pitchFamily="49" charset="0"/>
              </a:rPr>
              <a:t>;	</a:t>
            </a:r>
          </a:p>
          <a:p>
            <a:r>
              <a:rPr lang="en-US" sz="1000" b="1" dirty="0">
                <a:latin typeface="Courier New" panose="02070309020205020404" pitchFamily="49" charset="0"/>
                <a:cs typeface="Courier New" panose="02070309020205020404" pitchFamily="49" charset="0"/>
              </a:rPr>
              <a:t>	Categorical	</a:t>
            </a:r>
            <a:r>
              <a:rPr lang="en-US" sz="1000" b="1" dirty="0" err="1">
                <a:latin typeface="Courier New" panose="02070309020205020404" pitchFamily="49" charset="0"/>
                <a:cs typeface="Courier New" panose="02070309020205020404" pitchFamily="49" charset="0"/>
              </a:rPr>
              <a:t>PostalAddress</a:t>
            </a:r>
            <a:r>
              <a:rPr lang="en-US" sz="1000" b="1" dirty="0">
                <a:latin typeface="Courier New" panose="02070309020205020404" pitchFamily="49" charset="0"/>
                <a:cs typeface="Courier New" panose="02070309020205020404" pitchFamily="49" charset="0"/>
              </a:rPr>
              <a:t>;</a:t>
            </a:r>
          </a:p>
          <a:p>
            <a:r>
              <a:rPr lang="en-US" sz="1000" b="1" dirty="0">
                <a:latin typeface="Courier New" panose="02070309020205020404" pitchFamily="49" charset="0"/>
                <a:cs typeface="Courier New" panose="02070309020205020404" pitchFamily="49" charset="0"/>
              </a:rPr>
              <a:t>	</a:t>
            </a:r>
            <a:r>
              <a:rPr lang="en-US" sz="1000" b="1" dirty="0">
                <a:solidFill>
                  <a:srgbClr val="FF0000"/>
                </a:solidFill>
                <a:latin typeface="Courier New" panose="02070309020205020404" pitchFamily="49" charset="0"/>
                <a:cs typeface="Courier New" panose="02070309020205020404" pitchFamily="49" charset="0"/>
              </a:rPr>
              <a:t>Table(Vehicle) Vehicles;</a:t>
            </a:r>
          </a:p>
          <a:p>
            <a:r>
              <a:rPr lang="en-US" sz="1000" b="1" dirty="0">
                <a:latin typeface="Courier New" panose="02070309020205020404" pitchFamily="49" charset="0"/>
                <a:cs typeface="Courier New" panose="02070309020205020404" pitchFamily="49" charset="0"/>
              </a:rPr>
              <a:t>};</a:t>
            </a:r>
          </a:p>
          <a:p>
            <a:endParaRPr lang="en-US" sz="1000" b="1" dirty="0">
              <a:latin typeface="Courier New" panose="02070309020205020404" pitchFamily="49" charset="0"/>
              <a:cs typeface="Courier New" panose="02070309020205020404" pitchFamily="49" charset="0"/>
            </a:endParaRPr>
          </a:p>
          <a:p>
            <a:r>
              <a:rPr lang="en-US" sz="1000" b="1" dirty="0">
                <a:latin typeface="Courier New" panose="02070309020205020404" pitchFamily="49" charset="0"/>
                <a:cs typeface="Courier New" panose="02070309020205020404" pitchFamily="49" charset="0"/>
              </a:rPr>
              <a:t>Dictionary	Vehicle</a:t>
            </a:r>
            <a:r>
              <a:rPr lang="en-US" sz="1000" b="1" dirty="0">
                <a:solidFill>
                  <a:srgbClr val="FF0000"/>
                </a:solidFill>
                <a:latin typeface="Courier New" panose="02070309020205020404" pitchFamily="49" charset="0"/>
                <a:cs typeface="Courier New" panose="02070309020205020404" pitchFamily="49" charset="0"/>
              </a:rPr>
              <a:t>(</a:t>
            </a:r>
            <a:r>
              <a:rPr lang="en-US" sz="1000" b="1" dirty="0" err="1">
                <a:solidFill>
                  <a:srgbClr val="FF0000"/>
                </a:solidFill>
                <a:latin typeface="Courier New" panose="02070309020205020404" pitchFamily="49" charset="0"/>
                <a:cs typeface="Courier New" panose="02070309020205020404" pitchFamily="49" charset="0"/>
              </a:rPr>
              <a:t>AccidentId</a:t>
            </a:r>
            <a:r>
              <a:rPr lang="en-US" sz="1000" b="1" dirty="0">
                <a:solidFill>
                  <a:srgbClr val="FF0000"/>
                </a:solidFill>
                <a:latin typeface="Courier New" panose="02070309020205020404" pitchFamily="49" charset="0"/>
                <a:cs typeface="Courier New" panose="02070309020205020404" pitchFamily="49" charset="0"/>
              </a:rPr>
              <a:t>, </a:t>
            </a:r>
            <a:r>
              <a:rPr lang="en-US" sz="1000" b="1" dirty="0" err="1">
                <a:solidFill>
                  <a:srgbClr val="FF0000"/>
                </a:solidFill>
                <a:latin typeface="Courier New" panose="02070309020205020404" pitchFamily="49" charset="0"/>
                <a:cs typeface="Courier New" panose="02070309020205020404" pitchFamily="49" charset="0"/>
              </a:rPr>
              <a:t>VehicleId</a:t>
            </a:r>
            <a:r>
              <a:rPr lang="en-US" sz="1000" b="1" dirty="0">
                <a:solidFill>
                  <a:srgbClr val="FF0000"/>
                </a:solidFill>
                <a:latin typeface="Courier New" panose="02070309020205020404" pitchFamily="49" charset="0"/>
                <a:cs typeface="Courier New" panose="02070309020205020404" pitchFamily="49" charset="0"/>
              </a:rPr>
              <a:t>)</a:t>
            </a:r>
          </a:p>
          <a:p>
            <a:r>
              <a:rPr lang="en-US" sz="1000" b="1" dirty="0">
                <a:latin typeface="Courier New" panose="02070309020205020404" pitchFamily="49" charset="0"/>
                <a:cs typeface="Courier New" panose="02070309020205020404" pitchFamily="49" charset="0"/>
              </a:rPr>
              <a:t>{</a:t>
            </a:r>
          </a:p>
          <a:p>
            <a:r>
              <a:rPr lang="en-US" sz="1000" b="1" dirty="0">
                <a:latin typeface="Courier New" panose="02070309020205020404" pitchFamily="49" charset="0"/>
                <a:cs typeface="Courier New" panose="02070309020205020404" pitchFamily="49" charset="0"/>
              </a:rPr>
              <a:t>	</a:t>
            </a:r>
            <a:r>
              <a:rPr lang="en-US" sz="1000" b="1" dirty="0">
                <a:solidFill>
                  <a:srgbClr val="00B050"/>
                </a:solidFill>
                <a:latin typeface="Courier New" panose="02070309020205020404" pitchFamily="49" charset="0"/>
                <a:cs typeface="Courier New" panose="02070309020205020404" pitchFamily="49" charset="0"/>
              </a:rPr>
              <a:t>Categorical</a:t>
            </a:r>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AccidentId</a:t>
            </a:r>
            <a:r>
              <a:rPr lang="en-US" sz="1000" b="1" dirty="0">
                <a:latin typeface="Courier New" panose="02070309020205020404" pitchFamily="49" charset="0"/>
                <a:cs typeface="Courier New" panose="02070309020205020404" pitchFamily="49" charset="0"/>
              </a:rPr>
              <a:t>;	</a:t>
            </a:r>
          </a:p>
          <a:p>
            <a:r>
              <a:rPr lang="en-US" sz="1000" b="1" dirty="0">
                <a:latin typeface="Courier New" panose="02070309020205020404" pitchFamily="49" charset="0"/>
                <a:cs typeface="Courier New" panose="02070309020205020404" pitchFamily="49" charset="0"/>
              </a:rPr>
              <a:t>	Categorical	</a:t>
            </a:r>
            <a:r>
              <a:rPr lang="en-US" sz="1000" b="1" dirty="0" err="1">
                <a:latin typeface="Courier New" panose="02070309020205020404" pitchFamily="49" charset="0"/>
                <a:cs typeface="Courier New" panose="02070309020205020404" pitchFamily="49" charset="0"/>
              </a:rPr>
              <a:t>VehicleId</a:t>
            </a:r>
            <a:r>
              <a:rPr lang="en-US" sz="1000" b="1" dirty="0">
                <a:latin typeface="Courier New" panose="02070309020205020404" pitchFamily="49" charset="0"/>
                <a:cs typeface="Courier New" panose="02070309020205020404" pitchFamily="49" charset="0"/>
              </a:rPr>
              <a:t>;	</a:t>
            </a:r>
          </a:p>
          <a:p>
            <a:r>
              <a:rPr lang="en-US" sz="1000" b="1" dirty="0">
                <a:latin typeface="Courier New" panose="02070309020205020404" pitchFamily="49" charset="0"/>
                <a:cs typeface="Courier New" panose="02070309020205020404" pitchFamily="49" charset="0"/>
              </a:rPr>
              <a:t>	Categorical	Direction;	</a:t>
            </a:r>
          </a:p>
          <a:p>
            <a:r>
              <a:rPr lang="en-US" sz="1000" b="1" dirty="0">
                <a:latin typeface="Courier New" panose="02070309020205020404" pitchFamily="49" charset="0"/>
                <a:cs typeface="Courier New" panose="02070309020205020404" pitchFamily="49" charset="0"/>
              </a:rPr>
              <a:t>	Categorical	Category;	</a:t>
            </a:r>
          </a:p>
          <a:p>
            <a:r>
              <a:rPr lang="en-US" sz="1000" b="1" dirty="0">
                <a:latin typeface="Courier New" panose="02070309020205020404" pitchFamily="49" charset="0"/>
                <a:cs typeface="Courier New" panose="02070309020205020404" pitchFamily="49" charset="0"/>
              </a:rPr>
              <a:t>	Numerical	</a:t>
            </a:r>
            <a:r>
              <a:rPr lang="en-US" sz="1000" b="1" dirty="0" err="1">
                <a:latin typeface="Courier New" panose="02070309020205020404" pitchFamily="49" charset="0"/>
                <a:cs typeface="Courier New" panose="02070309020205020404" pitchFamily="49" charset="0"/>
              </a:rPr>
              <a:t>PassengerNumber</a:t>
            </a:r>
            <a:r>
              <a:rPr lang="en-US" sz="1000" b="1" dirty="0">
                <a:latin typeface="Courier New" panose="02070309020205020404" pitchFamily="49" charset="0"/>
                <a:cs typeface="Courier New" panose="02070309020205020404" pitchFamily="49" charset="0"/>
              </a:rPr>
              <a:t>;	</a:t>
            </a:r>
          </a:p>
          <a:p>
            <a:r>
              <a:rPr lang="en-US" sz="1000" b="1" dirty="0">
                <a:latin typeface="Courier New" panose="02070309020205020404" pitchFamily="49" charset="0"/>
                <a:cs typeface="Courier New" panose="02070309020205020404" pitchFamily="49" charset="0"/>
              </a:rPr>
              <a:t>	Categorical	</a:t>
            </a:r>
            <a:r>
              <a:rPr lang="en-US" sz="1000" b="1" dirty="0" err="1">
                <a:latin typeface="Courier New" panose="02070309020205020404" pitchFamily="49" charset="0"/>
                <a:cs typeface="Courier New" panose="02070309020205020404" pitchFamily="49" charset="0"/>
              </a:rPr>
              <a:t>FixedObstacle</a:t>
            </a:r>
            <a:r>
              <a:rPr lang="en-US" sz="1000" b="1" dirty="0">
                <a:latin typeface="Courier New" panose="02070309020205020404" pitchFamily="49" charset="0"/>
                <a:cs typeface="Courier New" panose="02070309020205020404" pitchFamily="49" charset="0"/>
              </a:rPr>
              <a:t>;	</a:t>
            </a:r>
          </a:p>
          <a:p>
            <a:r>
              <a:rPr lang="en-US" sz="1000" b="1" dirty="0">
                <a:latin typeface="Courier New" panose="02070309020205020404" pitchFamily="49" charset="0"/>
                <a:cs typeface="Courier New" panose="02070309020205020404" pitchFamily="49" charset="0"/>
              </a:rPr>
              <a:t>	Categorical	</a:t>
            </a:r>
            <a:r>
              <a:rPr lang="en-US" sz="1000" b="1" dirty="0" err="1">
                <a:latin typeface="Courier New" panose="02070309020205020404" pitchFamily="49" charset="0"/>
                <a:cs typeface="Courier New" panose="02070309020205020404" pitchFamily="49" charset="0"/>
              </a:rPr>
              <a:t>MobileObstacle</a:t>
            </a:r>
            <a:r>
              <a:rPr lang="en-US" sz="1000" b="1" dirty="0">
                <a:latin typeface="Courier New" panose="02070309020205020404" pitchFamily="49" charset="0"/>
                <a:cs typeface="Courier New" panose="02070309020205020404" pitchFamily="49" charset="0"/>
              </a:rPr>
              <a:t>;	</a:t>
            </a:r>
          </a:p>
          <a:p>
            <a:r>
              <a:rPr lang="en-US" sz="1000" b="1" dirty="0">
                <a:latin typeface="Courier New" panose="02070309020205020404" pitchFamily="49" charset="0"/>
                <a:cs typeface="Courier New" panose="02070309020205020404" pitchFamily="49" charset="0"/>
              </a:rPr>
              <a:t>	Categorical	</a:t>
            </a:r>
            <a:r>
              <a:rPr lang="en-US" sz="1000" b="1" dirty="0" err="1">
                <a:latin typeface="Courier New" panose="02070309020205020404" pitchFamily="49" charset="0"/>
                <a:cs typeface="Courier New" panose="02070309020205020404" pitchFamily="49" charset="0"/>
              </a:rPr>
              <a:t>ImpactPoint</a:t>
            </a:r>
            <a:r>
              <a:rPr lang="en-US" sz="1000" b="1" dirty="0">
                <a:latin typeface="Courier New" panose="02070309020205020404" pitchFamily="49" charset="0"/>
                <a:cs typeface="Courier New" panose="02070309020205020404" pitchFamily="49" charset="0"/>
              </a:rPr>
              <a:t>;	</a:t>
            </a:r>
          </a:p>
          <a:p>
            <a:r>
              <a:rPr lang="en-US" sz="1000" b="1" dirty="0">
                <a:latin typeface="Courier New" panose="02070309020205020404" pitchFamily="49" charset="0"/>
                <a:cs typeface="Courier New" panose="02070309020205020404" pitchFamily="49" charset="0"/>
              </a:rPr>
              <a:t>	Categorical	Maneuver;	</a:t>
            </a:r>
          </a:p>
          <a:p>
            <a:r>
              <a:rPr lang="en-US" sz="1000" b="1" dirty="0">
                <a:latin typeface="Courier New" panose="02070309020205020404" pitchFamily="49" charset="0"/>
                <a:cs typeface="Courier New" panose="02070309020205020404" pitchFamily="49" charset="0"/>
              </a:rPr>
              <a:t>};</a:t>
            </a:r>
          </a:p>
        </p:txBody>
      </p:sp>
      <p:sp>
        <p:nvSpPr>
          <p:cNvPr id="2" name="Titre 1"/>
          <p:cNvSpPr>
            <a:spLocks noGrp="1"/>
          </p:cNvSpPr>
          <p:nvPr>
            <p:ph type="title"/>
          </p:nvPr>
        </p:nvSpPr>
        <p:spPr/>
        <p:txBody>
          <a:bodyPr>
            <a:normAutofit/>
          </a:bodyPr>
          <a:lstStyle/>
          <a:p>
            <a:pPr fontAlgn="auto">
              <a:spcAft>
                <a:spcPts val="0"/>
              </a:spcAft>
              <a:defRPr/>
            </a:pPr>
            <a:r>
              <a:rPr lang="en-US" dirty="0">
                <a:solidFill>
                  <a:schemeClr val="accent1">
                    <a:satMod val="150000"/>
                  </a:schemeClr>
                </a:solidFill>
              </a:rPr>
              <a:t>Build a multi-table dictionary</a:t>
            </a:r>
          </a:p>
        </p:txBody>
      </p:sp>
      <p:sp>
        <p:nvSpPr>
          <p:cNvPr id="16" name="Espace réservé du numéro de diapositive 15"/>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73</a:t>
            </a:fld>
            <a:endParaRPr lang="en-US" dirty="0"/>
          </a:p>
        </p:txBody>
      </p:sp>
      <p:sp>
        <p:nvSpPr>
          <p:cNvPr id="14" name="ZoneTexte 13"/>
          <p:cNvSpPr txBox="1"/>
          <p:nvPr/>
        </p:nvSpPr>
        <p:spPr>
          <a:xfrm>
            <a:off x="0" y="2205481"/>
            <a:ext cx="3096015" cy="4678204"/>
          </a:xfrm>
          <a:prstGeom prst="rect">
            <a:avLst/>
          </a:prstGeom>
          <a:noFill/>
        </p:spPr>
        <p:txBody>
          <a:bodyPr wrap="square">
            <a:spAutoFit/>
          </a:bodyPr>
          <a:lstStyle/>
          <a:p>
            <a:pPr fontAlgn="auto">
              <a:spcBef>
                <a:spcPts val="0"/>
              </a:spcBef>
              <a:spcAft>
                <a:spcPts val="0"/>
              </a:spcAft>
              <a:defRPr/>
            </a:pPr>
            <a:r>
              <a:rPr lang="en-US" sz="1600" dirty="0">
                <a:solidFill>
                  <a:srgbClr val="FF0000"/>
                </a:solidFill>
                <a:latin typeface="+mn-lt"/>
              </a:rPr>
              <a:t>5.</a:t>
            </a:r>
            <a:r>
              <a:rPr lang="en-US" sz="1600" dirty="0">
                <a:latin typeface="+mn-lt"/>
              </a:rPr>
              <a:t> Open the dictionary file </a:t>
            </a:r>
          </a:p>
          <a:p>
            <a:pPr fontAlgn="auto">
              <a:spcBef>
                <a:spcPts val="0"/>
              </a:spcBef>
              <a:spcAft>
                <a:spcPts val="0"/>
              </a:spcAft>
              <a:defRPr/>
            </a:pPr>
            <a:r>
              <a:rPr lang="en-US" sz="1600" dirty="0">
                <a:latin typeface="+mn-lt"/>
              </a:rPr>
              <a:t>    with a text editor </a:t>
            </a:r>
          </a:p>
          <a:p>
            <a:pPr fontAlgn="auto">
              <a:spcBef>
                <a:spcPts val="0"/>
              </a:spcBef>
              <a:spcAft>
                <a:spcPts val="0"/>
              </a:spcAft>
              <a:defRPr/>
            </a:pPr>
            <a:endParaRPr lang="en-US" sz="1400" dirty="0">
              <a:solidFill>
                <a:srgbClr val="FF0000"/>
              </a:solidFill>
              <a:latin typeface="+mn-lt"/>
            </a:endParaRPr>
          </a:p>
          <a:p>
            <a:pPr fontAlgn="auto">
              <a:spcBef>
                <a:spcPts val="0"/>
              </a:spcBef>
              <a:spcAft>
                <a:spcPts val="0"/>
              </a:spcAft>
              <a:defRPr/>
            </a:pPr>
            <a:r>
              <a:rPr lang="en-US" sz="1400" dirty="0">
                <a:solidFill>
                  <a:srgbClr val="FF0000"/>
                </a:solidFill>
                <a:latin typeface="+mn-lt"/>
              </a:rPr>
              <a:t>5.1 </a:t>
            </a:r>
            <a:r>
              <a:rPr lang="en-US" sz="1400" dirty="0">
                <a:latin typeface="+mn-lt"/>
              </a:rPr>
              <a:t>Specify the root entity</a:t>
            </a:r>
          </a:p>
          <a:p>
            <a:pPr fontAlgn="auto">
              <a:spcBef>
                <a:spcPts val="0"/>
              </a:spcBef>
              <a:spcAft>
                <a:spcPts val="0"/>
              </a:spcAft>
              <a:defRPr/>
            </a:pPr>
            <a:endParaRPr lang="en-US" sz="1400" dirty="0">
              <a:latin typeface="+mn-lt"/>
            </a:endParaRPr>
          </a:p>
          <a:p>
            <a:pPr fontAlgn="auto">
              <a:spcBef>
                <a:spcPts val="0"/>
              </a:spcBef>
              <a:spcAft>
                <a:spcPts val="0"/>
              </a:spcAft>
              <a:defRPr/>
            </a:pPr>
            <a:r>
              <a:rPr lang="en-US" sz="1400" dirty="0">
                <a:solidFill>
                  <a:srgbClr val="FF0000"/>
                </a:solidFill>
                <a:latin typeface="+mn-lt"/>
              </a:rPr>
              <a:t>5.2</a:t>
            </a:r>
            <a:r>
              <a:rPr lang="en-US" sz="1400" dirty="0">
                <a:latin typeface="+mn-lt"/>
              </a:rPr>
              <a:t> Fix the types of the fields in </a:t>
            </a:r>
            <a:r>
              <a:rPr lang="en-US" sz="1400" b="1" dirty="0">
                <a:solidFill>
                  <a:srgbClr val="00B050"/>
                </a:solidFill>
                <a:latin typeface="+mn-lt"/>
              </a:rPr>
              <a:t>green</a:t>
            </a:r>
          </a:p>
          <a:p>
            <a:pPr fontAlgn="auto">
              <a:spcBef>
                <a:spcPts val="0"/>
              </a:spcBef>
              <a:spcAft>
                <a:spcPts val="0"/>
              </a:spcAft>
              <a:defRPr/>
            </a:pPr>
            <a:endParaRPr lang="en-US" sz="1400" dirty="0">
              <a:solidFill>
                <a:srgbClr val="FF0000"/>
              </a:solidFill>
              <a:latin typeface="+mn-lt"/>
            </a:endParaRPr>
          </a:p>
          <a:p>
            <a:pPr fontAlgn="auto">
              <a:spcBef>
                <a:spcPts val="0"/>
              </a:spcBef>
              <a:spcAft>
                <a:spcPts val="0"/>
              </a:spcAft>
              <a:defRPr/>
            </a:pPr>
            <a:endParaRPr lang="en-US" sz="1400" dirty="0">
              <a:solidFill>
                <a:srgbClr val="FF0000"/>
              </a:solidFill>
              <a:latin typeface="+mn-lt"/>
            </a:endParaRPr>
          </a:p>
          <a:p>
            <a:pPr fontAlgn="auto">
              <a:spcBef>
                <a:spcPts val="0"/>
              </a:spcBef>
              <a:spcAft>
                <a:spcPts val="0"/>
              </a:spcAft>
              <a:defRPr/>
            </a:pPr>
            <a:endParaRPr lang="en-US" sz="1400" dirty="0">
              <a:solidFill>
                <a:srgbClr val="FF0000"/>
              </a:solidFill>
              <a:latin typeface="+mn-lt"/>
            </a:endParaRPr>
          </a:p>
          <a:p>
            <a:pPr fontAlgn="auto">
              <a:spcBef>
                <a:spcPts val="0"/>
              </a:spcBef>
              <a:spcAft>
                <a:spcPts val="0"/>
              </a:spcAft>
              <a:defRPr/>
            </a:pPr>
            <a:endParaRPr lang="en-US" sz="1400" dirty="0">
              <a:solidFill>
                <a:srgbClr val="FF0000"/>
              </a:solidFill>
              <a:latin typeface="+mn-lt"/>
            </a:endParaRPr>
          </a:p>
          <a:p>
            <a:pPr fontAlgn="auto">
              <a:spcBef>
                <a:spcPts val="0"/>
              </a:spcBef>
              <a:spcAft>
                <a:spcPts val="0"/>
              </a:spcAft>
              <a:defRPr/>
            </a:pPr>
            <a:endParaRPr lang="en-US" sz="1400" dirty="0">
              <a:solidFill>
                <a:srgbClr val="FF0000"/>
              </a:solidFill>
              <a:latin typeface="+mn-lt"/>
            </a:endParaRPr>
          </a:p>
          <a:p>
            <a:pPr fontAlgn="auto">
              <a:spcBef>
                <a:spcPts val="0"/>
              </a:spcBef>
              <a:spcAft>
                <a:spcPts val="0"/>
              </a:spcAft>
              <a:defRPr/>
            </a:pPr>
            <a:endParaRPr lang="en-US" sz="1400" dirty="0">
              <a:solidFill>
                <a:srgbClr val="FF0000"/>
              </a:solidFill>
              <a:latin typeface="+mn-lt"/>
            </a:endParaRPr>
          </a:p>
          <a:p>
            <a:pPr fontAlgn="auto">
              <a:spcBef>
                <a:spcPts val="0"/>
              </a:spcBef>
              <a:spcAft>
                <a:spcPts val="0"/>
              </a:spcAft>
              <a:defRPr/>
            </a:pPr>
            <a:r>
              <a:rPr lang="en-US" sz="1400" dirty="0">
                <a:solidFill>
                  <a:srgbClr val="FF0000"/>
                </a:solidFill>
                <a:latin typeface="+mn-lt"/>
              </a:rPr>
              <a:t>5.4 </a:t>
            </a:r>
            <a:r>
              <a:rPr lang="en-US" sz="1400" dirty="0">
                <a:solidFill>
                  <a:srgbClr val="000000"/>
                </a:solidFill>
                <a:latin typeface="+mn-lt"/>
              </a:rPr>
              <a:t>Specify the relation between</a:t>
            </a:r>
          </a:p>
          <a:p>
            <a:pPr fontAlgn="auto">
              <a:spcBef>
                <a:spcPts val="0"/>
              </a:spcBef>
              <a:spcAft>
                <a:spcPts val="0"/>
              </a:spcAft>
              <a:defRPr/>
            </a:pPr>
            <a:r>
              <a:rPr lang="en-US" sz="1400" dirty="0">
                <a:solidFill>
                  <a:srgbClr val="000000"/>
                </a:solidFill>
                <a:latin typeface="+mn-lt"/>
              </a:rPr>
              <a:t> the root entity and the secondary entity</a:t>
            </a:r>
          </a:p>
          <a:p>
            <a:pPr fontAlgn="auto">
              <a:spcBef>
                <a:spcPts val="0"/>
              </a:spcBef>
              <a:spcAft>
                <a:spcPts val="0"/>
              </a:spcAft>
              <a:defRPr/>
            </a:pPr>
            <a:r>
              <a:rPr lang="en-US" sz="1100" dirty="0">
                <a:solidFill>
                  <a:srgbClr val="000000"/>
                </a:solidFill>
                <a:latin typeface="+mn-lt"/>
              </a:rPr>
              <a:t>        Add a variable per relation to root dictionary</a:t>
            </a:r>
          </a:p>
          <a:p>
            <a:pPr marL="628650" lvl="1" indent="-171450" fontAlgn="auto">
              <a:spcBef>
                <a:spcPts val="0"/>
              </a:spcBef>
              <a:spcAft>
                <a:spcPts val="0"/>
              </a:spcAft>
              <a:buFont typeface="Arial" panose="020B0604020202020204" pitchFamily="34" charset="0"/>
              <a:buChar char="•"/>
              <a:defRPr/>
            </a:pPr>
            <a:r>
              <a:rPr lang="en-US" sz="1000" i="1" dirty="0">
                <a:solidFill>
                  <a:srgbClr val="000000"/>
                </a:solidFill>
                <a:latin typeface="+mn-lt"/>
              </a:rPr>
              <a:t>Table</a:t>
            </a:r>
            <a:r>
              <a:rPr lang="en-US" sz="1000" dirty="0">
                <a:solidFill>
                  <a:srgbClr val="000000"/>
                </a:solidFill>
                <a:latin typeface="+mn-lt"/>
              </a:rPr>
              <a:t> for 0-n relationship</a:t>
            </a:r>
          </a:p>
          <a:p>
            <a:pPr marL="628650" lvl="1" indent="-171450" fontAlgn="auto">
              <a:spcBef>
                <a:spcPts val="0"/>
              </a:spcBef>
              <a:spcAft>
                <a:spcPts val="0"/>
              </a:spcAft>
              <a:buFont typeface="Arial" panose="020B0604020202020204" pitchFamily="34" charset="0"/>
              <a:buChar char="•"/>
              <a:defRPr/>
            </a:pPr>
            <a:r>
              <a:rPr lang="en-US" sz="1000" i="1" dirty="0">
                <a:solidFill>
                  <a:srgbClr val="000000"/>
                </a:solidFill>
                <a:latin typeface="+mn-lt"/>
              </a:rPr>
              <a:t>Entity</a:t>
            </a:r>
            <a:r>
              <a:rPr lang="en-US" sz="1000" dirty="0">
                <a:solidFill>
                  <a:srgbClr val="000000"/>
                </a:solidFill>
                <a:latin typeface="+mn-lt"/>
              </a:rPr>
              <a:t> for 0-1 relationship</a:t>
            </a:r>
          </a:p>
          <a:p>
            <a:pPr marL="285750" indent="-285750" fontAlgn="auto">
              <a:spcBef>
                <a:spcPts val="0"/>
              </a:spcBef>
              <a:spcAft>
                <a:spcPts val="0"/>
              </a:spcAft>
              <a:buFontTx/>
              <a:buChar char="•"/>
              <a:defRPr/>
            </a:pPr>
            <a:endParaRPr lang="en-US" sz="1000" dirty="0">
              <a:solidFill>
                <a:srgbClr val="FF0000"/>
              </a:solidFill>
              <a:latin typeface="+mn-lt"/>
            </a:endParaRPr>
          </a:p>
          <a:p>
            <a:pPr marL="285750" indent="-285750" fontAlgn="auto">
              <a:spcBef>
                <a:spcPts val="0"/>
              </a:spcBef>
              <a:spcAft>
                <a:spcPts val="0"/>
              </a:spcAft>
              <a:buFontTx/>
              <a:buChar char="•"/>
              <a:defRPr/>
            </a:pPr>
            <a:endParaRPr lang="en-US" sz="1000" dirty="0">
              <a:solidFill>
                <a:srgbClr val="FF0000"/>
              </a:solidFill>
              <a:latin typeface="+mn-lt"/>
            </a:endParaRPr>
          </a:p>
          <a:p>
            <a:pPr marL="285750" indent="-285750" fontAlgn="auto">
              <a:spcBef>
                <a:spcPts val="0"/>
              </a:spcBef>
              <a:spcAft>
                <a:spcPts val="0"/>
              </a:spcAft>
              <a:buFontTx/>
              <a:buChar char="•"/>
              <a:defRPr/>
            </a:pPr>
            <a:endParaRPr lang="en-US" sz="1000" dirty="0">
              <a:solidFill>
                <a:srgbClr val="FF0000"/>
              </a:solidFill>
              <a:latin typeface="+mn-lt"/>
            </a:endParaRPr>
          </a:p>
          <a:p>
            <a:pPr fontAlgn="auto">
              <a:spcBef>
                <a:spcPts val="0"/>
              </a:spcBef>
              <a:spcAft>
                <a:spcPts val="0"/>
              </a:spcAft>
              <a:defRPr/>
            </a:pPr>
            <a:endParaRPr lang="en-US" sz="1000" dirty="0">
              <a:solidFill>
                <a:srgbClr val="FF0000"/>
              </a:solidFill>
              <a:latin typeface="+mn-lt"/>
            </a:endParaRPr>
          </a:p>
          <a:p>
            <a:pPr lvl="0" fontAlgn="auto">
              <a:spcBef>
                <a:spcPts val="0"/>
              </a:spcBef>
              <a:spcAft>
                <a:spcPts val="0"/>
              </a:spcAft>
              <a:defRPr/>
            </a:pPr>
            <a:r>
              <a:rPr lang="en-US" sz="1600" dirty="0">
                <a:solidFill>
                  <a:srgbClr val="FF0000"/>
                </a:solidFill>
                <a:latin typeface="Tw Cen MT"/>
              </a:rPr>
              <a:t>6.</a:t>
            </a:r>
            <a:r>
              <a:rPr lang="en-US" sz="1600" dirty="0">
                <a:solidFill>
                  <a:srgbClr val="000000"/>
                </a:solidFill>
                <a:latin typeface="Tw Cen MT"/>
              </a:rPr>
              <a:t> Save the dictionary file</a:t>
            </a:r>
          </a:p>
        </p:txBody>
      </p:sp>
      <p:pic>
        <p:nvPicPr>
          <p:cNvPr id="19" name="Image 18"/>
          <p:cNvPicPr>
            <a:picLocks noChangeAspect="1"/>
          </p:cNvPicPr>
          <p:nvPr/>
        </p:nvPicPr>
        <p:blipFill>
          <a:blip r:embed="rId2" cstate="print"/>
          <a:stretch>
            <a:fillRect/>
          </a:stretch>
        </p:blipFill>
        <p:spPr bwMode="auto">
          <a:xfrm>
            <a:off x="142341" y="677250"/>
            <a:ext cx="464762" cy="236190"/>
          </a:xfrm>
          <a:prstGeom prst="rect">
            <a:avLst/>
          </a:prstGeom>
          <a:noFill/>
          <a:ln w="9525">
            <a:noFill/>
            <a:miter lim="800000"/>
            <a:headEnd/>
            <a:tailEnd/>
          </a:ln>
          <a:effectLst/>
        </p:spPr>
      </p:pic>
      <p:cxnSp>
        <p:nvCxnSpPr>
          <p:cNvPr id="26" name="Connecteur droit avec flèche 14"/>
          <p:cNvCxnSpPr>
            <a:endCxn id="69" idx="1"/>
          </p:cNvCxnSpPr>
          <p:nvPr/>
        </p:nvCxnSpPr>
        <p:spPr>
          <a:xfrm flipV="1">
            <a:off x="2072148" y="2329734"/>
            <a:ext cx="1090131" cy="760053"/>
          </a:xfrm>
          <a:prstGeom prst="bent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3" name="Connecteur droit avec flèche 14"/>
          <p:cNvCxnSpPr>
            <a:stCxn id="41" idx="1"/>
            <a:endCxn id="76" idx="3"/>
          </p:cNvCxnSpPr>
          <p:nvPr/>
        </p:nvCxnSpPr>
        <p:spPr>
          <a:xfrm rot="10800000" flipV="1">
            <a:off x="6398461" y="4293730"/>
            <a:ext cx="336609" cy="640056"/>
          </a:xfrm>
          <a:prstGeom prst="bent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1" name="ZoneTexte 13"/>
          <p:cNvSpPr txBox="1"/>
          <p:nvPr/>
        </p:nvSpPr>
        <p:spPr>
          <a:xfrm>
            <a:off x="6735069" y="3816676"/>
            <a:ext cx="2305563" cy="954107"/>
          </a:xfrm>
          <a:prstGeom prst="rect">
            <a:avLst/>
          </a:prstGeom>
          <a:noFill/>
        </p:spPr>
        <p:txBody>
          <a:bodyPr wrap="square">
            <a:spAutoFit/>
          </a:bodyPr>
          <a:lstStyle/>
          <a:p>
            <a:pPr marL="0" lvl="1" fontAlgn="auto">
              <a:spcBef>
                <a:spcPts val="0"/>
              </a:spcBef>
              <a:spcAft>
                <a:spcPts val="0"/>
              </a:spcAft>
              <a:defRPr/>
            </a:pPr>
            <a:r>
              <a:rPr lang="en-US" sz="1400" dirty="0">
                <a:solidFill>
                  <a:srgbClr val="FF0000"/>
                </a:solidFill>
                <a:latin typeface="+mn-lt"/>
              </a:rPr>
              <a:t>5.3 </a:t>
            </a:r>
            <a:r>
              <a:rPr lang="en-US" sz="1400" dirty="0">
                <a:latin typeface="+mn-lt"/>
              </a:rPr>
              <a:t>Specify the key fields </a:t>
            </a:r>
          </a:p>
          <a:p>
            <a:pPr marL="0" lvl="1" fontAlgn="auto">
              <a:spcBef>
                <a:spcPts val="0"/>
              </a:spcBef>
              <a:spcAft>
                <a:spcPts val="0"/>
              </a:spcAft>
              <a:defRPr/>
            </a:pPr>
            <a:r>
              <a:rPr lang="en-US" sz="1400" dirty="0">
                <a:latin typeface="+mn-lt"/>
              </a:rPr>
              <a:t>      for each entity</a:t>
            </a:r>
          </a:p>
          <a:p>
            <a:pPr marL="0" lvl="1" fontAlgn="auto">
              <a:spcBef>
                <a:spcPts val="0"/>
              </a:spcBef>
              <a:spcAft>
                <a:spcPts val="0"/>
              </a:spcAft>
              <a:defRPr/>
            </a:pPr>
            <a:r>
              <a:rPr lang="en-US" sz="1000" dirty="0">
                <a:latin typeface="+mn-lt"/>
              </a:rPr>
              <a:t>         Key fields must be Categorical</a:t>
            </a:r>
          </a:p>
          <a:p>
            <a:pPr marL="0" lvl="1" fontAlgn="auto">
              <a:spcBef>
                <a:spcPts val="0"/>
              </a:spcBef>
              <a:spcAft>
                <a:spcPts val="0"/>
              </a:spcAft>
              <a:defRPr/>
            </a:pPr>
            <a:r>
              <a:rPr lang="en-US" sz="1000" dirty="0">
                <a:latin typeface="+mn-lt"/>
              </a:rPr>
              <a:t>         and not derived</a:t>
            </a:r>
            <a:endParaRPr lang="en-US" sz="1600" dirty="0">
              <a:solidFill>
                <a:srgbClr val="FF0000"/>
              </a:solidFill>
              <a:latin typeface="+mn-lt"/>
            </a:endParaRPr>
          </a:p>
          <a:p>
            <a:pPr marL="285750" indent="-285750" fontAlgn="auto">
              <a:spcBef>
                <a:spcPts val="0"/>
              </a:spcBef>
              <a:spcAft>
                <a:spcPts val="0"/>
              </a:spcAft>
              <a:defRPr/>
            </a:pPr>
            <a:endParaRPr lang="en-US" sz="800" dirty="0">
              <a:latin typeface="+mn-lt"/>
            </a:endParaRPr>
          </a:p>
        </p:txBody>
      </p:sp>
      <p:cxnSp>
        <p:nvCxnSpPr>
          <p:cNvPr id="56" name="Connecteur droit avec flèche 14"/>
          <p:cNvCxnSpPr>
            <a:stCxn id="41" idx="1"/>
            <a:endCxn id="74" idx="3"/>
          </p:cNvCxnSpPr>
          <p:nvPr/>
        </p:nvCxnSpPr>
        <p:spPr>
          <a:xfrm rot="10800000">
            <a:off x="5914447" y="2322568"/>
            <a:ext cx="820622" cy="1971163"/>
          </a:xfrm>
          <a:prstGeom prst="bentConnector3">
            <a:avLst>
              <a:gd name="adj1" fmla="val 20346"/>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3162279" y="2272063"/>
            <a:ext cx="373711" cy="11534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p:cNvSpPr/>
          <p:nvPr/>
        </p:nvSpPr>
        <p:spPr>
          <a:xfrm>
            <a:off x="5039270" y="2264112"/>
            <a:ext cx="875177" cy="116909"/>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p:cNvSpPr/>
          <p:nvPr/>
        </p:nvSpPr>
        <p:spPr>
          <a:xfrm>
            <a:off x="4643561" y="4858246"/>
            <a:ext cx="1754899" cy="151079"/>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p:cNvSpPr/>
          <p:nvPr/>
        </p:nvSpPr>
        <p:spPr>
          <a:xfrm>
            <a:off x="3627781" y="4397071"/>
            <a:ext cx="1874522" cy="14355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1" name="Connecteur droit avec flèche 14"/>
          <p:cNvCxnSpPr>
            <a:endCxn id="90" idx="1"/>
          </p:cNvCxnSpPr>
          <p:nvPr/>
        </p:nvCxnSpPr>
        <p:spPr>
          <a:xfrm flipV="1">
            <a:off x="2483952" y="4468848"/>
            <a:ext cx="1143829" cy="540477"/>
          </a:xfrm>
          <a:prstGeom prst="bent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178735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p:cNvPicPr>
            <a:picLocks noChangeAspect="1"/>
          </p:cNvPicPr>
          <p:nvPr/>
        </p:nvPicPr>
        <p:blipFill>
          <a:blip r:embed="rId2"/>
          <a:stretch>
            <a:fillRect/>
          </a:stretch>
        </p:blipFill>
        <p:spPr>
          <a:xfrm>
            <a:off x="467345" y="3349040"/>
            <a:ext cx="2151139" cy="3068018"/>
          </a:xfrm>
          <a:prstGeom prst="rect">
            <a:avLst/>
          </a:prstGeom>
        </p:spPr>
      </p:pic>
      <p:pic>
        <p:nvPicPr>
          <p:cNvPr id="10" name="Picture 9"/>
          <p:cNvPicPr>
            <a:picLocks noChangeAspect="1"/>
          </p:cNvPicPr>
          <p:nvPr/>
        </p:nvPicPr>
        <p:blipFill rotWithShape="1">
          <a:blip r:embed="rId3"/>
          <a:srcRect r="713" b="36385"/>
          <a:stretch/>
        </p:blipFill>
        <p:spPr>
          <a:xfrm>
            <a:off x="872402" y="2576180"/>
            <a:ext cx="1723314" cy="749581"/>
          </a:xfrm>
          <a:prstGeom prst="rect">
            <a:avLst/>
          </a:prstGeom>
          <a:effectLst>
            <a:outerShdw blurRad="50800" dist="38100" dir="2700000" algn="tl" rotWithShape="0">
              <a:prstClr val="black">
                <a:alpha val="40000"/>
              </a:prstClr>
            </a:outerShdw>
            <a:softEdge rad="12700"/>
          </a:effectLst>
        </p:spPr>
      </p:pic>
      <p:sp>
        <p:nvSpPr>
          <p:cNvPr id="2" name="Titre 1"/>
          <p:cNvSpPr>
            <a:spLocks noGrp="1"/>
          </p:cNvSpPr>
          <p:nvPr>
            <p:ph type="title"/>
          </p:nvPr>
        </p:nvSpPr>
        <p:spPr/>
        <p:txBody>
          <a:bodyPr>
            <a:normAutofit/>
          </a:bodyPr>
          <a:lstStyle/>
          <a:p>
            <a:pPr fontAlgn="auto">
              <a:spcAft>
                <a:spcPts val="0"/>
              </a:spcAft>
              <a:defRPr/>
            </a:pPr>
            <a:r>
              <a:rPr lang="en-US" dirty="0">
                <a:solidFill>
                  <a:schemeClr val="accent1">
                    <a:satMod val="150000"/>
                  </a:schemeClr>
                </a:solidFill>
              </a:rPr>
              <a:t>Sort data table files </a:t>
            </a:r>
            <a:r>
              <a:rPr lang="en-US" sz="1400" dirty="0">
                <a:solidFill>
                  <a:schemeClr val="accent1">
                    <a:satMod val="150000"/>
                  </a:schemeClr>
                </a:solidFill>
              </a:rPr>
              <a:t>(if necessary)</a:t>
            </a:r>
          </a:p>
        </p:txBody>
      </p:sp>
      <p:sp>
        <p:nvSpPr>
          <p:cNvPr id="16" name="Espace réservé du numéro de diapositive 15"/>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74</a:t>
            </a:fld>
            <a:endParaRPr lang="en-US" dirty="0"/>
          </a:p>
        </p:txBody>
      </p:sp>
      <p:pic>
        <p:nvPicPr>
          <p:cNvPr id="19" name="Image 18"/>
          <p:cNvPicPr>
            <a:picLocks noChangeAspect="1"/>
          </p:cNvPicPr>
          <p:nvPr/>
        </p:nvPicPr>
        <p:blipFill>
          <a:blip r:embed="rId4" cstate="print"/>
          <a:stretch>
            <a:fillRect/>
          </a:stretch>
        </p:blipFill>
        <p:spPr bwMode="auto">
          <a:xfrm>
            <a:off x="142341" y="677250"/>
            <a:ext cx="464762" cy="236190"/>
          </a:xfrm>
          <a:prstGeom prst="rect">
            <a:avLst/>
          </a:prstGeom>
          <a:noFill/>
          <a:ln w="9525">
            <a:noFill/>
            <a:miter lim="800000"/>
            <a:headEnd/>
            <a:tailEnd/>
          </a:ln>
          <a:effectLst/>
        </p:spPr>
      </p:pic>
      <p:sp>
        <p:nvSpPr>
          <p:cNvPr id="5" name="TextBox 4"/>
          <p:cNvSpPr txBox="1"/>
          <p:nvPr/>
        </p:nvSpPr>
        <p:spPr>
          <a:xfrm>
            <a:off x="1575245" y="1460295"/>
            <a:ext cx="5846472" cy="1092607"/>
          </a:xfrm>
          <a:prstGeom prst="rect">
            <a:avLst/>
          </a:prstGeom>
          <a:noFill/>
        </p:spPr>
        <p:txBody>
          <a:bodyPr wrap="none" rtlCol="0">
            <a:spAutoFit/>
          </a:bodyPr>
          <a:lstStyle/>
          <a:p>
            <a:pPr fontAlgn="auto">
              <a:spcBef>
                <a:spcPts val="0"/>
              </a:spcBef>
              <a:spcAft>
                <a:spcPts val="0"/>
              </a:spcAft>
              <a:defRPr/>
            </a:pPr>
            <a:r>
              <a:rPr lang="en-US" sz="1600" dirty="0">
                <a:latin typeface="+mn-lt"/>
              </a:rPr>
              <a:t>For multi-table analyses data table files must be </a:t>
            </a:r>
            <a:r>
              <a:rPr lang="en-US" sz="1600" u="sng" dirty="0">
                <a:latin typeface="+mn-lt"/>
              </a:rPr>
              <a:t>sorted by their keys</a:t>
            </a:r>
          </a:p>
          <a:p>
            <a:pPr marL="285750" indent="-285750" fontAlgn="auto">
              <a:spcBef>
                <a:spcPts val="0"/>
              </a:spcBef>
              <a:spcAft>
                <a:spcPts val="0"/>
              </a:spcAft>
              <a:buFontTx/>
              <a:buChar char="•"/>
              <a:defRPr/>
            </a:pPr>
            <a:r>
              <a:rPr lang="en-US" sz="1400" dirty="0">
                <a:latin typeface="+mn-lt"/>
              </a:rPr>
              <a:t>Sorting is done only once before any </a:t>
            </a:r>
            <a:r>
              <a:rPr lang="en-US" sz="1400" dirty="0" err="1">
                <a:latin typeface="+mn-lt"/>
              </a:rPr>
              <a:t>Khiops</a:t>
            </a:r>
            <a:r>
              <a:rPr lang="en-US" sz="1400" dirty="0">
                <a:latin typeface="+mn-lt"/>
              </a:rPr>
              <a:t> analysis</a:t>
            </a:r>
          </a:p>
          <a:p>
            <a:pPr marL="742950" lvl="1" indent="-285750" fontAlgn="auto">
              <a:spcBef>
                <a:spcPts val="0"/>
              </a:spcBef>
              <a:spcAft>
                <a:spcPts val="0"/>
              </a:spcAft>
              <a:buFontTx/>
              <a:buChar char="•"/>
              <a:defRPr/>
            </a:pPr>
            <a:r>
              <a:rPr lang="en-US" sz="1050" dirty="0">
                <a:latin typeface="+mn-lt"/>
              </a:rPr>
              <a:t>Note: Records of the root table </a:t>
            </a:r>
            <a:r>
              <a:rPr lang="en-US" sz="1050" b="1" dirty="0">
                <a:latin typeface="+mn-lt"/>
              </a:rPr>
              <a:t>must</a:t>
            </a:r>
            <a:r>
              <a:rPr lang="en-US" sz="1050" dirty="0">
                <a:latin typeface="+mn-lt"/>
              </a:rPr>
              <a:t> be unique by key</a:t>
            </a:r>
          </a:p>
          <a:p>
            <a:pPr marL="285750" indent="-285750" fontAlgn="auto">
              <a:spcBef>
                <a:spcPts val="0"/>
              </a:spcBef>
              <a:spcAft>
                <a:spcPts val="0"/>
              </a:spcAft>
              <a:buFontTx/>
              <a:buChar char="•"/>
              <a:defRPr/>
            </a:pPr>
            <a:r>
              <a:rPr lang="en-US" sz="1400" dirty="0">
                <a:latin typeface="+mn-lt"/>
              </a:rPr>
              <a:t>It is necessary for efficiency, specially when treating large databases</a:t>
            </a:r>
          </a:p>
          <a:p>
            <a:pPr marL="742950" lvl="1" indent="-285750" fontAlgn="auto">
              <a:spcBef>
                <a:spcPts val="0"/>
              </a:spcBef>
              <a:spcAft>
                <a:spcPts val="0"/>
              </a:spcAft>
              <a:buFontTx/>
              <a:buChar char="•"/>
              <a:defRPr/>
            </a:pPr>
            <a:r>
              <a:rPr lang="en-US" sz="1050" dirty="0">
                <a:latin typeface="+mn-lt"/>
              </a:rPr>
              <a:t>Records of the root and secondary tables are read synchronously from their data table files</a:t>
            </a:r>
          </a:p>
        </p:txBody>
      </p:sp>
      <p:cxnSp>
        <p:nvCxnSpPr>
          <p:cNvPr id="21" name="Connecteur droit avec flèche 14"/>
          <p:cNvCxnSpPr>
            <a:endCxn id="80" idx="3"/>
          </p:cNvCxnSpPr>
          <p:nvPr/>
        </p:nvCxnSpPr>
        <p:spPr>
          <a:xfrm rot="10800000">
            <a:off x="2594709" y="3599538"/>
            <a:ext cx="1960011" cy="721238"/>
          </a:xfrm>
          <a:prstGeom prst="bent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56" name="Connecteur droit avec flèche 14"/>
          <p:cNvCxnSpPr/>
          <p:nvPr/>
        </p:nvCxnSpPr>
        <p:spPr>
          <a:xfrm rot="10800000">
            <a:off x="2514084" y="2957057"/>
            <a:ext cx="1586648" cy="789645"/>
          </a:xfrm>
          <a:prstGeom prst="bentConnector3">
            <a:avLst>
              <a:gd name="adj1" fmla="val 18968"/>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570523" y="4599355"/>
            <a:ext cx="715108" cy="121137"/>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Connecteur droit avec flèche 14"/>
          <p:cNvCxnSpPr>
            <a:endCxn id="92" idx="3"/>
          </p:cNvCxnSpPr>
          <p:nvPr/>
        </p:nvCxnSpPr>
        <p:spPr>
          <a:xfrm rot="10800000">
            <a:off x="2547815" y="4994033"/>
            <a:ext cx="2006904" cy="213093"/>
          </a:xfrm>
          <a:prstGeom prst="bentConnector3">
            <a:avLst>
              <a:gd name="adj1" fmla="val 4988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4017462" y="2867272"/>
            <a:ext cx="4234429" cy="3231654"/>
          </a:xfrm>
          <a:prstGeom prst="rect">
            <a:avLst/>
          </a:prstGeom>
          <a:noFill/>
        </p:spPr>
        <p:txBody>
          <a:bodyPr wrap="none" rtlCol="0">
            <a:spAutoFit/>
          </a:bodyPr>
          <a:lstStyle/>
          <a:p>
            <a:pPr fontAlgn="auto">
              <a:spcBef>
                <a:spcPts val="0"/>
              </a:spcBef>
              <a:spcAft>
                <a:spcPts val="0"/>
              </a:spcAft>
              <a:defRPr/>
            </a:pPr>
            <a:r>
              <a:rPr lang="en-US" sz="1600" dirty="0">
                <a:solidFill>
                  <a:srgbClr val="FF0000"/>
                </a:solidFill>
                <a:latin typeface="+mn-lt"/>
              </a:rPr>
              <a:t>1.</a:t>
            </a:r>
            <a:r>
              <a:rPr lang="en-US" sz="1600" dirty="0">
                <a:solidFill>
                  <a:srgbClr val="000000"/>
                </a:solidFill>
                <a:latin typeface="+mn-lt"/>
              </a:rPr>
              <a:t> Open the multi-table dictionary file</a:t>
            </a:r>
          </a:p>
          <a:p>
            <a:pPr fontAlgn="auto">
              <a:spcBef>
                <a:spcPts val="0"/>
              </a:spcBef>
              <a:spcAft>
                <a:spcPts val="0"/>
              </a:spcAft>
              <a:defRPr/>
            </a:pPr>
            <a:r>
              <a:rPr lang="en-US" sz="1200" dirty="0">
                <a:solidFill>
                  <a:srgbClr val="000000"/>
                </a:solidFill>
                <a:latin typeface="+mn-lt"/>
              </a:rPr>
              <a:t>	This allows to obtain the definition of the tables to sort</a:t>
            </a:r>
            <a:endParaRPr lang="en-US" sz="1200" dirty="0">
              <a:solidFill>
                <a:srgbClr val="FF0000"/>
              </a:solidFill>
              <a:latin typeface="+mn-lt"/>
            </a:endParaRPr>
          </a:p>
          <a:p>
            <a:pPr marL="285750" indent="-285750" fontAlgn="auto">
              <a:spcBef>
                <a:spcPts val="0"/>
              </a:spcBef>
              <a:spcAft>
                <a:spcPts val="0"/>
              </a:spcAft>
              <a:buFontTx/>
              <a:buChar char="•"/>
              <a:defRPr/>
            </a:pPr>
            <a:endParaRPr lang="en-US" sz="1600" dirty="0">
              <a:solidFill>
                <a:srgbClr val="000000"/>
              </a:solidFill>
              <a:latin typeface="+mn-lt"/>
            </a:endParaRPr>
          </a:p>
          <a:p>
            <a:pPr marL="0" lvl="1" fontAlgn="auto">
              <a:spcBef>
                <a:spcPts val="0"/>
              </a:spcBef>
              <a:spcAft>
                <a:spcPts val="0"/>
              </a:spcAft>
              <a:defRPr/>
            </a:pPr>
            <a:r>
              <a:rPr lang="en-US" sz="1600" dirty="0">
                <a:solidFill>
                  <a:srgbClr val="FF0000"/>
                </a:solidFill>
                <a:latin typeface="+mn-lt"/>
              </a:rPr>
              <a:t>2.</a:t>
            </a:r>
            <a:r>
              <a:rPr lang="en-US" sz="1600" dirty="0">
                <a:solidFill>
                  <a:srgbClr val="000000"/>
                </a:solidFill>
                <a:latin typeface="+mn-lt"/>
              </a:rPr>
              <a:t> </a:t>
            </a:r>
            <a:r>
              <a:rPr lang="en-US" sz="1600" dirty="0">
                <a:latin typeface="+mn-lt"/>
              </a:rPr>
              <a:t>Menu: </a:t>
            </a:r>
            <a:r>
              <a:rPr lang="en-US" sz="1600" i="1" dirty="0">
                <a:latin typeface="+mn-lt"/>
              </a:rPr>
              <a:t>Tools </a:t>
            </a:r>
            <a:r>
              <a:rPr lang="en-US" sz="1600" dirty="0">
                <a:latin typeface="+mn-lt"/>
              </a:rPr>
              <a:t>→ </a:t>
            </a:r>
            <a:r>
              <a:rPr lang="en-US" sz="1600" i="1" dirty="0">
                <a:latin typeface="+mn-lt"/>
              </a:rPr>
              <a:t> Sort data table by key</a:t>
            </a:r>
            <a:endParaRPr lang="en-US" sz="1600" dirty="0">
              <a:solidFill>
                <a:srgbClr val="FF0000"/>
              </a:solidFill>
              <a:latin typeface="+mn-lt"/>
            </a:endParaRPr>
          </a:p>
          <a:p>
            <a:pPr marL="742950" lvl="2" indent="-285750" fontAlgn="auto">
              <a:spcBef>
                <a:spcPts val="0"/>
              </a:spcBef>
              <a:spcAft>
                <a:spcPts val="0"/>
              </a:spcAft>
              <a:defRPr/>
            </a:pPr>
            <a:r>
              <a:rPr lang="en-US" sz="1200" dirty="0">
                <a:solidFill>
                  <a:srgbClr val="000000"/>
                </a:solidFill>
                <a:latin typeface="+mn-lt"/>
              </a:rPr>
              <a:t>In the </a:t>
            </a:r>
            <a:r>
              <a:rPr lang="en-US" sz="1200" i="1" dirty="0">
                <a:solidFill>
                  <a:srgbClr val="000000"/>
                </a:solidFill>
                <a:latin typeface="+mn-lt"/>
              </a:rPr>
              <a:t>Data table sorter</a:t>
            </a:r>
            <a:r>
              <a:rPr lang="en-US" sz="1200" dirty="0">
                <a:solidFill>
                  <a:srgbClr val="000000"/>
                </a:solidFill>
                <a:latin typeface="+mn-lt"/>
              </a:rPr>
              <a:t> window, for each data table to sort</a:t>
            </a:r>
          </a:p>
          <a:p>
            <a:pPr marL="742950" lvl="2" indent="-285750" fontAlgn="auto">
              <a:spcBef>
                <a:spcPts val="0"/>
              </a:spcBef>
              <a:spcAft>
                <a:spcPts val="0"/>
              </a:spcAft>
              <a:defRPr/>
            </a:pPr>
            <a:endParaRPr lang="en-US" sz="1400" dirty="0">
              <a:solidFill>
                <a:srgbClr val="000000"/>
              </a:solidFill>
              <a:latin typeface="+mn-lt"/>
            </a:endParaRPr>
          </a:p>
          <a:p>
            <a:pPr marL="457200" lvl="2" fontAlgn="auto">
              <a:spcBef>
                <a:spcPts val="0"/>
              </a:spcBef>
              <a:spcAft>
                <a:spcPts val="0"/>
              </a:spcAft>
              <a:defRPr/>
            </a:pPr>
            <a:r>
              <a:rPr lang="en-US" sz="1200" dirty="0">
                <a:solidFill>
                  <a:srgbClr val="FF0000"/>
                </a:solidFill>
                <a:latin typeface="+mn-lt"/>
              </a:rPr>
              <a:t>2.1 </a:t>
            </a:r>
            <a:r>
              <a:rPr lang="en-US" sz="1200" dirty="0">
                <a:latin typeface="+mn-lt"/>
              </a:rPr>
              <a:t>Specify the sort dictionary</a:t>
            </a:r>
          </a:p>
          <a:p>
            <a:pPr marL="742950" lvl="2" indent="-285750" fontAlgn="auto">
              <a:spcBef>
                <a:spcPts val="0"/>
              </a:spcBef>
              <a:spcAft>
                <a:spcPts val="0"/>
              </a:spcAft>
              <a:buFontTx/>
              <a:buChar char="•"/>
              <a:defRPr/>
            </a:pPr>
            <a:endParaRPr lang="en-US" sz="1200" dirty="0">
              <a:latin typeface="+mn-lt"/>
            </a:endParaRPr>
          </a:p>
          <a:p>
            <a:pPr marL="457200" lvl="2" fontAlgn="auto">
              <a:spcBef>
                <a:spcPts val="0"/>
              </a:spcBef>
              <a:spcAft>
                <a:spcPts val="0"/>
              </a:spcAft>
              <a:defRPr/>
            </a:pPr>
            <a:r>
              <a:rPr lang="en-US" sz="1200" dirty="0">
                <a:solidFill>
                  <a:srgbClr val="FF0000"/>
                </a:solidFill>
                <a:latin typeface="+mn-lt"/>
              </a:rPr>
              <a:t>2.2 </a:t>
            </a:r>
            <a:r>
              <a:rPr lang="en-US" sz="1200" dirty="0">
                <a:latin typeface="+mn-lt"/>
              </a:rPr>
              <a:t>Specify the sort variables</a:t>
            </a:r>
          </a:p>
          <a:p>
            <a:pPr marL="914400" lvl="3" fontAlgn="auto">
              <a:spcBef>
                <a:spcPts val="0"/>
              </a:spcBef>
              <a:spcAft>
                <a:spcPts val="0"/>
              </a:spcAft>
              <a:defRPr/>
            </a:pPr>
            <a:r>
              <a:rPr lang="en-US" sz="1000" i="1" dirty="0">
                <a:latin typeface="+mn-lt"/>
              </a:rPr>
              <a:t>Default key variables</a:t>
            </a:r>
            <a:r>
              <a:rPr lang="en-US" sz="1000" dirty="0">
                <a:latin typeface="+mn-lt"/>
              </a:rPr>
              <a:t> to use the keys defined in dictionary</a:t>
            </a:r>
          </a:p>
          <a:p>
            <a:pPr marL="742950" lvl="2" indent="-285750" fontAlgn="auto">
              <a:spcBef>
                <a:spcPts val="0"/>
              </a:spcBef>
              <a:spcAft>
                <a:spcPts val="0"/>
              </a:spcAft>
              <a:buFontTx/>
              <a:buChar char="•"/>
              <a:defRPr/>
            </a:pPr>
            <a:endParaRPr lang="en-US" sz="1200" dirty="0">
              <a:solidFill>
                <a:srgbClr val="FF0000"/>
              </a:solidFill>
              <a:latin typeface="+mn-lt"/>
            </a:endParaRPr>
          </a:p>
          <a:p>
            <a:pPr marL="457200" lvl="2" fontAlgn="auto">
              <a:spcBef>
                <a:spcPts val="0"/>
              </a:spcBef>
              <a:spcAft>
                <a:spcPts val="0"/>
              </a:spcAft>
              <a:defRPr/>
            </a:pPr>
            <a:r>
              <a:rPr lang="en-US" sz="1200" dirty="0">
                <a:solidFill>
                  <a:srgbClr val="FF0000"/>
                </a:solidFill>
                <a:latin typeface="+mn-lt"/>
              </a:rPr>
              <a:t>2.3 </a:t>
            </a:r>
            <a:r>
              <a:rPr lang="en-US" sz="1200" dirty="0">
                <a:latin typeface="+mn-lt"/>
              </a:rPr>
              <a:t>Specify the input and output data table files</a:t>
            </a:r>
          </a:p>
          <a:p>
            <a:pPr marL="742950" lvl="2" indent="-285750" fontAlgn="auto">
              <a:spcBef>
                <a:spcPts val="0"/>
              </a:spcBef>
              <a:spcAft>
                <a:spcPts val="0"/>
              </a:spcAft>
              <a:buFontTx/>
              <a:buChar char="•"/>
              <a:defRPr/>
            </a:pPr>
            <a:endParaRPr lang="en-US" sz="1200" dirty="0">
              <a:solidFill>
                <a:srgbClr val="FF0000"/>
              </a:solidFill>
              <a:latin typeface="+mn-lt"/>
            </a:endParaRPr>
          </a:p>
          <a:p>
            <a:pPr marL="457200" lvl="2" fontAlgn="auto">
              <a:spcBef>
                <a:spcPts val="0"/>
              </a:spcBef>
              <a:spcAft>
                <a:spcPts val="0"/>
              </a:spcAft>
              <a:defRPr/>
            </a:pPr>
            <a:r>
              <a:rPr lang="en-US" sz="1200" dirty="0">
                <a:solidFill>
                  <a:srgbClr val="FF0000"/>
                </a:solidFill>
                <a:latin typeface="+mn-lt"/>
              </a:rPr>
              <a:t>2.4 </a:t>
            </a:r>
            <a:r>
              <a:rPr lang="en-US" sz="1200" dirty="0">
                <a:latin typeface="+mn-lt"/>
              </a:rPr>
              <a:t>Sort</a:t>
            </a:r>
          </a:p>
          <a:p>
            <a:pPr marL="1085850" lvl="3" indent="-171450" fontAlgn="auto">
              <a:spcBef>
                <a:spcPts val="0"/>
              </a:spcBef>
              <a:spcAft>
                <a:spcPts val="0"/>
              </a:spcAft>
              <a:buFont typeface="Arial" panose="020B0604020202020204" pitchFamily="34" charset="0"/>
              <a:buChar char="•"/>
              <a:defRPr/>
            </a:pPr>
            <a:r>
              <a:rPr lang="en-US" sz="800" dirty="0">
                <a:latin typeface="+mn-lt"/>
              </a:rPr>
              <a:t>The output file is sorted by key</a:t>
            </a:r>
          </a:p>
          <a:p>
            <a:pPr marL="1085850" lvl="3" indent="-171450" fontAlgn="auto">
              <a:spcBef>
                <a:spcPts val="0"/>
              </a:spcBef>
              <a:spcAft>
                <a:spcPts val="0"/>
              </a:spcAft>
              <a:buFont typeface="Arial" panose="020B0604020202020204" pitchFamily="34" charset="0"/>
              <a:buChar char="•"/>
              <a:defRPr/>
            </a:pPr>
            <a:r>
              <a:rPr lang="en-US" sz="800" dirty="0">
                <a:latin typeface="+mn-lt"/>
              </a:rPr>
              <a:t>All native variables are kept (used or not in the dictionary)</a:t>
            </a:r>
          </a:p>
          <a:p>
            <a:pPr marL="1085850" lvl="3" indent="-171450" fontAlgn="auto">
              <a:spcBef>
                <a:spcPts val="0"/>
              </a:spcBef>
              <a:spcAft>
                <a:spcPts val="0"/>
              </a:spcAft>
              <a:buFont typeface="Arial" panose="020B0604020202020204" pitchFamily="34" charset="0"/>
              <a:buChar char="•"/>
              <a:defRPr/>
            </a:pPr>
            <a:r>
              <a:rPr lang="en-US" sz="800" dirty="0">
                <a:latin typeface="+mn-lt"/>
              </a:rPr>
              <a:t>Derived variables are ignored</a:t>
            </a:r>
          </a:p>
        </p:txBody>
      </p:sp>
      <p:sp>
        <p:nvSpPr>
          <p:cNvPr id="80" name="Rectangle 79"/>
          <p:cNvSpPr/>
          <p:nvPr/>
        </p:nvSpPr>
        <p:spPr>
          <a:xfrm>
            <a:off x="911526" y="3544276"/>
            <a:ext cx="1683182" cy="110523"/>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Connecteur droit avec flèche 14"/>
          <p:cNvCxnSpPr>
            <a:endCxn id="69" idx="0"/>
          </p:cNvCxnSpPr>
          <p:nvPr/>
        </p:nvCxnSpPr>
        <p:spPr>
          <a:xfrm rot="10800000">
            <a:off x="928077" y="4599356"/>
            <a:ext cx="3626642" cy="95389"/>
          </a:xfrm>
          <a:prstGeom prst="bentConnector4">
            <a:avLst>
              <a:gd name="adj1" fmla="val 28415"/>
              <a:gd name="adj2" fmla="val 249525"/>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2" name="Rectangle 91"/>
          <p:cNvSpPr/>
          <p:nvPr/>
        </p:nvSpPr>
        <p:spPr>
          <a:xfrm>
            <a:off x="1051169" y="4931509"/>
            <a:ext cx="1496646" cy="125046"/>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1047262" y="5740400"/>
            <a:ext cx="1492738" cy="119716"/>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Connecteur droit avec flèche 14"/>
          <p:cNvCxnSpPr>
            <a:endCxn id="95" idx="3"/>
          </p:cNvCxnSpPr>
          <p:nvPr/>
        </p:nvCxnSpPr>
        <p:spPr>
          <a:xfrm rot="10800000" flipV="1">
            <a:off x="2540001" y="5207126"/>
            <a:ext cx="2014719" cy="593131"/>
          </a:xfrm>
          <a:prstGeom prst="bentConnector3">
            <a:avLst>
              <a:gd name="adj1" fmla="val 49640"/>
            </a:avLst>
          </a:prstGeom>
          <a:ln>
            <a:solidFill>
              <a:srgbClr val="FF0000"/>
            </a:solidFill>
            <a:tailEnd type="arrow"/>
          </a:ln>
          <a:effectLst>
            <a:outerShdw blurRad="38100" dist="30000" dir="5400000" rotWithShape="0">
              <a:srgbClr val="000000">
                <a:alpha val="34000"/>
              </a:srgbClr>
            </a:outerShdw>
          </a:effectLst>
        </p:spPr>
        <p:style>
          <a:lnRef idx="2">
            <a:schemeClr val="accent1"/>
          </a:lnRef>
          <a:fillRef idx="0">
            <a:schemeClr val="accent1"/>
          </a:fillRef>
          <a:effectRef idx="1">
            <a:schemeClr val="accent1"/>
          </a:effectRef>
          <a:fontRef idx="minor">
            <a:schemeClr val="tx1"/>
          </a:fontRef>
        </p:style>
      </p:cxnSp>
      <p:sp>
        <p:nvSpPr>
          <p:cNvPr id="112" name="Rectangle 111"/>
          <p:cNvSpPr/>
          <p:nvPr/>
        </p:nvSpPr>
        <p:spPr>
          <a:xfrm>
            <a:off x="1006747" y="6264224"/>
            <a:ext cx="728267" cy="117038"/>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3" name="Connecteur droit avec flèche 14"/>
          <p:cNvCxnSpPr>
            <a:endCxn id="112" idx="2"/>
          </p:cNvCxnSpPr>
          <p:nvPr/>
        </p:nvCxnSpPr>
        <p:spPr>
          <a:xfrm rot="10800000" flipV="1">
            <a:off x="1370881" y="5584620"/>
            <a:ext cx="3183838" cy="796642"/>
          </a:xfrm>
          <a:prstGeom prst="bentConnector4">
            <a:avLst>
              <a:gd name="adj1" fmla="val 17403"/>
              <a:gd name="adj2" fmla="val 128695"/>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730302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848511" y="2645853"/>
            <a:ext cx="4656137" cy="3798969"/>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Supervised classification</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75</a:t>
            </a:fld>
            <a:endParaRPr lang="en-US" dirty="0"/>
          </a:p>
        </p:txBody>
      </p:sp>
      <p:sp>
        <p:nvSpPr>
          <p:cNvPr id="16386" name="Espace réservé du contenu 2"/>
          <p:cNvSpPr>
            <a:spLocks noGrp="1"/>
          </p:cNvSpPr>
          <p:nvPr>
            <p:ph sz="quarter" idx="1"/>
          </p:nvPr>
        </p:nvSpPr>
        <p:spPr>
          <a:xfrm>
            <a:off x="457200" y="1774826"/>
            <a:ext cx="8535798" cy="1036108"/>
          </a:xfrm>
        </p:spPr>
        <p:txBody>
          <a:bodyPr>
            <a:normAutofit/>
          </a:bodyPr>
          <a:lstStyle/>
          <a:p>
            <a:pPr marL="438150" lvl="1" indent="-319088">
              <a:spcBef>
                <a:spcPct val="0"/>
              </a:spcBef>
              <a:buClr>
                <a:schemeClr val="accent1"/>
              </a:buClr>
              <a:buSzPct val="80000"/>
              <a:buFont typeface="Arial" pitchFamily="34" charset="0"/>
              <a:buChar char="•"/>
            </a:pPr>
            <a:r>
              <a:rPr lang="en-US" sz="2800" b="1" noProof="0" dirty="0"/>
              <a:t>Step 1, </a:t>
            </a:r>
            <a:r>
              <a:rPr lang="en-US" sz="2800" b="1" noProof="0" dirty="0" err="1"/>
              <a:t>bis</a:t>
            </a:r>
            <a:r>
              <a:rPr lang="en-US" sz="2800" b="1" noProof="0" dirty="0"/>
              <a:t> : </a:t>
            </a:r>
            <a:r>
              <a:rPr lang="en-US" noProof="0" dirty="0">
                <a:solidFill>
                  <a:srgbClr val="FF0000"/>
                </a:solidFill>
              </a:rPr>
              <a:t>Open the </a:t>
            </a:r>
            <a:r>
              <a:rPr lang="en-US" i="1" noProof="0" dirty="0" err="1">
                <a:solidFill>
                  <a:srgbClr val="FF0000"/>
                </a:solidFill>
              </a:rPr>
              <a:t>Accidents.kdic</a:t>
            </a:r>
            <a:r>
              <a:rPr lang="en-US" noProof="0" dirty="0">
                <a:solidFill>
                  <a:srgbClr val="FF0000"/>
                </a:solidFill>
              </a:rPr>
              <a:t> dictionary file</a:t>
            </a:r>
            <a:endParaRPr lang="en-US" noProof="0" dirty="0">
              <a:solidFill>
                <a:schemeClr val="bg2">
                  <a:lumMod val="50000"/>
                </a:schemeClr>
              </a:solidFill>
            </a:endParaRPr>
          </a:p>
        </p:txBody>
      </p:sp>
      <p:pic>
        <p:nvPicPr>
          <p:cNvPr id="13" name="Picture 2"/>
          <p:cNvPicPr>
            <a:picLocks noChangeAspect="1" noChangeArrowheads="1"/>
          </p:cNvPicPr>
          <p:nvPr/>
        </p:nvPicPr>
        <p:blipFill>
          <a:blip r:embed="rId3"/>
          <a:srcRect/>
          <a:stretch>
            <a:fillRect/>
          </a:stretch>
        </p:blipFill>
        <p:spPr bwMode="auto">
          <a:xfrm>
            <a:off x="142341" y="403921"/>
            <a:ext cx="421481" cy="400050"/>
          </a:xfrm>
          <a:prstGeom prst="rect">
            <a:avLst/>
          </a:prstGeom>
          <a:noFill/>
          <a:ln w="9525">
            <a:noFill/>
            <a:miter lim="800000"/>
            <a:headEnd/>
            <a:tailEnd/>
          </a:ln>
          <a:effectLst/>
        </p:spPr>
      </p:pic>
      <p:pic>
        <p:nvPicPr>
          <p:cNvPr id="14" name="Image 13"/>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sp>
        <p:nvSpPr>
          <p:cNvPr id="17" name="Flèche vers le bas 16"/>
          <p:cNvSpPr/>
          <p:nvPr/>
        </p:nvSpPr>
        <p:spPr>
          <a:xfrm>
            <a:off x="3092128" y="2507962"/>
            <a:ext cx="325437" cy="489117"/>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8" name="Connecteur droit avec flèche 17"/>
          <p:cNvCxnSpPr/>
          <p:nvPr/>
        </p:nvCxnSpPr>
        <p:spPr>
          <a:xfrm>
            <a:off x="1327094" y="4012703"/>
            <a:ext cx="1634591"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9" name="Espace réservé du contenu 2"/>
          <p:cNvSpPr txBox="1">
            <a:spLocks/>
          </p:cNvSpPr>
          <p:nvPr/>
        </p:nvSpPr>
        <p:spPr>
          <a:xfrm>
            <a:off x="-59444" y="3875657"/>
            <a:ext cx="2220018" cy="1168400"/>
          </a:xfrm>
          <a:prstGeom prst="rect">
            <a:avLst/>
          </a:prstGeom>
        </p:spPr>
        <p:txBody>
          <a:bodyPr vert="horz">
            <a:normAutofit/>
          </a:bodyPr>
          <a:lstStyle/>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kumimoji="0" lang="en-US" sz="1600" b="0" i="0" u="none" strike="noStrike" kern="1200" cap="none" spc="0" normalizeH="0" baseline="0" noProof="0" dirty="0">
                <a:ln>
                  <a:noFill/>
                </a:ln>
                <a:solidFill>
                  <a:schemeClr val="tx1"/>
                </a:solidFill>
                <a:effectLst/>
                <a:uLnTx/>
                <a:uFillTx/>
                <a:latin typeface="+mn-lt"/>
              </a:rPr>
              <a:t>Root entity</a:t>
            </a:r>
            <a:endParaRPr lang="en-US" sz="1600" dirty="0">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Secondary </a:t>
            </a:r>
            <a:r>
              <a:rPr kumimoji="0" lang="en-US" sz="1600" b="0" i="0" u="none" strike="noStrike" kern="1200" cap="none" spc="0" normalizeH="0" baseline="0" noProof="0" dirty="0">
                <a:ln>
                  <a:noFill/>
                </a:ln>
                <a:solidFill>
                  <a:schemeClr val="tx1"/>
                </a:solidFill>
                <a:effectLst/>
                <a:uLnTx/>
                <a:uFillTx/>
                <a:latin typeface="+mn-lt"/>
              </a:rPr>
              <a:t>entity</a:t>
            </a:r>
            <a:endParaRPr kumimoji="0" lang="en-US" sz="1600" b="0" i="1" u="none" strike="noStrike" kern="1200" cap="none" spc="0" normalizeH="0" baseline="0" noProof="0" dirty="0">
              <a:ln>
                <a:noFill/>
              </a:ln>
              <a:solidFill>
                <a:schemeClr val="tx1"/>
              </a:solidFill>
              <a:effectLst/>
              <a:uLnTx/>
              <a:uFillTx/>
              <a:latin typeface="+mn-lt"/>
            </a:endParaRPr>
          </a:p>
        </p:txBody>
      </p:sp>
      <p:cxnSp>
        <p:nvCxnSpPr>
          <p:cNvPr id="21" name="Connecteur droit avec flèche 20"/>
          <p:cNvCxnSpPr/>
          <p:nvPr/>
        </p:nvCxnSpPr>
        <p:spPr>
          <a:xfrm>
            <a:off x="1998733" y="3461739"/>
            <a:ext cx="1594131"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311255" y="3294388"/>
            <a:ext cx="1713931" cy="338554"/>
          </a:xfrm>
          <a:prstGeom prst="rect">
            <a:avLst/>
          </a:prstGeom>
          <a:noFill/>
        </p:spPr>
        <p:txBody>
          <a:bodyPr wrap="none" rtlCol="0">
            <a:spAutoFit/>
          </a:bodyPr>
          <a:lstStyle/>
          <a:p>
            <a:pPr algn="r"/>
            <a:r>
              <a:rPr lang="en-US" sz="1600" dirty="0">
                <a:latin typeface="+mn-lt"/>
              </a:rPr>
              <a:t>Analysis dictionary</a:t>
            </a:r>
          </a:p>
        </p:txBody>
      </p:sp>
      <p:cxnSp>
        <p:nvCxnSpPr>
          <p:cNvPr id="20" name="Connecteur droit avec flèche 17"/>
          <p:cNvCxnSpPr/>
          <p:nvPr/>
        </p:nvCxnSpPr>
        <p:spPr>
          <a:xfrm>
            <a:off x="1778466" y="4236441"/>
            <a:ext cx="1188655"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737763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1081098" y="2767889"/>
            <a:ext cx="4604528" cy="3756861"/>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Supervised classification</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76</a:t>
            </a:fld>
            <a:endParaRPr lang="en-US" dirty="0"/>
          </a:p>
        </p:txBody>
      </p:sp>
      <p:sp>
        <p:nvSpPr>
          <p:cNvPr id="17410" name="Espace réservé du contenu 2"/>
          <p:cNvSpPr>
            <a:spLocks noGrp="1"/>
          </p:cNvSpPr>
          <p:nvPr>
            <p:ph sz="quarter" idx="1"/>
          </p:nvPr>
        </p:nvSpPr>
        <p:spPr>
          <a:xfrm>
            <a:off x="457200" y="1774825"/>
            <a:ext cx="8582025" cy="1801813"/>
          </a:xfrm>
        </p:spPr>
        <p:txBody>
          <a:bodyPr/>
          <a:lstStyle/>
          <a:p>
            <a:pPr>
              <a:buFont typeface="Arial" pitchFamily="34" charset="0"/>
              <a:buChar char="•"/>
            </a:pPr>
            <a:r>
              <a:rPr lang="en-US" b="1" noProof="0" dirty="0"/>
              <a:t>Step 2 : </a:t>
            </a:r>
            <a:r>
              <a:rPr lang="en-US" noProof="0" dirty="0">
                <a:solidFill>
                  <a:srgbClr val="FF0000"/>
                </a:solidFill>
              </a:rPr>
              <a:t>Specify train and test databases</a:t>
            </a:r>
          </a:p>
          <a:p>
            <a:pPr lvl="1">
              <a:buFont typeface="Arial" pitchFamily="34" charset="0"/>
              <a:buChar char="•"/>
            </a:pPr>
            <a:r>
              <a:rPr lang="en-US" sz="1600" dirty="0"/>
              <a:t>Specify the root and secondary data table files</a:t>
            </a:r>
            <a:endParaRPr lang="en-US" sz="1600" noProof="0" dirty="0"/>
          </a:p>
        </p:txBody>
      </p:sp>
      <p:sp>
        <p:nvSpPr>
          <p:cNvPr id="8" name="Flèche vers le bas 7"/>
          <p:cNvSpPr/>
          <p:nvPr/>
        </p:nvSpPr>
        <p:spPr>
          <a:xfrm>
            <a:off x="1907511" y="2675731"/>
            <a:ext cx="327025"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2" name="Picture 2"/>
          <p:cNvPicPr>
            <a:picLocks noChangeAspect="1" noChangeArrowheads="1"/>
          </p:cNvPicPr>
          <p:nvPr/>
        </p:nvPicPr>
        <p:blipFill>
          <a:blip r:embed="rId3"/>
          <a:srcRect/>
          <a:stretch>
            <a:fillRect/>
          </a:stretch>
        </p:blipFill>
        <p:spPr bwMode="auto">
          <a:xfrm>
            <a:off x="142341" y="403921"/>
            <a:ext cx="421481" cy="400050"/>
          </a:xfrm>
          <a:prstGeom prst="rect">
            <a:avLst/>
          </a:prstGeom>
          <a:noFill/>
          <a:ln w="9525">
            <a:noFill/>
            <a:miter lim="800000"/>
            <a:headEnd/>
            <a:tailEnd/>
          </a:ln>
          <a:effectLst/>
        </p:spPr>
      </p:pic>
      <p:pic>
        <p:nvPicPr>
          <p:cNvPr id="13" name="Image 12"/>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cxnSp>
        <p:nvCxnSpPr>
          <p:cNvPr id="18" name="Connecteur droit avec flèche 17"/>
          <p:cNvCxnSpPr/>
          <p:nvPr/>
        </p:nvCxnSpPr>
        <p:spPr>
          <a:xfrm flipH="1">
            <a:off x="5532057" y="3776133"/>
            <a:ext cx="1038076" cy="91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6560079" y="3576638"/>
            <a:ext cx="2318263" cy="584775"/>
          </a:xfrm>
          <a:prstGeom prst="rect">
            <a:avLst/>
          </a:prstGeom>
          <a:noFill/>
        </p:spPr>
        <p:txBody>
          <a:bodyPr wrap="none" rtlCol="0">
            <a:spAutoFit/>
          </a:bodyPr>
          <a:lstStyle/>
          <a:p>
            <a:r>
              <a:rPr lang="en-US" sz="1600" dirty="0">
                <a:latin typeface="+mn-lt"/>
              </a:rPr>
              <a:t>Root data table files</a:t>
            </a:r>
          </a:p>
          <a:p>
            <a:r>
              <a:rPr lang="en-US" sz="1600" dirty="0">
                <a:latin typeface="+mn-lt"/>
              </a:rPr>
              <a:t>Secondary data table file</a:t>
            </a:r>
          </a:p>
        </p:txBody>
      </p:sp>
      <p:cxnSp>
        <p:nvCxnSpPr>
          <p:cNvPr id="33" name="Connecteur droit avec flèche 17"/>
          <p:cNvCxnSpPr/>
          <p:nvPr/>
        </p:nvCxnSpPr>
        <p:spPr>
          <a:xfrm flipH="1">
            <a:off x="5532057" y="3969273"/>
            <a:ext cx="1038076" cy="91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40717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2"/>
          <a:stretch>
            <a:fillRect/>
          </a:stretch>
        </p:blipFill>
        <p:spPr>
          <a:xfrm>
            <a:off x="3980436" y="2320506"/>
            <a:ext cx="5008868" cy="4086764"/>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Supervised classification</a:t>
            </a:r>
          </a:p>
        </p:txBody>
      </p:sp>
      <p:sp>
        <p:nvSpPr>
          <p:cNvPr id="11" name="Espace réservé du numéro de diapositive 10"/>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77</a:t>
            </a:fld>
            <a:endParaRPr lang="en-US" dirty="0"/>
          </a:p>
        </p:txBody>
      </p:sp>
      <p:sp>
        <p:nvSpPr>
          <p:cNvPr id="18434"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b="1" noProof="0" dirty="0"/>
              <a:t>Step 3 : </a:t>
            </a:r>
            <a:r>
              <a:rPr lang="en-US" noProof="0" dirty="0">
                <a:solidFill>
                  <a:srgbClr val="FF0000"/>
                </a:solidFill>
              </a:rPr>
              <a:t>Parameters</a:t>
            </a:r>
          </a:p>
          <a:p>
            <a:pPr>
              <a:buFont typeface="Arial" pitchFamily="34" charset="0"/>
              <a:buChar char="•"/>
            </a:pPr>
            <a:endParaRPr lang="en-US" noProof="0" dirty="0"/>
          </a:p>
        </p:txBody>
      </p:sp>
      <p:cxnSp>
        <p:nvCxnSpPr>
          <p:cNvPr id="10" name="Connecteur droit avec flèche 9"/>
          <p:cNvCxnSpPr/>
          <p:nvPr/>
        </p:nvCxnSpPr>
        <p:spPr>
          <a:xfrm>
            <a:off x="3191694" y="2965121"/>
            <a:ext cx="153270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Flèche vers le bas 7"/>
          <p:cNvSpPr/>
          <p:nvPr/>
        </p:nvSpPr>
        <p:spPr>
          <a:xfrm>
            <a:off x="5479413" y="2212975"/>
            <a:ext cx="327025"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5" name="Picture 2"/>
          <p:cNvPicPr>
            <a:picLocks noChangeAspect="1" noChangeArrowheads="1"/>
          </p:cNvPicPr>
          <p:nvPr/>
        </p:nvPicPr>
        <p:blipFill>
          <a:blip r:embed="rId3"/>
          <a:srcRect/>
          <a:stretch>
            <a:fillRect/>
          </a:stretch>
        </p:blipFill>
        <p:spPr bwMode="auto">
          <a:xfrm>
            <a:off x="142341" y="403921"/>
            <a:ext cx="421481" cy="400050"/>
          </a:xfrm>
          <a:prstGeom prst="rect">
            <a:avLst/>
          </a:prstGeom>
          <a:noFill/>
          <a:ln w="9525">
            <a:noFill/>
            <a:miter lim="800000"/>
            <a:headEnd/>
            <a:tailEnd/>
          </a:ln>
          <a:effectLst/>
        </p:spPr>
      </p:pic>
      <p:pic>
        <p:nvPicPr>
          <p:cNvPr id="16" name="Image 15"/>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cxnSp>
        <p:nvCxnSpPr>
          <p:cNvPr id="13" name="Connecteur droit avec flèche 12"/>
          <p:cNvCxnSpPr/>
          <p:nvPr/>
        </p:nvCxnSpPr>
        <p:spPr>
          <a:xfrm>
            <a:off x="3191694" y="3190007"/>
            <a:ext cx="153270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1431680" y="2793249"/>
            <a:ext cx="1836070" cy="584775"/>
          </a:xfrm>
          <a:prstGeom prst="rect">
            <a:avLst/>
          </a:prstGeom>
          <a:noFill/>
        </p:spPr>
        <p:txBody>
          <a:bodyPr wrap="square" rtlCol="0">
            <a:spAutoFit/>
          </a:bodyPr>
          <a:lstStyle/>
          <a:p>
            <a:pPr algn="r"/>
            <a:r>
              <a:rPr lang="en-US" sz="1600" dirty="0">
                <a:latin typeface="+mn-lt"/>
              </a:rPr>
              <a:t>Target variable</a:t>
            </a:r>
          </a:p>
          <a:p>
            <a:pPr algn="r"/>
            <a:r>
              <a:rPr lang="en-US" sz="1600" dirty="0">
                <a:latin typeface="+mn-lt"/>
              </a:rPr>
              <a:t>Main target value</a:t>
            </a:r>
          </a:p>
        </p:txBody>
      </p:sp>
    </p:spTree>
    <p:extLst>
      <p:ext uri="{BB962C8B-B14F-4D97-AF65-F5344CB8AC3E}">
        <p14:creationId xmlns:p14="http://schemas.microsoft.com/office/powerpoint/2010/main" val="28067095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12648" y="212416"/>
            <a:ext cx="8153400" cy="990600"/>
          </a:xfrm>
        </p:spPr>
        <p:txBody>
          <a:bodyPr/>
          <a:lstStyle/>
          <a:p>
            <a:pPr fontAlgn="auto">
              <a:spcAft>
                <a:spcPts val="0"/>
              </a:spcAft>
              <a:defRPr/>
            </a:pPr>
            <a:r>
              <a:rPr lang="en-US" noProof="0" dirty="0">
                <a:solidFill>
                  <a:schemeClr val="accent1">
                    <a:satMod val="150000"/>
                  </a:schemeClr>
                </a:solidFill>
              </a:rPr>
              <a:t>Supervised classification</a:t>
            </a:r>
          </a:p>
        </p:txBody>
      </p:sp>
      <p:sp>
        <p:nvSpPr>
          <p:cNvPr id="11" name="Espace réservé du numéro de diapositive 10"/>
          <p:cNvSpPr>
            <a:spLocks noGrp="1"/>
          </p:cNvSpPr>
          <p:nvPr>
            <p:ph type="sldNum" sz="quarter" idx="12"/>
          </p:nvPr>
        </p:nvSpPr>
        <p:spPr>
          <a:xfrm>
            <a:off x="0" y="1256038"/>
            <a:ext cx="533400" cy="244476"/>
          </a:xfrm>
        </p:spPr>
        <p:txBody>
          <a:bodyPr>
            <a:normAutofit fontScale="85000" lnSpcReduction="20000"/>
          </a:bodyPr>
          <a:lstStyle/>
          <a:p>
            <a:pPr>
              <a:defRPr/>
            </a:pPr>
            <a:fld id="{1EE9000E-835C-4D2B-80DD-B9C1E637FB41}" type="slidenum">
              <a:rPr lang="en-US" smtClean="0"/>
              <a:pPr>
                <a:defRPr/>
              </a:pPr>
              <a:t>78</a:t>
            </a:fld>
            <a:endParaRPr lang="en-US" dirty="0"/>
          </a:p>
        </p:txBody>
      </p:sp>
      <p:sp>
        <p:nvSpPr>
          <p:cNvPr id="18434" name="Espace réservé du contenu 2"/>
          <p:cNvSpPr>
            <a:spLocks noGrp="1"/>
          </p:cNvSpPr>
          <p:nvPr>
            <p:ph sz="quarter" idx="1"/>
          </p:nvPr>
        </p:nvSpPr>
        <p:spPr>
          <a:xfrm>
            <a:off x="457200" y="1758641"/>
            <a:ext cx="8582025" cy="681038"/>
          </a:xfrm>
        </p:spPr>
        <p:txBody>
          <a:bodyPr>
            <a:normAutofit/>
          </a:bodyPr>
          <a:lstStyle/>
          <a:p>
            <a:pPr>
              <a:buFont typeface="Arial" pitchFamily="34" charset="0"/>
              <a:buChar char="•"/>
            </a:pPr>
            <a:r>
              <a:rPr lang="en-US" b="1" noProof="0" dirty="0"/>
              <a:t>Step 4 : </a:t>
            </a:r>
            <a:r>
              <a:rPr lang="en-US" noProof="0" dirty="0">
                <a:solidFill>
                  <a:srgbClr val="FF0000"/>
                </a:solidFill>
              </a:rPr>
              <a:t>Variable construction parameters</a:t>
            </a:r>
          </a:p>
          <a:p>
            <a:pPr>
              <a:buFont typeface="Arial" pitchFamily="34" charset="0"/>
              <a:buChar char="•"/>
            </a:pPr>
            <a:endParaRPr lang="en-US" noProof="0" dirty="0"/>
          </a:p>
          <a:p>
            <a:pPr>
              <a:buFont typeface="Arial" pitchFamily="34" charset="0"/>
              <a:buChar char="•"/>
            </a:pPr>
            <a:endParaRPr lang="en-US" noProof="0" dirty="0">
              <a:solidFill>
                <a:srgbClr val="FF0000"/>
              </a:solidFill>
            </a:endParaRPr>
          </a:p>
        </p:txBody>
      </p:sp>
      <p:pic>
        <p:nvPicPr>
          <p:cNvPr id="15" name="Picture 2"/>
          <p:cNvPicPr>
            <a:picLocks noChangeAspect="1" noChangeArrowheads="1"/>
          </p:cNvPicPr>
          <p:nvPr/>
        </p:nvPicPr>
        <p:blipFill>
          <a:blip r:embed="rId2"/>
          <a:srcRect/>
          <a:stretch>
            <a:fillRect/>
          </a:stretch>
        </p:blipFill>
        <p:spPr bwMode="auto">
          <a:xfrm>
            <a:off x="142341" y="387737"/>
            <a:ext cx="421481" cy="400050"/>
          </a:xfrm>
          <a:prstGeom prst="rect">
            <a:avLst/>
          </a:prstGeom>
          <a:noFill/>
          <a:ln w="9525">
            <a:noFill/>
            <a:miter lim="800000"/>
            <a:headEnd/>
            <a:tailEnd/>
          </a:ln>
          <a:effectLst/>
        </p:spPr>
      </p:pic>
      <p:pic>
        <p:nvPicPr>
          <p:cNvPr id="16" name="Image 15"/>
          <p:cNvPicPr>
            <a:picLocks noChangeAspect="1"/>
          </p:cNvPicPr>
          <p:nvPr/>
        </p:nvPicPr>
        <p:blipFill>
          <a:blip r:embed="rId3" cstate="print"/>
          <a:stretch>
            <a:fillRect/>
          </a:stretch>
        </p:blipFill>
        <p:spPr bwMode="auto">
          <a:xfrm>
            <a:off x="142341" y="855807"/>
            <a:ext cx="464762" cy="236190"/>
          </a:xfrm>
          <a:prstGeom prst="rect">
            <a:avLst/>
          </a:prstGeom>
          <a:noFill/>
          <a:ln w="9525">
            <a:noFill/>
            <a:miter lim="800000"/>
            <a:headEnd/>
            <a:tailEnd/>
          </a:ln>
          <a:effectLst/>
        </p:spPr>
      </p:pic>
      <p:sp>
        <p:nvSpPr>
          <p:cNvPr id="10" name="Espace réservé du contenu 2"/>
          <p:cNvSpPr txBox="1">
            <a:spLocks/>
          </p:cNvSpPr>
          <p:nvPr/>
        </p:nvSpPr>
        <p:spPr>
          <a:xfrm>
            <a:off x="179277" y="3914693"/>
            <a:ext cx="2777078" cy="838239"/>
          </a:xfrm>
          <a:prstGeom prst="rect">
            <a:avLst/>
          </a:prstGeom>
        </p:spPr>
        <p:txBody>
          <a:bodyPr vert="horz">
            <a:normAutofit/>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chemeClr val="accent5"/>
              </a:solidFill>
              <a:effectLst/>
              <a:uLnTx/>
              <a:uFillTx/>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kumimoji="0" lang="en-US" sz="1600" b="0" i="0" u="none" strike="noStrike" kern="1200" cap="none" spc="0" normalizeH="0" baseline="0" noProof="0" dirty="0">
                <a:ln>
                  <a:noFill/>
                </a:ln>
                <a:solidFill>
                  <a:schemeClr val="accent5"/>
                </a:solidFill>
                <a:effectLst/>
                <a:uLnTx/>
                <a:uFillTx/>
                <a:latin typeface="+mn-lt"/>
              </a:rPr>
              <a:t>Optional</a:t>
            </a:r>
            <a:endParaRPr lang="en-US" sz="1600" dirty="0">
              <a:solidFill>
                <a:schemeClr val="accent5"/>
              </a:solidFill>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kumimoji="0" lang="en-US" sz="1600" b="0" i="0" u="none" strike="noStrike" kern="1200" cap="none" spc="0" normalizeH="0" baseline="0" noProof="0" dirty="0">
                <a:ln>
                  <a:noFill/>
                </a:ln>
                <a:solidFill>
                  <a:schemeClr val="accent5"/>
                </a:solidFill>
                <a:effectLst/>
                <a:uLnTx/>
                <a:uFillTx/>
                <a:latin typeface="+mn-lt"/>
              </a:rPr>
              <a:t>	</a:t>
            </a:r>
            <a:r>
              <a:rPr kumimoji="0" lang="en-US" sz="1300" b="0" i="0" u="none" strike="noStrike" kern="1200" cap="none" spc="0" normalizeH="0" baseline="0" noProof="0" dirty="0">
                <a:ln>
                  <a:noFill/>
                </a:ln>
                <a:solidFill>
                  <a:schemeClr val="accent5"/>
                </a:solidFill>
                <a:effectLst/>
                <a:uLnTx/>
                <a:uFillTx/>
                <a:latin typeface="+mn-lt"/>
              </a:rPr>
              <a:t>Choice of construction rules</a:t>
            </a:r>
          </a:p>
        </p:txBody>
      </p:sp>
      <p:sp>
        <p:nvSpPr>
          <p:cNvPr id="3" name="Left Brace 2"/>
          <p:cNvSpPr/>
          <p:nvPr/>
        </p:nvSpPr>
        <p:spPr>
          <a:xfrm>
            <a:off x="2747597" y="2803358"/>
            <a:ext cx="526687" cy="3477126"/>
          </a:xfrm>
          <a:prstGeom prst="leftBrace">
            <a:avLst>
              <a:gd name="adj1" fmla="val 8333"/>
              <a:gd name="adj2" fmla="val 51453"/>
            </a:avLst>
          </a:prstGeom>
          <a:ln w="1905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 name="Image 6">
            <a:extLst>
              <a:ext uri="{FF2B5EF4-FFF2-40B4-BE49-F238E27FC236}">
                <a16:creationId xmlns:a16="http://schemas.microsoft.com/office/drawing/2014/main" id="{DDC6F590-018C-4830-8D34-1256C47A20FF}"/>
              </a:ext>
            </a:extLst>
          </p:cNvPr>
          <p:cNvPicPr>
            <a:picLocks noChangeAspect="1"/>
          </p:cNvPicPr>
          <p:nvPr/>
        </p:nvPicPr>
        <p:blipFill>
          <a:blip r:embed="rId4"/>
          <a:stretch>
            <a:fillRect/>
          </a:stretch>
        </p:blipFill>
        <p:spPr>
          <a:xfrm>
            <a:off x="3274284" y="2228721"/>
            <a:ext cx="4767263" cy="4433888"/>
          </a:xfrm>
          <a:prstGeom prst="rect">
            <a:avLst/>
          </a:prstGeom>
        </p:spPr>
      </p:pic>
    </p:spTree>
    <p:extLst>
      <p:ext uri="{BB962C8B-B14F-4D97-AF65-F5344CB8AC3E}">
        <p14:creationId xmlns:p14="http://schemas.microsoft.com/office/powerpoint/2010/main" val="35788877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6347" y="2449902"/>
            <a:ext cx="4552763" cy="38365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Supervised classification</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fr-FR" smtClean="0"/>
              <a:pPr>
                <a:defRPr/>
              </a:pPr>
              <a:t>79</a:t>
            </a:fld>
            <a:endParaRPr lang="fr-FR"/>
          </a:p>
        </p:txBody>
      </p:sp>
      <p:sp>
        <p:nvSpPr>
          <p:cNvPr id="20482"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b="1" noProof="0" dirty="0"/>
              <a:t>Step 5 : </a:t>
            </a:r>
            <a:r>
              <a:rPr lang="en-US" noProof="0" dirty="0">
                <a:solidFill>
                  <a:srgbClr val="FF0000"/>
                </a:solidFill>
              </a:rPr>
              <a:t>Analysis results</a:t>
            </a:r>
          </a:p>
          <a:p>
            <a:pPr>
              <a:buFont typeface="Arial" pitchFamily="34" charset="0"/>
              <a:buChar char="•"/>
            </a:pPr>
            <a:endParaRPr lang="en-US" noProof="0" dirty="0"/>
          </a:p>
        </p:txBody>
      </p:sp>
      <p:pic>
        <p:nvPicPr>
          <p:cNvPr id="10" name="Picture 2"/>
          <p:cNvPicPr>
            <a:picLocks noChangeAspect="1" noChangeArrowheads="1"/>
          </p:cNvPicPr>
          <p:nvPr/>
        </p:nvPicPr>
        <p:blipFill>
          <a:blip r:embed="rId3"/>
          <a:srcRect/>
          <a:stretch>
            <a:fillRect/>
          </a:stretch>
        </p:blipFill>
        <p:spPr bwMode="auto">
          <a:xfrm>
            <a:off x="142341" y="403921"/>
            <a:ext cx="421481" cy="400050"/>
          </a:xfrm>
          <a:prstGeom prst="rect">
            <a:avLst/>
          </a:prstGeom>
          <a:noFill/>
          <a:ln w="9525">
            <a:noFill/>
            <a:miter lim="800000"/>
            <a:headEnd/>
            <a:tailEnd/>
          </a:ln>
          <a:effectLst/>
        </p:spPr>
      </p:pic>
      <p:pic>
        <p:nvPicPr>
          <p:cNvPr id="15" name="Image 14"/>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cxnSp>
        <p:nvCxnSpPr>
          <p:cNvPr id="17" name="Connecteur droit avec flèche 16"/>
          <p:cNvCxnSpPr>
            <a:stCxn id="3" idx="3"/>
          </p:cNvCxnSpPr>
          <p:nvPr/>
        </p:nvCxnSpPr>
        <p:spPr>
          <a:xfrm flipV="1">
            <a:off x="3579448" y="3581400"/>
            <a:ext cx="1242724" cy="71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8" name="Flèche vers le bas 17"/>
          <p:cNvSpPr/>
          <p:nvPr/>
        </p:nvSpPr>
        <p:spPr>
          <a:xfrm>
            <a:off x="5664780" y="2289969"/>
            <a:ext cx="327025"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fr-FR"/>
          </a:p>
        </p:txBody>
      </p:sp>
      <p:sp>
        <p:nvSpPr>
          <p:cNvPr id="3" name="TextBox 2"/>
          <p:cNvSpPr txBox="1"/>
          <p:nvPr/>
        </p:nvSpPr>
        <p:spPr>
          <a:xfrm>
            <a:off x="1685660" y="3412841"/>
            <a:ext cx="1893788" cy="338554"/>
          </a:xfrm>
          <a:prstGeom prst="rect">
            <a:avLst/>
          </a:prstGeom>
          <a:noFill/>
        </p:spPr>
        <p:txBody>
          <a:bodyPr wrap="none" rtlCol="0">
            <a:spAutoFit/>
          </a:bodyPr>
          <a:lstStyle/>
          <a:p>
            <a:r>
              <a:rPr lang="en-US" sz="1600" dirty="0">
                <a:latin typeface="+mn-lt"/>
              </a:rPr>
              <a:t>Results files directory</a:t>
            </a:r>
          </a:p>
        </p:txBody>
      </p:sp>
    </p:spTree>
    <p:extLst>
      <p:ext uri="{BB962C8B-B14F-4D97-AF65-F5344CB8AC3E}">
        <p14:creationId xmlns:p14="http://schemas.microsoft.com/office/powerpoint/2010/main" val="1847993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3"/>
          <a:stretch>
            <a:fillRect/>
          </a:stretch>
        </p:blipFill>
        <p:spPr>
          <a:xfrm>
            <a:off x="4514611" y="2601724"/>
            <a:ext cx="3674745" cy="2800350"/>
          </a:xfrm>
          <a:prstGeom prst="rect">
            <a:avLst/>
          </a:prstGeom>
        </p:spPr>
      </p:pic>
      <p:pic>
        <p:nvPicPr>
          <p:cNvPr id="4" name="Image 3"/>
          <p:cNvPicPr>
            <a:picLocks noChangeAspect="1"/>
          </p:cNvPicPr>
          <p:nvPr/>
        </p:nvPicPr>
        <p:blipFill>
          <a:blip r:embed="rId4"/>
          <a:stretch>
            <a:fillRect/>
          </a:stretch>
        </p:blipFill>
        <p:spPr>
          <a:xfrm>
            <a:off x="428387" y="2831009"/>
            <a:ext cx="3880485" cy="3166110"/>
          </a:xfrm>
          <a:prstGeom prst="rect">
            <a:avLst/>
          </a:prstGeom>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Supervised classification</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8</a:t>
            </a:fld>
            <a:endParaRPr lang="en-US" dirty="0"/>
          </a:p>
        </p:txBody>
      </p:sp>
      <p:sp>
        <p:nvSpPr>
          <p:cNvPr id="17410" name="Espace réservé du contenu 2"/>
          <p:cNvSpPr>
            <a:spLocks noGrp="1"/>
          </p:cNvSpPr>
          <p:nvPr>
            <p:ph sz="quarter" idx="1"/>
          </p:nvPr>
        </p:nvSpPr>
        <p:spPr>
          <a:xfrm>
            <a:off x="457200" y="1774825"/>
            <a:ext cx="8582025" cy="1801813"/>
          </a:xfrm>
        </p:spPr>
        <p:txBody>
          <a:bodyPr/>
          <a:lstStyle/>
          <a:p>
            <a:pPr>
              <a:buFont typeface="Arial" pitchFamily="34" charset="0"/>
              <a:buChar char="•"/>
            </a:pPr>
            <a:r>
              <a:rPr lang="en-US" b="1" dirty="0"/>
              <a:t>Step 2, </a:t>
            </a:r>
            <a:r>
              <a:rPr lang="en-US" b="1" dirty="0" err="1"/>
              <a:t>ter</a:t>
            </a:r>
            <a:r>
              <a:rPr lang="en-US" b="1" dirty="0"/>
              <a:t> : </a:t>
            </a:r>
            <a:r>
              <a:rPr lang="en-US" dirty="0">
                <a:solidFill>
                  <a:srgbClr val="FF0000"/>
                </a:solidFill>
              </a:rPr>
              <a:t>Specify test database</a:t>
            </a:r>
          </a:p>
        </p:txBody>
      </p:sp>
      <p:sp>
        <p:nvSpPr>
          <p:cNvPr id="6" name="ZoneTexte 5"/>
          <p:cNvSpPr txBox="1"/>
          <p:nvPr/>
        </p:nvSpPr>
        <p:spPr>
          <a:xfrm>
            <a:off x="5056094" y="5577695"/>
            <a:ext cx="4020165" cy="1323439"/>
          </a:xfrm>
          <a:prstGeom prst="rect">
            <a:avLst/>
          </a:prstGeom>
          <a:noFill/>
        </p:spPr>
        <p:txBody>
          <a:bodyPr wrap="square">
            <a:spAutoFit/>
          </a:bodyPr>
          <a:lstStyle/>
          <a:p>
            <a:pPr fontAlgn="auto">
              <a:spcBef>
                <a:spcPts val="0"/>
              </a:spcBef>
              <a:spcAft>
                <a:spcPts val="0"/>
              </a:spcAft>
              <a:defRPr/>
            </a:pPr>
            <a:endParaRPr lang="en-US" sz="1600" dirty="0">
              <a:solidFill>
                <a:srgbClr val="FF0000"/>
              </a:solidFill>
              <a:latin typeface="+mn-lt"/>
            </a:endParaRPr>
          </a:p>
          <a:p>
            <a:pPr fontAlgn="auto">
              <a:spcBef>
                <a:spcPts val="0"/>
              </a:spcBef>
              <a:spcAft>
                <a:spcPts val="0"/>
              </a:spcAft>
              <a:defRPr/>
            </a:pPr>
            <a:r>
              <a:rPr lang="en-US" sz="1600" dirty="0">
                <a:solidFill>
                  <a:srgbClr val="00B050"/>
                </a:solidFill>
                <a:latin typeface="+mn-lt"/>
              </a:rPr>
              <a:t>Specific</a:t>
            </a:r>
            <a:endParaRPr lang="en-US" sz="1600" dirty="0">
              <a:latin typeface="+mn-lt"/>
            </a:endParaRPr>
          </a:p>
          <a:p>
            <a:pPr fontAlgn="auto">
              <a:spcBef>
                <a:spcPts val="0"/>
              </a:spcBef>
              <a:spcAft>
                <a:spcPts val="0"/>
              </a:spcAft>
              <a:defRPr/>
            </a:pPr>
            <a:r>
              <a:rPr lang="en-US" sz="1600" dirty="0">
                <a:latin typeface="+mn-lt"/>
              </a:rPr>
              <a:t>The test database has it own independent specification : specific file, sampling, selection</a:t>
            </a:r>
          </a:p>
          <a:p>
            <a:pPr fontAlgn="auto">
              <a:spcBef>
                <a:spcPts val="0"/>
              </a:spcBef>
              <a:spcAft>
                <a:spcPts val="0"/>
              </a:spcAft>
              <a:defRPr/>
            </a:pPr>
            <a:endParaRPr lang="en-US" sz="1600" dirty="0">
              <a:latin typeface="+mn-lt"/>
            </a:endParaRPr>
          </a:p>
        </p:txBody>
      </p:sp>
      <p:pic>
        <p:nvPicPr>
          <p:cNvPr id="14" name="Picture 2"/>
          <p:cNvPicPr>
            <a:picLocks noChangeAspect="1" noChangeArrowheads="1"/>
          </p:cNvPicPr>
          <p:nvPr/>
        </p:nvPicPr>
        <p:blipFill>
          <a:blip r:embed="rId5"/>
          <a:srcRect/>
          <a:stretch>
            <a:fillRect/>
          </a:stretch>
        </p:blipFill>
        <p:spPr bwMode="auto">
          <a:xfrm>
            <a:off x="142341" y="547860"/>
            <a:ext cx="421481" cy="400050"/>
          </a:xfrm>
          <a:prstGeom prst="rect">
            <a:avLst/>
          </a:prstGeom>
          <a:noFill/>
          <a:ln w="9525">
            <a:noFill/>
            <a:miter lim="800000"/>
            <a:headEnd/>
            <a:tailEnd/>
          </a:ln>
          <a:effectLst/>
        </p:spPr>
      </p:pic>
      <p:sp>
        <p:nvSpPr>
          <p:cNvPr id="5" name="Flèche vers le bas 4"/>
          <p:cNvSpPr/>
          <p:nvPr/>
        </p:nvSpPr>
        <p:spPr>
          <a:xfrm>
            <a:off x="1075097" y="2647678"/>
            <a:ext cx="325437"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23" name="Connecteur droit avec flèche 22"/>
          <p:cNvCxnSpPr/>
          <p:nvPr/>
        </p:nvCxnSpPr>
        <p:spPr>
          <a:xfrm flipH="1" flipV="1">
            <a:off x="5206701" y="5400218"/>
            <a:ext cx="169126" cy="44124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3" name="Flèche vers le bas 12"/>
          <p:cNvSpPr/>
          <p:nvPr/>
        </p:nvSpPr>
        <p:spPr>
          <a:xfrm rot="14911668">
            <a:off x="807066" y="5324173"/>
            <a:ext cx="167491"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6" name="Flèche vers le bas 15"/>
          <p:cNvSpPr/>
          <p:nvPr/>
        </p:nvSpPr>
        <p:spPr>
          <a:xfrm rot="14911668">
            <a:off x="1488230" y="5491015"/>
            <a:ext cx="167491"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Tree>
    <p:extLst>
      <p:ext uri="{BB962C8B-B14F-4D97-AF65-F5344CB8AC3E}">
        <p14:creationId xmlns:p14="http://schemas.microsoft.com/office/powerpoint/2010/main" val="5857751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917259" y="2320406"/>
            <a:ext cx="3945826" cy="2415812"/>
          </a:xfrm>
          <a:prstGeom prst="rect">
            <a:avLst/>
          </a:prstGeom>
          <a:effectLst>
            <a:outerShdw blurRad="50800" dist="38100" dir="2700000" algn="tl" rotWithShape="0">
              <a:prstClr val="black">
                <a:alpha val="40000"/>
              </a:prstClr>
            </a:outerShdw>
          </a:effectLst>
        </p:spPr>
      </p:pic>
      <p:pic>
        <p:nvPicPr>
          <p:cNvPr id="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34" y="2367429"/>
            <a:ext cx="3861932" cy="3254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Supervised classification</a:t>
            </a:r>
          </a:p>
        </p:txBody>
      </p:sp>
      <p:sp>
        <p:nvSpPr>
          <p:cNvPr id="14" name="Espace réservé du numéro de diapositive 13"/>
          <p:cNvSpPr>
            <a:spLocks noGrp="1"/>
          </p:cNvSpPr>
          <p:nvPr>
            <p:ph type="sldNum" sz="quarter" idx="12"/>
          </p:nvPr>
        </p:nvSpPr>
        <p:spPr/>
        <p:txBody>
          <a:bodyPr>
            <a:normAutofit fontScale="85000" lnSpcReduction="20000"/>
          </a:bodyPr>
          <a:lstStyle/>
          <a:p>
            <a:pPr>
              <a:defRPr/>
            </a:pPr>
            <a:fld id="{1EE9000E-835C-4D2B-80DD-B9C1E637FB41}" type="slidenum">
              <a:rPr lang="fr-FR" smtClean="0"/>
              <a:pPr>
                <a:defRPr/>
              </a:pPr>
              <a:t>80</a:t>
            </a:fld>
            <a:endParaRPr lang="fr-FR"/>
          </a:p>
        </p:txBody>
      </p:sp>
      <p:sp>
        <p:nvSpPr>
          <p:cNvPr id="21506"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b="1" noProof="0" dirty="0"/>
              <a:t>Step 6 : </a:t>
            </a:r>
            <a:r>
              <a:rPr lang="en-US" noProof="0" dirty="0">
                <a:solidFill>
                  <a:srgbClr val="FF0000"/>
                </a:solidFill>
              </a:rPr>
              <a:t>Start the analysis</a:t>
            </a:r>
          </a:p>
          <a:p>
            <a:pPr>
              <a:buFont typeface="Arial" pitchFamily="34" charset="0"/>
              <a:buChar char="•"/>
            </a:pPr>
            <a:endParaRPr lang="en-US" noProof="0" dirty="0"/>
          </a:p>
        </p:txBody>
      </p:sp>
      <p:sp>
        <p:nvSpPr>
          <p:cNvPr id="11" name="Flèche vers le bas 10"/>
          <p:cNvSpPr/>
          <p:nvPr/>
        </p:nvSpPr>
        <p:spPr>
          <a:xfrm rot="10800000">
            <a:off x="5763153" y="4362275"/>
            <a:ext cx="327025" cy="166723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fr-FR"/>
          </a:p>
        </p:txBody>
      </p:sp>
      <p:sp>
        <p:nvSpPr>
          <p:cNvPr id="12" name="ZoneTexte 11"/>
          <p:cNvSpPr txBox="1"/>
          <p:nvPr/>
        </p:nvSpPr>
        <p:spPr>
          <a:xfrm>
            <a:off x="812814" y="6072370"/>
            <a:ext cx="1763486" cy="338554"/>
          </a:xfrm>
          <a:prstGeom prst="rect">
            <a:avLst/>
          </a:prstGeom>
          <a:noFill/>
        </p:spPr>
        <p:txBody>
          <a:bodyPr wrap="square" rtlCol="0">
            <a:spAutoFit/>
          </a:bodyPr>
          <a:lstStyle/>
          <a:p>
            <a:pPr algn="ctr"/>
            <a:r>
              <a:rPr lang="fr-FR" sz="1600" dirty="0">
                <a:solidFill>
                  <a:srgbClr val="FF0000"/>
                </a:solidFill>
                <a:latin typeface="+mn-lt"/>
              </a:rPr>
              <a:t>1 - Train model</a:t>
            </a:r>
          </a:p>
        </p:txBody>
      </p:sp>
      <p:sp>
        <p:nvSpPr>
          <p:cNvPr id="13" name="ZoneTexte 12"/>
          <p:cNvSpPr txBox="1"/>
          <p:nvPr/>
        </p:nvSpPr>
        <p:spPr>
          <a:xfrm>
            <a:off x="5218481" y="6064076"/>
            <a:ext cx="3925519" cy="523220"/>
          </a:xfrm>
          <a:prstGeom prst="rect">
            <a:avLst/>
          </a:prstGeom>
          <a:noFill/>
        </p:spPr>
        <p:txBody>
          <a:bodyPr wrap="square" rtlCol="0">
            <a:spAutoFit/>
          </a:bodyPr>
          <a:lstStyle/>
          <a:p>
            <a:pPr algn="ctr"/>
            <a:r>
              <a:rPr lang="fr-FR" sz="1400" dirty="0">
                <a:solidFill>
                  <a:srgbClr val="FF0000"/>
                </a:solidFill>
                <a:latin typeface="+mn-lt"/>
              </a:rPr>
              <a:t>2 - </a:t>
            </a:r>
            <a:r>
              <a:rPr lang="fr-FR" sz="1400" dirty="0" err="1">
                <a:solidFill>
                  <a:srgbClr val="FF0000"/>
                </a:solidFill>
                <a:latin typeface="+mn-lt"/>
              </a:rPr>
              <a:t>Inspect</a:t>
            </a:r>
            <a:r>
              <a:rPr lang="fr-FR" sz="1400" dirty="0">
                <a:solidFill>
                  <a:srgbClr val="FF0000"/>
                </a:solidFill>
                <a:latin typeface="+mn-lt"/>
              </a:rPr>
              <a:t> the </a:t>
            </a:r>
            <a:r>
              <a:rPr lang="fr-FR" sz="1400" dirty="0" err="1">
                <a:solidFill>
                  <a:srgbClr val="FF0000"/>
                </a:solidFill>
                <a:latin typeface="+mn-lt"/>
              </a:rPr>
              <a:t>results</a:t>
            </a:r>
            <a:r>
              <a:rPr lang="fr-FR" sz="1400" dirty="0">
                <a:solidFill>
                  <a:srgbClr val="FF0000"/>
                </a:solidFill>
                <a:latin typeface="+mn-lt"/>
              </a:rPr>
              <a:t> </a:t>
            </a:r>
            <a:r>
              <a:rPr lang="fr-FR" sz="1400" dirty="0" err="1">
                <a:solidFill>
                  <a:srgbClr val="FF0000"/>
                </a:solidFill>
                <a:latin typeface="+mn-lt"/>
              </a:rPr>
              <a:t>using</a:t>
            </a:r>
            <a:r>
              <a:rPr lang="fr-FR" sz="1400" dirty="0">
                <a:solidFill>
                  <a:srgbClr val="FF0000"/>
                </a:solidFill>
                <a:latin typeface="+mn-lt"/>
              </a:rPr>
              <a:t> </a:t>
            </a:r>
            <a:r>
              <a:rPr lang="fr-FR" sz="1400" dirty="0" err="1">
                <a:solidFill>
                  <a:srgbClr val="FF0000"/>
                </a:solidFill>
                <a:latin typeface="+mn-lt"/>
              </a:rPr>
              <a:t>Khiops</a:t>
            </a:r>
            <a:r>
              <a:rPr lang="fr-FR" sz="1400" dirty="0">
                <a:solidFill>
                  <a:srgbClr val="FF0000"/>
                </a:solidFill>
                <a:latin typeface="+mn-lt"/>
              </a:rPr>
              <a:t> </a:t>
            </a:r>
            <a:r>
              <a:rPr lang="fr-FR" sz="1400" dirty="0" err="1">
                <a:solidFill>
                  <a:srgbClr val="FF0000"/>
                </a:solidFill>
                <a:latin typeface="+mn-lt"/>
              </a:rPr>
              <a:t>Visualization</a:t>
            </a:r>
            <a:r>
              <a:rPr lang="fr-FR" sz="1400" dirty="0">
                <a:solidFill>
                  <a:schemeClr val="bg2">
                    <a:lumMod val="50000"/>
                  </a:schemeClr>
                </a:solidFill>
                <a:latin typeface="+mn-lt"/>
              </a:rPr>
              <a:t> </a:t>
            </a:r>
          </a:p>
          <a:p>
            <a:pPr algn="ctr"/>
            <a:r>
              <a:rPr lang="fr-FR" sz="1400" dirty="0">
                <a:solidFill>
                  <a:schemeClr val="bg2">
                    <a:lumMod val="50000"/>
                  </a:schemeClr>
                </a:solidFill>
                <a:latin typeface="+mn-lt"/>
              </a:rPr>
              <a:t>      (double-click on</a:t>
            </a:r>
            <a:r>
              <a:rPr lang="fr-FR" sz="1400" i="1" dirty="0">
                <a:solidFill>
                  <a:schemeClr val="bg2">
                    <a:lumMod val="50000"/>
                  </a:schemeClr>
                </a:solidFill>
                <a:latin typeface="+mn-lt"/>
              </a:rPr>
              <a:t> .</a:t>
            </a:r>
            <a:r>
              <a:rPr lang="fr-FR" sz="1400" i="1" dirty="0" err="1">
                <a:solidFill>
                  <a:schemeClr val="bg2">
                    <a:lumMod val="50000"/>
                  </a:schemeClr>
                </a:solidFill>
                <a:latin typeface="+mn-lt"/>
              </a:rPr>
              <a:t>khj</a:t>
            </a:r>
            <a:r>
              <a:rPr lang="fr-FR" sz="1400" dirty="0">
                <a:solidFill>
                  <a:schemeClr val="bg2">
                    <a:lumMod val="50000"/>
                  </a:schemeClr>
                </a:solidFill>
                <a:latin typeface="+mn-lt"/>
              </a:rPr>
              <a:t> file)</a:t>
            </a:r>
          </a:p>
        </p:txBody>
      </p:sp>
      <p:sp>
        <p:nvSpPr>
          <p:cNvPr id="8" name="Flèche vers le bas 7"/>
          <p:cNvSpPr/>
          <p:nvPr/>
        </p:nvSpPr>
        <p:spPr>
          <a:xfrm rot="10800000">
            <a:off x="1450552" y="5578834"/>
            <a:ext cx="327025" cy="450676"/>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fr-FR"/>
          </a:p>
        </p:txBody>
      </p:sp>
      <p:pic>
        <p:nvPicPr>
          <p:cNvPr id="15" name="Picture 2"/>
          <p:cNvPicPr>
            <a:picLocks noChangeAspect="1" noChangeArrowheads="1"/>
          </p:cNvPicPr>
          <p:nvPr/>
        </p:nvPicPr>
        <p:blipFill>
          <a:blip r:embed="rId4"/>
          <a:srcRect/>
          <a:stretch>
            <a:fillRect/>
          </a:stretch>
        </p:blipFill>
        <p:spPr bwMode="auto">
          <a:xfrm>
            <a:off x="142341" y="403921"/>
            <a:ext cx="421481" cy="400050"/>
          </a:xfrm>
          <a:prstGeom prst="rect">
            <a:avLst/>
          </a:prstGeom>
          <a:noFill/>
          <a:ln w="9525">
            <a:noFill/>
            <a:miter lim="800000"/>
            <a:headEnd/>
            <a:tailEnd/>
          </a:ln>
          <a:effectLst/>
        </p:spPr>
      </p:pic>
      <p:pic>
        <p:nvPicPr>
          <p:cNvPr id="17" name="Image 16"/>
          <p:cNvPicPr>
            <a:picLocks noChangeAspect="1"/>
          </p:cNvPicPr>
          <p:nvPr/>
        </p:nvPicPr>
        <p:blipFill>
          <a:blip r:embed="rId5" cstate="print"/>
          <a:stretch>
            <a:fillRect/>
          </a:stretch>
        </p:blipFill>
        <p:spPr bwMode="auto">
          <a:xfrm>
            <a:off x="142341" y="871991"/>
            <a:ext cx="464762" cy="236190"/>
          </a:xfrm>
          <a:prstGeom prst="rect">
            <a:avLst/>
          </a:prstGeom>
          <a:noFill/>
          <a:ln w="9525">
            <a:noFill/>
            <a:miter lim="800000"/>
            <a:headEnd/>
            <a:tailEnd/>
          </a:ln>
          <a:effectLst/>
        </p:spPr>
      </p:pic>
      <p:pic>
        <p:nvPicPr>
          <p:cNvPr id="19" name="Imag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63401" y="5937912"/>
            <a:ext cx="776377" cy="587828"/>
          </a:xfrm>
          <a:prstGeom prst="rect">
            <a:avLst/>
          </a:prstGeom>
        </p:spPr>
      </p:pic>
    </p:spTree>
    <p:extLst>
      <p:ext uri="{BB962C8B-B14F-4D97-AF65-F5344CB8AC3E}">
        <p14:creationId xmlns:p14="http://schemas.microsoft.com/office/powerpoint/2010/main" val="19048587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68420" y="1526044"/>
            <a:ext cx="7734722" cy="5263120"/>
          </a:xfrm>
          <a:prstGeom prst="rect">
            <a:avLst/>
          </a:prstGeom>
        </p:spPr>
      </p:pic>
      <p:sp>
        <p:nvSpPr>
          <p:cNvPr id="2" name="Titre 1"/>
          <p:cNvSpPr>
            <a:spLocks noGrp="1"/>
          </p:cNvSpPr>
          <p:nvPr>
            <p:ph type="title"/>
          </p:nvPr>
        </p:nvSpPr>
        <p:spPr>
          <a:xfrm>
            <a:off x="736600" y="155448"/>
            <a:ext cx="8201024" cy="1116774"/>
          </a:xfrm>
        </p:spPr>
        <p:txBody>
          <a:bodyPr>
            <a:normAutofit/>
          </a:bodyPr>
          <a:lstStyle/>
          <a:p>
            <a:pPr fontAlgn="auto">
              <a:spcAft>
                <a:spcPts val="0"/>
              </a:spcAft>
              <a:defRPr/>
            </a:pPr>
            <a:r>
              <a:rPr lang="en-US" sz="3200" dirty="0">
                <a:solidFill>
                  <a:schemeClr val="accent1">
                    <a:satMod val="150000"/>
                  </a:schemeClr>
                </a:solidFill>
              </a:rPr>
              <a:t>Exploratory of classification results using</a:t>
            </a:r>
            <a:br>
              <a:rPr lang="en-US" sz="3200" dirty="0">
                <a:solidFill>
                  <a:schemeClr val="accent1">
                    <a:satMod val="150000"/>
                  </a:schemeClr>
                </a:solidFill>
              </a:rPr>
            </a:br>
            <a:r>
              <a:rPr lang="en-US" sz="3200" dirty="0" err="1">
                <a:solidFill>
                  <a:schemeClr val="accent1">
                    <a:satMod val="150000"/>
                  </a:schemeClr>
                </a:solidFill>
              </a:rPr>
              <a:t>Khiops</a:t>
            </a:r>
            <a:r>
              <a:rPr lang="en-US" sz="3200" dirty="0">
                <a:solidFill>
                  <a:schemeClr val="accent1">
                    <a:satMod val="150000"/>
                  </a:schemeClr>
                </a:solidFill>
              </a:rPr>
              <a:t> Visualization</a:t>
            </a:r>
          </a:p>
        </p:txBody>
      </p:sp>
      <p:sp>
        <p:nvSpPr>
          <p:cNvPr id="12" name="Espace réservé du numéro de diapositive 11"/>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81</a:t>
            </a:fld>
            <a:endParaRPr lang="en-US" dirty="0"/>
          </a:p>
        </p:txBody>
      </p:sp>
      <p:sp>
        <p:nvSpPr>
          <p:cNvPr id="8" name="Flèche vers le bas 7"/>
          <p:cNvSpPr/>
          <p:nvPr/>
        </p:nvSpPr>
        <p:spPr>
          <a:xfrm>
            <a:off x="3735310" y="1493928"/>
            <a:ext cx="327025" cy="388737"/>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9" name="Connecteur droit avec flèche 18"/>
          <p:cNvCxnSpPr/>
          <p:nvPr/>
        </p:nvCxnSpPr>
        <p:spPr>
          <a:xfrm flipH="1" flipV="1">
            <a:off x="1905270" y="6162811"/>
            <a:ext cx="3406" cy="32549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3" name="Connecteur droit avec flèche 22"/>
          <p:cNvCxnSpPr/>
          <p:nvPr/>
        </p:nvCxnSpPr>
        <p:spPr>
          <a:xfrm flipH="1" flipV="1">
            <a:off x="2599659" y="5456140"/>
            <a:ext cx="0" cy="115414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1" name="Imag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3" y="417635"/>
            <a:ext cx="826759" cy="625974"/>
          </a:xfrm>
          <a:prstGeom prst="rect">
            <a:avLst/>
          </a:prstGeom>
        </p:spPr>
      </p:pic>
      <p:sp>
        <p:nvSpPr>
          <p:cNvPr id="5" name="TextBox 4"/>
          <p:cNvSpPr txBox="1"/>
          <p:nvPr/>
        </p:nvSpPr>
        <p:spPr>
          <a:xfrm>
            <a:off x="705436" y="6456650"/>
            <a:ext cx="2106667" cy="307777"/>
          </a:xfrm>
          <a:prstGeom prst="rect">
            <a:avLst/>
          </a:prstGeom>
          <a:noFill/>
        </p:spPr>
        <p:txBody>
          <a:bodyPr wrap="none" rtlCol="0">
            <a:spAutoFit/>
          </a:bodyPr>
          <a:lstStyle/>
          <a:p>
            <a:pPr algn="ctr"/>
            <a:r>
              <a:rPr lang="en-US" sz="1400" dirty="0">
                <a:solidFill>
                  <a:srgbClr val="FF0000"/>
                </a:solidFill>
                <a:latin typeface="+mj-lt"/>
              </a:rPr>
              <a:t>Constructed variable name</a:t>
            </a:r>
          </a:p>
        </p:txBody>
      </p:sp>
      <p:sp>
        <p:nvSpPr>
          <p:cNvPr id="21" name="TextBox 20"/>
          <p:cNvSpPr txBox="1"/>
          <p:nvPr/>
        </p:nvSpPr>
        <p:spPr>
          <a:xfrm>
            <a:off x="3168065" y="6348675"/>
            <a:ext cx="1669047" cy="523220"/>
          </a:xfrm>
          <a:prstGeom prst="rect">
            <a:avLst/>
          </a:prstGeom>
          <a:noFill/>
        </p:spPr>
        <p:txBody>
          <a:bodyPr wrap="none" rtlCol="0">
            <a:spAutoFit/>
          </a:bodyPr>
          <a:lstStyle/>
          <a:p>
            <a:pPr algn="ctr"/>
            <a:r>
              <a:rPr lang="en-US" sz="1400" dirty="0">
                <a:solidFill>
                  <a:srgbClr val="FF0000"/>
                </a:solidFill>
                <a:latin typeface="+mj-lt"/>
              </a:rPr>
              <a:t>Constructed variable</a:t>
            </a:r>
          </a:p>
          <a:p>
            <a:pPr algn="ctr"/>
            <a:r>
              <a:rPr lang="en-US" sz="1400" dirty="0">
                <a:solidFill>
                  <a:srgbClr val="FF0000"/>
                </a:solidFill>
                <a:latin typeface="+mj-lt"/>
              </a:rPr>
              <a:t>derivation rule</a:t>
            </a:r>
          </a:p>
        </p:txBody>
      </p:sp>
      <p:cxnSp>
        <p:nvCxnSpPr>
          <p:cNvPr id="33" name="Connecteur droit avec flèche 18"/>
          <p:cNvCxnSpPr/>
          <p:nvPr/>
        </p:nvCxnSpPr>
        <p:spPr>
          <a:xfrm flipH="1" flipV="1">
            <a:off x="4064398" y="6094853"/>
            <a:ext cx="3406" cy="32549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2718449" y="1534409"/>
            <a:ext cx="1035733" cy="307777"/>
          </a:xfrm>
          <a:prstGeom prst="rect">
            <a:avLst/>
          </a:prstGeom>
          <a:noFill/>
        </p:spPr>
        <p:txBody>
          <a:bodyPr wrap="none" rtlCol="0">
            <a:spAutoFit/>
          </a:bodyPr>
          <a:lstStyle/>
          <a:p>
            <a:pPr algn="ctr"/>
            <a:r>
              <a:rPr lang="en-US" sz="1400" dirty="0">
                <a:solidFill>
                  <a:srgbClr val="FF0000"/>
                </a:solidFill>
                <a:latin typeface="+mj-lt"/>
              </a:rPr>
              <a:t>Preparation</a:t>
            </a:r>
          </a:p>
        </p:txBody>
      </p:sp>
    </p:spTree>
    <p:extLst>
      <p:ext uri="{BB962C8B-B14F-4D97-AF65-F5344CB8AC3E}">
        <p14:creationId xmlns:p14="http://schemas.microsoft.com/office/powerpoint/2010/main" val="37415485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pPr fontAlgn="auto">
              <a:spcAft>
                <a:spcPts val="0"/>
              </a:spcAft>
              <a:defRPr/>
            </a:pPr>
            <a:r>
              <a:rPr lang="en-US" dirty="0">
                <a:solidFill>
                  <a:schemeClr val="accent1">
                    <a:satMod val="150000"/>
                  </a:schemeClr>
                </a:solidFill>
              </a:rPr>
              <a:t>Example of a complex</a:t>
            </a:r>
            <a:br>
              <a:rPr lang="en-US" dirty="0">
                <a:solidFill>
                  <a:schemeClr val="accent1">
                    <a:satMod val="150000"/>
                  </a:schemeClr>
                </a:solidFill>
              </a:rPr>
            </a:br>
            <a:r>
              <a:rPr lang="en-US" dirty="0">
                <a:solidFill>
                  <a:schemeClr val="accent1">
                    <a:satMod val="150000"/>
                  </a:schemeClr>
                </a:solidFill>
              </a:rPr>
              <a:t>multi-table database</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82</a:t>
            </a:fld>
            <a:endParaRPr lang="en-US" dirty="0"/>
          </a:p>
        </p:txBody>
      </p:sp>
      <p:pic>
        <p:nvPicPr>
          <p:cNvPr id="7" name="Image 6"/>
          <p:cNvPicPr>
            <a:picLocks noChangeAspect="1"/>
          </p:cNvPicPr>
          <p:nvPr/>
        </p:nvPicPr>
        <p:blipFill>
          <a:blip r:embed="rId3" cstate="print"/>
          <a:stretch>
            <a:fillRect/>
          </a:stretch>
        </p:blipFill>
        <p:spPr bwMode="auto">
          <a:xfrm>
            <a:off x="142341" y="677250"/>
            <a:ext cx="464762" cy="236190"/>
          </a:xfrm>
          <a:prstGeom prst="rect">
            <a:avLst/>
          </a:prstGeom>
          <a:noFill/>
          <a:ln w="9525">
            <a:noFill/>
            <a:miter lim="800000"/>
            <a:headEnd/>
            <a:tailEnd/>
          </a:ln>
          <a:effectLst/>
        </p:spPr>
      </p:pic>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8550" y="2220806"/>
            <a:ext cx="2078381" cy="1471494"/>
          </a:xfrm>
          <a:prstGeom prst="rect">
            <a:avLst/>
          </a:prstGeom>
        </p:spPr>
      </p:pic>
      <p:sp>
        <p:nvSpPr>
          <p:cNvPr id="5" name="TextBox 4"/>
          <p:cNvSpPr txBox="1"/>
          <p:nvPr/>
        </p:nvSpPr>
        <p:spPr>
          <a:xfrm>
            <a:off x="374722" y="1451961"/>
            <a:ext cx="8202209" cy="5293757"/>
          </a:xfrm>
          <a:prstGeom prst="rect">
            <a:avLst/>
          </a:prstGeom>
          <a:noFill/>
        </p:spPr>
        <p:txBody>
          <a:bodyPr wrap="square" rtlCol="0">
            <a:spAutoFit/>
          </a:bodyPr>
          <a:lstStyle/>
          <a:p>
            <a:pPr marL="0" lvl="1" defTabSz="914400" fontAlgn="auto">
              <a:spcBef>
                <a:spcPts val="0"/>
              </a:spcBef>
              <a:spcAft>
                <a:spcPts val="0"/>
              </a:spcAft>
              <a:buClr>
                <a:schemeClr val="accent2"/>
              </a:buClr>
              <a:buSzPct val="60000"/>
              <a:defRPr/>
            </a:pPr>
            <a:r>
              <a:rPr lang="en-US" sz="3200" dirty="0">
                <a:latin typeface="+mn-lt"/>
              </a:rPr>
              <a:t>French road accidents database (full version)</a:t>
            </a:r>
          </a:p>
          <a:p>
            <a:pPr marL="0" lvl="1" defTabSz="914400" fontAlgn="auto">
              <a:spcBef>
                <a:spcPts val="0"/>
              </a:spcBef>
              <a:spcAft>
                <a:spcPts val="0"/>
              </a:spcAft>
              <a:buClr>
                <a:schemeClr val="accent2"/>
              </a:buClr>
              <a:buSzPct val="60000"/>
              <a:defRPr/>
            </a:pPr>
            <a:r>
              <a:rPr lang="en-US" sz="1600" dirty="0">
                <a:latin typeface="+mn-lt"/>
              </a:rPr>
              <a:t>This the full version of the </a:t>
            </a:r>
            <a:r>
              <a:rPr lang="en-US" sz="1400" b="1" dirty="0" err="1">
                <a:latin typeface="Courier New" panose="02070309020205020404" pitchFamily="49" charset="0"/>
                <a:cs typeface="Courier New" panose="02070309020205020404" pitchFamily="49" charset="0"/>
              </a:rPr>
              <a:t>AccidentsSummary</a:t>
            </a:r>
            <a:r>
              <a:rPr lang="en-US" sz="1600" dirty="0">
                <a:latin typeface="+mn-lt"/>
              </a:rPr>
              <a:t> dataset.</a:t>
            </a:r>
          </a:p>
          <a:p>
            <a:pPr marL="0" lvl="1" defTabSz="914400" fontAlgn="auto">
              <a:spcBef>
                <a:spcPts val="0"/>
              </a:spcBef>
              <a:spcAft>
                <a:spcPts val="0"/>
              </a:spcAft>
              <a:buClr>
                <a:schemeClr val="accent2"/>
              </a:buClr>
              <a:buSzPct val="60000"/>
              <a:defRPr/>
            </a:pPr>
            <a:r>
              <a:rPr lang="en-US" sz="1600" dirty="0">
                <a:latin typeface="+mn-lt"/>
              </a:rPr>
              <a:t>It is described using the following </a:t>
            </a:r>
            <a:r>
              <a:rPr lang="en-US" sz="1600" dirty="0">
                <a:solidFill>
                  <a:srgbClr val="FF0000"/>
                </a:solidFill>
                <a:latin typeface="+mn-lt"/>
              </a:rPr>
              <a:t>snowflake schema:</a:t>
            </a:r>
          </a:p>
          <a:p>
            <a:pPr marL="0" lvl="1" defTabSz="914400" fontAlgn="auto">
              <a:spcBef>
                <a:spcPts val="0"/>
              </a:spcBef>
              <a:spcAft>
                <a:spcPts val="0"/>
              </a:spcAft>
              <a:buClr>
                <a:schemeClr val="accent2"/>
              </a:buClr>
              <a:buSzPct val="60000"/>
              <a:defRPr/>
            </a:pPr>
            <a:endParaRPr lang="en-US" sz="1600" dirty="0">
              <a:latin typeface="+mn-lt"/>
            </a:endParaRPr>
          </a:p>
          <a:p>
            <a:pPr marL="118872" defTabSz="914400" fontAlgn="auto">
              <a:spcBef>
                <a:spcPts val="0"/>
              </a:spcBef>
              <a:spcAft>
                <a:spcPts val="0"/>
              </a:spcAft>
              <a:buClr>
                <a:schemeClr val="accent2"/>
              </a:buClr>
              <a:buSzPct val="60000"/>
              <a:defRPr/>
            </a:pPr>
            <a:r>
              <a:rPr lang="en-US" sz="1600" b="1" dirty="0">
                <a:latin typeface="Courier New" panose="02070309020205020404" pitchFamily="49" charset="0"/>
                <a:cs typeface="Courier New" panose="02070309020205020404" pitchFamily="49" charset="0"/>
              </a:rPr>
              <a:t>  Accident</a:t>
            </a:r>
          </a:p>
          <a:p>
            <a:pPr marL="118872" defTabSz="914400" fontAlgn="auto">
              <a:spcBef>
                <a:spcPts val="0"/>
              </a:spcBef>
              <a:spcAft>
                <a:spcPts val="0"/>
              </a:spcAft>
              <a:buClr>
                <a:schemeClr val="accent2"/>
              </a:buClr>
              <a:buSzPct val="60000"/>
              <a:defRPr/>
            </a:pPr>
            <a:r>
              <a:rPr lang="en-US" sz="1600" b="1" dirty="0">
                <a:latin typeface="Courier New" panose="02070309020205020404" pitchFamily="49" charset="0"/>
                <a:cs typeface="Courier New" panose="02070309020205020404" pitchFamily="49" charset="0"/>
              </a:rPr>
              <a:t>  |</a:t>
            </a:r>
          </a:p>
          <a:p>
            <a:pPr marL="118872" defTabSz="914400" fontAlgn="auto">
              <a:spcBef>
                <a:spcPts val="0"/>
              </a:spcBef>
              <a:spcAft>
                <a:spcPts val="0"/>
              </a:spcAft>
              <a:buClr>
                <a:schemeClr val="accent2"/>
              </a:buClr>
              <a:buSzPct val="60000"/>
              <a:defRPr/>
            </a:pPr>
            <a:r>
              <a:rPr lang="en-US" sz="1600" b="1" dirty="0">
                <a:latin typeface="Courier New" panose="02070309020205020404" pitchFamily="49" charset="0"/>
                <a:cs typeface="Courier New" panose="02070309020205020404" pitchFamily="49" charset="0"/>
              </a:rPr>
              <a:t>  | -- 1:n -- Vehicle</a:t>
            </a:r>
          </a:p>
          <a:p>
            <a:pPr marL="118872" defTabSz="914400" fontAlgn="auto">
              <a:spcBef>
                <a:spcPts val="0"/>
              </a:spcBef>
              <a:spcAft>
                <a:spcPts val="0"/>
              </a:spcAft>
              <a:buClr>
                <a:schemeClr val="accent2"/>
              </a:buClr>
              <a:buSzPct val="60000"/>
              <a:defRPr/>
            </a:pPr>
            <a:r>
              <a:rPr lang="en-US" sz="1600" b="1" dirty="0">
                <a:latin typeface="Courier New" panose="02070309020205020404" pitchFamily="49" charset="0"/>
                <a:cs typeface="Courier New" panose="02070309020205020404" pitchFamily="49" charset="0"/>
              </a:rPr>
              <a:t>  |             |</a:t>
            </a:r>
          </a:p>
          <a:p>
            <a:pPr marL="118872" defTabSz="914400" fontAlgn="auto">
              <a:spcBef>
                <a:spcPts val="0"/>
              </a:spcBef>
              <a:spcAft>
                <a:spcPts val="0"/>
              </a:spcAft>
              <a:buClr>
                <a:schemeClr val="accent2"/>
              </a:buClr>
              <a:buSzPct val="60000"/>
              <a:defRPr/>
            </a:pPr>
            <a:r>
              <a:rPr lang="en-US" sz="1600" b="1" dirty="0">
                <a:latin typeface="Courier New" panose="02070309020205020404" pitchFamily="49" charset="0"/>
                <a:cs typeface="Courier New" panose="02070309020205020404" pitchFamily="49" charset="0"/>
              </a:rPr>
              <a:t>  |             |-- 1:n -- User</a:t>
            </a:r>
          </a:p>
          <a:p>
            <a:pPr marL="118872" defTabSz="914400" fontAlgn="auto">
              <a:spcBef>
                <a:spcPts val="0"/>
              </a:spcBef>
              <a:spcAft>
                <a:spcPts val="0"/>
              </a:spcAft>
              <a:buClr>
                <a:schemeClr val="accent2"/>
              </a:buClr>
              <a:buSzPct val="60000"/>
              <a:defRPr/>
            </a:pPr>
            <a:r>
              <a:rPr lang="en-US" sz="1600" b="1" dirty="0">
                <a:latin typeface="Courier New" panose="02070309020205020404" pitchFamily="49" charset="0"/>
                <a:cs typeface="Courier New" panose="02070309020205020404" pitchFamily="49" charset="0"/>
              </a:rPr>
              <a:t>  |</a:t>
            </a:r>
          </a:p>
          <a:p>
            <a:pPr marL="118872" defTabSz="914400" fontAlgn="auto">
              <a:spcBef>
                <a:spcPts val="0"/>
              </a:spcBef>
              <a:spcAft>
                <a:spcPts val="0"/>
              </a:spcAft>
              <a:buClr>
                <a:schemeClr val="accent2"/>
              </a:buClr>
              <a:buSzPct val="60000"/>
              <a:defRPr/>
            </a:pPr>
            <a:r>
              <a:rPr lang="en-US" sz="1600" b="1" dirty="0">
                <a:latin typeface="Courier New" panose="02070309020205020404" pitchFamily="49" charset="0"/>
                <a:cs typeface="Courier New" panose="02070309020205020404" pitchFamily="49" charset="0"/>
              </a:rPr>
              <a:t>  | -- 1:1 –- Place</a:t>
            </a:r>
          </a:p>
          <a:p>
            <a:pPr marL="118872" defTabSz="914400" fontAlgn="auto">
              <a:spcBef>
                <a:spcPts val="0"/>
              </a:spcBef>
              <a:spcAft>
                <a:spcPts val="0"/>
              </a:spcAft>
              <a:buClr>
                <a:schemeClr val="accent2"/>
              </a:buClr>
              <a:buSzPct val="60000"/>
              <a:defRPr/>
            </a:pPr>
            <a:endParaRPr lang="en-US" sz="1600" dirty="0">
              <a:latin typeface="+mn-lt"/>
            </a:endParaRPr>
          </a:p>
          <a:p>
            <a:pPr marL="118872" defTabSz="914400" fontAlgn="auto">
              <a:spcBef>
                <a:spcPts val="0"/>
              </a:spcBef>
              <a:spcAft>
                <a:spcPts val="0"/>
              </a:spcAft>
              <a:buClr>
                <a:schemeClr val="accent2"/>
              </a:buClr>
              <a:buSzPct val="60000"/>
              <a:defRPr/>
            </a:pPr>
            <a:r>
              <a:rPr lang="en-US" sz="1600" dirty="0">
                <a:latin typeface="+mn-lt"/>
              </a:rPr>
              <a:t>Each accident has associated one or more vehicles and one unique place. The vehicles involved in an accident have in turn associated one or more road users (passengers and pedestrians).</a:t>
            </a:r>
          </a:p>
          <a:p>
            <a:pPr marL="118872" defTabSz="914400" fontAlgn="auto">
              <a:spcBef>
                <a:spcPts val="0"/>
              </a:spcBef>
              <a:spcAft>
                <a:spcPts val="0"/>
              </a:spcAft>
              <a:buClr>
                <a:schemeClr val="accent2"/>
              </a:buClr>
              <a:buSzPct val="60000"/>
              <a:defRPr/>
            </a:pPr>
            <a:endParaRPr lang="en-US" sz="1600" dirty="0">
              <a:latin typeface="+mn-lt"/>
            </a:endParaRPr>
          </a:p>
          <a:p>
            <a:pPr marL="118872" defTabSz="914400" fontAlgn="auto">
              <a:spcBef>
                <a:spcPts val="0"/>
              </a:spcBef>
              <a:spcAft>
                <a:spcPts val="0"/>
              </a:spcAft>
              <a:buClr>
                <a:schemeClr val="accent2"/>
              </a:buClr>
              <a:buSzPct val="60000"/>
              <a:defRPr/>
            </a:pPr>
            <a:r>
              <a:rPr lang="en-US" sz="1600" dirty="0">
                <a:latin typeface="+mn-lt"/>
              </a:rPr>
              <a:t>In the </a:t>
            </a:r>
            <a:r>
              <a:rPr lang="en-US" sz="1600" dirty="0" err="1">
                <a:latin typeface="+mn-lt"/>
              </a:rPr>
              <a:t>Khiops</a:t>
            </a:r>
            <a:r>
              <a:rPr lang="en-US" sz="1600" dirty="0">
                <a:latin typeface="+mn-lt"/>
              </a:rPr>
              <a:t> dictionary the Accident-Place relationship (1:1) is described with the </a:t>
            </a:r>
            <a:r>
              <a:rPr lang="en-US" sz="1200" b="1" dirty="0">
                <a:latin typeface="Courier New" panose="02070309020205020404" pitchFamily="49" charset="0"/>
                <a:cs typeface="Courier New" panose="02070309020205020404" pitchFamily="49" charset="0"/>
              </a:rPr>
              <a:t>Entity</a:t>
            </a:r>
            <a:r>
              <a:rPr lang="en-US" sz="1200" dirty="0">
                <a:latin typeface="+mn-lt"/>
              </a:rPr>
              <a:t> </a:t>
            </a:r>
            <a:r>
              <a:rPr lang="en-US" sz="1600" dirty="0">
                <a:latin typeface="+mn-lt"/>
              </a:rPr>
              <a:t>keyword, whereas the Accident-Vehicle and Vehicle-User relationships (1:n) with the </a:t>
            </a:r>
            <a:r>
              <a:rPr lang="en-US" sz="1200" b="1" dirty="0">
                <a:latin typeface="Courier New" panose="02070309020205020404" pitchFamily="49" charset="0"/>
                <a:cs typeface="Courier New" panose="02070309020205020404" pitchFamily="49" charset="0"/>
              </a:rPr>
              <a:t>Table</a:t>
            </a:r>
            <a:r>
              <a:rPr lang="en-US" sz="1200" dirty="0">
                <a:latin typeface="+mn-lt"/>
              </a:rPr>
              <a:t> </a:t>
            </a:r>
            <a:r>
              <a:rPr lang="en-US" sz="1600" dirty="0">
                <a:latin typeface="+mn-lt"/>
              </a:rPr>
              <a:t>keyword.</a:t>
            </a:r>
          </a:p>
          <a:p>
            <a:pPr marL="118872" defTabSz="914400" fontAlgn="auto">
              <a:spcBef>
                <a:spcPts val="0"/>
              </a:spcBef>
              <a:spcAft>
                <a:spcPts val="0"/>
              </a:spcAft>
              <a:buClr>
                <a:schemeClr val="accent2"/>
              </a:buClr>
              <a:buSzPct val="60000"/>
              <a:defRPr/>
            </a:pPr>
            <a:endParaRPr lang="en-US" sz="1600" dirty="0">
              <a:latin typeface="+mn-lt"/>
            </a:endParaRPr>
          </a:p>
          <a:p>
            <a:pPr marL="118872" defTabSz="914400" fontAlgn="auto">
              <a:spcBef>
                <a:spcPts val="0"/>
              </a:spcBef>
              <a:spcAft>
                <a:spcPts val="0"/>
              </a:spcAft>
              <a:buClr>
                <a:schemeClr val="accent2"/>
              </a:buClr>
              <a:buSzPct val="60000"/>
              <a:defRPr/>
            </a:pPr>
            <a:r>
              <a:rPr lang="en-US" sz="1600" b="1" dirty="0">
                <a:latin typeface="+mn-lt"/>
              </a:rPr>
              <a:t>Objective: predict fatal traffic accidents (target variable: </a:t>
            </a:r>
            <a:r>
              <a:rPr lang="en-US" sz="1400" b="1" dirty="0">
                <a:latin typeface="Courier New" panose="02070309020205020404" pitchFamily="49" charset="0"/>
                <a:cs typeface="Courier New" panose="02070309020205020404" pitchFamily="49" charset="0"/>
              </a:rPr>
              <a:t>Gravity</a:t>
            </a:r>
            <a:r>
              <a:rPr lang="en-US" sz="1400" b="1" dirty="0">
                <a:latin typeface="+mn-lt"/>
              </a:rPr>
              <a:t> </a:t>
            </a:r>
            <a:r>
              <a:rPr lang="en-US" sz="1600" b="1" dirty="0">
                <a:latin typeface="+mn-lt"/>
              </a:rPr>
              <a:t>field of </a:t>
            </a:r>
            <a:r>
              <a:rPr lang="en-US" sz="1400" b="1" dirty="0">
                <a:latin typeface="Courier New" panose="02070309020205020404" pitchFamily="49" charset="0"/>
                <a:cs typeface="Courier New" panose="02070309020205020404" pitchFamily="49" charset="0"/>
              </a:rPr>
              <a:t>Accident</a:t>
            </a:r>
            <a:r>
              <a:rPr lang="en-US" sz="1600" b="1" dirty="0">
                <a:latin typeface="+mn-lt"/>
              </a:rPr>
              <a:t> table)</a:t>
            </a:r>
            <a:endParaRPr lang="en-US" sz="1600" dirty="0">
              <a:latin typeface="+mn-lt"/>
            </a:endParaRPr>
          </a:p>
        </p:txBody>
      </p:sp>
      <p:pic>
        <p:nvPicPr>
          <p:cNvPr id="8" name="Picture 7"/>
          <p:cNvPicPr>
            <a:picLocks noChangeAspect="1"/>
          </p:cNvPicPr>
          <p:nvPr/>
        </p:nvPicPr>
        <p:blipFill>
          <a:blip r:embed="rId5"/>
          <a:stretch>
            <a:fillRect/>
          </a:stretch>
        </p:blipFill>
        <p:spPr>
          <a:xfrm>
            <a:off x="7620744" y="3246511"/>
            <a:ext cx="956187" cy="984310"/>
          </a:xfrm>
          <a:prstGeom prst="rect">
            <a:avLst/>
          </a:prstGeom>
        </p:spPr>
      </p:pic>
      <p:pic>
        <p:nvPicPr>
          <p:cNvPr id="9" name="Picture 8"/>
          <p:cNvPicPr>
            <a:picLocks noChangeAspect="1"/>
          </p:cNvPicPr>
          <p:nvPr/>
        </p:nvPicPr>
        <p:blipFill>
          <a:blip r:embed="rId6"/>
          <a:stretch>
            <a:fillRect/>
          </a:stretch>
        </p:blipFill>
        <p:spPr>
          <a:xfrm>
            <a:off x="6498550" y="3277118"/>
            <a:ext cx="965513" cy="953703"/>
          </a:xfrm>
          <a:prstGeom prst="rect">
            <a:avLst/>
          </a:prstGeom>
        </p:spPr>
      </p:pic>
    </p:spTree>
    <p:extLst>
      <p:ext uri="{BB962C8B-B14F-4D97-AF65-F5344CB8AC3E}">
        <p14:creationId xmlns:p14="http://schemas.microsoft.com/office/powerpoint/2010/main" val="9100360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93" name="Picture 16392"/>
          <p:cNvPicPr>
            <a:picLocks noChangeAspect="1"/>
          </p:cNvPicPr>
          <p:nvPr/>
        </p:nvPicPr>
        <p:blipFill>
          <a:blip r:embed="rId2"/>
          <a:stretch>
            <a:fillRect/>
          </a:stretch>
        </p:blipFill>
        <p:spPr>
          <a:xfrm>
            <a:off x="2848511" y="2645853"/>
            <a:ext cx="4656137" cy="3798969"/>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Supervised classification</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83</a:t>
            </a:fld>
            <a:endParaRPr lang="en-US" dirty="0"/>
          </a:p>
        </p:txBody>
      </p:sp>
      <p:sp>
        <p:nvSpPr>
          <p:cNvPr id="16386" name="Espace réservé du contenu 2"/>
          <p:cNvSpPr>
            <a:spLocks noGrp="1"/>
          </p:cNvSpPr>
          <p:nvPr>
            <p:ph sz="quarter" idx="1"/>
          </p:nvPr>
        </p:nvSpPr>
        <p:spPr>
          <a:xfrm>
            <a:off x="457200" y="1774826"/>
            <a:ext cx="6825632" cy="1036108"/>
          </a:xfrm>
        </p:spPr>
        <p:txBody>
          <a:bodyPr>
            <a:normAutofit/>
          </a:bodyPr>
          <a:lstStyle/>
          <a:p>
            <a:pPr marL="438150" lvl="1" indent="-319088">
              <a:spcBef>
                <a:spcPct val="0"/>
              </a:spcBef>
              <a:buClr>
                <a:schemeClr val="accent1"/>
              </a:buClr>
              <a:buSzPct val="80000"/>
              <a:buFont typeface="Arial" pitchFamily="34" charset="0"/>
              <a:buChar char="•"/>
            </a:pPr>
            <a:r>
              <a:rPr lang="en-US" b="1" noProof="0" dirty="0"/>
              <a:t>Step 1 : </a:t>
            </a:r>
            <a:r>
              <a:rPr lang="en-US" noProof="0" dirty="0">
                <a:solidFill>
                  <a:srgbClr val="FF0000"/>
                </a:solidFill>
              </a:rPr>
              <a:t>Open the </a:t>
            </a:r>
            <a:r>
              <a:rPr lang="en-US" i="1" noProof="0" dirty="0" err="1">
                <a:solidFill>
                  <a:srgbClr val="FF0000"/>
                </a:solidFill>
              </a:rPr>
              <a:t>Accidents.kdic</a:t>
            </a:r>
            <a:r>
              <a:rPr lang="en-US" noProof="0" dirty="0">
                <a:solidFill>
                  <a:srgbClr val="FF0000"/>
                </a:solidFill>
              </a:rPr>
              <a:t> dictionary file</a:t>
            </a:r>
            <a:endParaRPr lang="en-US" noProof="0" dirty="0">
              <a:solidFill>
                <a:schemeClr val="bg2">
                  <a:lumMod val="50000"/>
                </a:schemeClr>
              </a:solidFill>
            </a:endParaRPr>
          </a:p>
        </p:txBody>
      </p:sp>
      <p:pic>
        <p:nvPicPr>
          <p:cNvPr id="13" name="Picture 2"/>
          <p:cNvPicPr>
            <a:picLocks noChangeAspect="1" noChangeArrowheads="1"/>
          </p:cNvPicPr>
          <p:nvPr/>
        </p:nvPicPr>
        <p:blipFill>
          <a:blip r:embed="rId3"/>
          <a:srcRect/>
          <a:stretch>
            <a:fillRect/>
          </a:stretch>
        </p:blipFill>
        <p:spPr bwMode="auto">
          <a:xfrm>
            <a:off x="142341" y="403921"/>
            <a:ext cx="421481" cy="400050"/>
          </a:xfrm>
          <a:prstGeom prst="rect">
            <a:avLst/>
          </a:prstGeom>
          <a:noFill/>
          <a:ln w="9525">
            <a:noFill/>
            <a:miter lim="800000"/>
            <a:headEnd/>
            <a:tailEnd/>
          </a:ln>
          <a:effectLst/>
        </p:spPr>
      </p:pic>
      <p:pic>
        <p:nvPicPr>
          <p:cNvPr id="14" name="Image 13"/>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sp>
        <p:nvSpPr>
          <p:cNvPr id="17" name="Flèche vers le bas 16"/>
          <p:cNvSpPr/>
          <p:nvPr/>
        </p:nvSpPr>
        <p:spPr>
          <a:xfrm>
            <a:off x="3092128" y="2507962"/>
            <a:ext cx="325437" cy="489117"/>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8" name="Connecteur droit avec flèche 17"/>
          <p:cNvCxnSpPr/>
          <p:nvPr/>
        </p:nvCxnSpPr>
        <p:spPr>
          <a:xfrm>
            <a:off x="1327094" y="4012703"/>
            <a:ext cx="1634591"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9" name="Espace réservé du contenu 2"/>
          <p:cNvSpPr txBox="1">
            <a:spLocks/>
          </p:cNvSpPr>
          <p:nvPr/>
        </p:nvSpPr>
        <p:spPr>
          <a:xfrm>
            <a:off x="-59444" y="3875657"/>
            <a:ext cx="2220018" cy="1168400"/>
          </a:xfrm>
          <a:prstGeom prst="rect">
            <a:avLst/>
          </a:prstGeom>
        </p:spPr>
        <p:txBody>
          <a:bodyPr vert="horz">
            <a:normAutofit/>
          </a:bodyPr>
          <a:lstStyle/>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kumimoji="0" lang="en-US" sz="1600" b="0" i="0" u="none" strike="noStrike" kern="1200" cap="none" spc="0" normalizeH="0" baseline="0" noProof="0" dirty="0">
                <a:ln>
                  <a:noFill/>
                </a:ln>
                <a:solidFill>
                  <a:schemeClr val="tx1"/>
                </a:solidFill>
                <a:effectLst/>
                <a:uLnTx/>
                <a:uFillTx/>
                <a:latin typeface="+mn-lt"/>
              </a:rPr>
              <a:t>Root entity</a:t>
            </a: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endParaRPr lang="en-US" sz="1600" dirty="0">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Secondary </a:t>
            </a:r>
            <a:r>
              <a:rPr kumimoji="0" lang="en-US" sz="1600" b="0" i="0" u="none" strike="noStrike" kern="1200" cap="none" spc="0" normalizeH="0" baseline="0" noProof="0" dirty="0">
                <a:ln>
                  <a:noFill/>
                </a:ln>
                <a:solidFill>
                  <a:schemeClr val="tx1"/>
                </a:solidFill>
                <a:effectLst/>
                <a:uLnTx/>
                <a:uFillTx/>
                <a:latin typeface="+mn-lt"/>
              </a:rPr>
              <a:t>entities</a:t>
            </a:r>
            <a:endParaRPr kumimoji="0" lang="en-US" sz="1600" b="0" i="1" u="none" strike="noStrike" kern="1200" cap="none" spc="0" normalizeH="0" baseline="0" noProof="0" dirty="0">
              <a:ln>
                <a:noFill/>
              </a:ln>
              <a:solidFill>
                <a:schemeClr val="tx1"/>
              </a:solidFill>
              <a:effectLst/>
              <a:uLnTx/>
              <a:uFillTx/>
              <a:latin typeface="+mn-lt"/>
            </a:endParaRPr>
          </a:p>
        </p:txBody>
      </p:sp>
      <p:cxnSp>
        <p:nvCxnSpPr>
          <p:cNvPr id="21" name="Connecteur droit avec flèche 20"/>
          <p:cNvCxnSpPr/>
          <p:nvPr/>
        </p:nvCxnSpPr>
        <p:spPr>
          <a:xfrm>
            <a:off x="1998733" y="3393643"/>
            <a:ext cx="1678322" cy="131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311255" y="3226292"/>
            <a:ext cx="1713931" cy="338554"/>
          </a:xfrm>
          <a:prstGeom prst="rect">
            <a:avLst/>
          </a:prstGeom>
          <a:noFill/>
        </p:spPr>
        <p:txBody>
          <a:bodyPr wrap="none" rtlCol="0">
            <a:spAutoFit/>
          </a:bodyPr>
          <a:lstStyle/>
          <a:p>
            <a:pPr algn="r"/>
            <a:r>
              <a:rPr lang="en-US" sz="1600" dirty="0">
                <a:latin typeface="+mn-lt"/>
              </a:rPr>
              <a:t>Analysis dictionary</a:t>
            </a:r>
          </a:p>
        </p:txBody>
      </p:sp>
      <p:cxnSp>
        <p:nvCxnSpPr>
          <p:cNvPr id="11" name="Elbow Connector 10"/>
          <p:cNvCxnSpPr/>
          <p:nvPr/>
        </p:nvCxnSpPr>
        <p:spPr>
          <a:xfrm flipV="1">
            <a:off x="1895912" y="4226944"/>
            <a:ext cx="1065773" cy="335649"/>
          </a:xfrm>
          <a:prstGeom prst="bentConnector3">
            <a:avLst/>
          </a:prstGeom>
          <a:ln w="19050" cap="flat">
            <a:solidFill>
              <a:srgbClr val="FF0000"/>
            </a:solidFill>
            <a:headEnd type="none"/>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Connecteur droit avec flèche 17"/>
          <p:cNvCxnSpPr/>
          <p:nvPr/>
        </p:nvCxnSpPr>
        <p:spPr>
          <a:xfrm>
            <a:off x="2439208" y="4395981"/>
            <a:ext cx="522477" cy="60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7" name="Connecteur droit avec flèche 17"/>
          <p:cNvCxnSpPr/>
          <p:nvPr/>
        </p:nvCxnSpPr>
        <p:spPr>
          <a:xfrm>
            <a:off x="2439208" y="4562593"/>
            <a:ext cx="522476" cy="60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2"/>
          <a:stretch>
            <a:fillRect/>
          </a:stretch>
        </p:blipFill>
        <p:spPr>
          <a:xfrm>
            <a:off x="1081097" y="2767889"/>
            <a:ext cx="4604528" cy="3756861"/>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Supervised classification</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84</a:t>
            </a:fld>
            <a:endParaRPr lang="en-US" dirty="0"/>
          </a:p>
        </p:txBody>
      </p:sp>
      <p:sp>
        <p:nvSpPr>
          <p:cNvPr id="17410" name="Espace réservé du contenu 2"/>
          <p:cNvSpPr>
            <a:spLocks noGrp="1"/>
          </p:cNvSpPr>
          <p:nvPr>
            <p:ph sz="quarter" idx="1"/>
          </p:nvPr>
        </p:nvSpPr>
        <p:spPr>
          <a:xfrm>
            <a:off x="457200" y="1774825"/>
            <a:ext cx="8582025" cy="1801813"/>
          </a:xfrm>
        </p:spPr>
        <p:txBody>
          <a:bodyPr/>
          <a:lstStyle/>
          <a:p>
            <a:pPr>
              <a:buFont typeface="Arial" pitchFamily="34" charset="0"/>
              <a:buChar char="•"/>
            </a:pPr>
            <a:r>
              <a:rPr lang="en-US" b="1" noProof="0" dirty="0"/>
              <a:t>Step 2 : </a:t>
            </a:r>
            <a:r>
              <a:rPr lang="en-US" noProof="0" dirty="0">
                <a:solidFill>
                  <a:srgbClr val="FF0000"/>
                </a:solidFill>
              </a:rPr>
              <a:t>Specify train and test databases</a:t>
            </a:r>
          </a:p>
          <a:p>
            <a:pPr lvl="1">
              <a:buFont typeface="Arial" pitchFamily="34" charset="0"/>
              <a:buChar char="•"/>
            </a:pPr>
            <a:r>
              <a:rPr lang="en-US" sz="1600" noProof="0" dirty="0"/>
              <a:t>Root and other data table files have to be specified</a:t>
            </a:r>
          </a:p>
        </p:txBody>
      </p:sp>
      <p:sp>
        <p:nvSpPr>
          <p:cNvPr id="8" name="Flèche vers le bas 7"/>
          <p:cNvSpPr/>
          <p:nvPr/>
        </p:nvSpPr>
        <p:spPr>
          <a:xfrm>
            <a:off x="1907511" y="2675731"/>
            <a:ext cx="327025"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2" name="Picture 2"/>
          <p:cNvPicPr>
            <a:picLocks noChangeAspect="1" noChangeArrowheads="1"/>
          </p:cNvPicPr>
          <p:nvPr/>
        </p:nvPicPr>
        <p:blipFill>
          <a:blip r:embed="rId3"/>
          <a:srcRect/>
          <a:stretch>
            <a:fillRect/>
          </a:stretch>
        </p:blipFill>
        <p:spPr bwMode="auto">
          <a:xfrm>
            <a:off x="142341" y="403921"/>
            <a:ext cx="421481" cy="400050"/>
          </a:xfrm>
          <a:prstGeom prst="rect">
            <a:avLst/>
          </a:prstGeom>
          <a:noFill/>
          <a:ln w="9525">
            <a:noFill/>
            <a:miter lim="800000"/>
            <a:headEnd/>
            <a:tailEnd/>
          </a:ln>
          <a:effectLst/>
        </p:spPr>
      </p:pic>
      <p:pic>
        <p:nvPicPr>
          <p:cNvPr id="13" name="Image 12"/>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cxnSp>
        <p:nvCxnSpPr>
          <p:cNvPr id="18" name="Connecteur droit avec flèche 17"/>
          <p:cNvCxnSpPr/>
          <p:nvPr/>
        </p:nvCxnSpPr>
        <p:spPr>
          <a:xfrm flipH="1">
            <a:off x="5532057" y="3776133"/>
            <a:ext cx="1038076" cy="91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3" name="Elbow Connector 22"/>
          <p:cNvCxnSpPr/>
          <p:nvPr/>
        </p:nvCxnSpPr>
        <p:spPr>
          <a:xfrm flipH="1" flipV="1">
            <a:off x="5532058" y="3915005"/>
            <a:ext cx="1044954" cy="339890"/>
          </a:xfrm>
          <a:prstGeom prst="bentConnector3">
            <a:avLst/>
          </a:prstGeom>
          <a:ln w="19050" cap="flat">
            <a:solidFill>
              <a:srgbClr val="FF0000"/>
            </a:solidFill>
            <a:headEnd type="none"/>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Connecteur droit avec flèche 17"/>
          <p:cNvCxnSpPr/>
          <p:nvPr/>
        </p:nvCxnSpPr>
        <p:spPr>
          <a:xfrm flipH="1" flipV="1">
            <a:off x="5532058" y="4080501"/>
            <a:ext cx="522477" cy="39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5" name="Connecteur droit avec flèche 17"/>
          <p:cNvCxnSpPr/>
          <p:nvPr/>
        </p:nvCxnSpPr>
        <p:spPr>
          <a:xfrm flipH="1">
            <a:off x="5532057" y="4254895"/>
            <a:ext cx="522477" cy="60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6560079" y="3576638"/>
            <a:ext cx="2387192" cy="830997"/>
          </a:xfrm>
          <a:prstGeom prst="rect">
            <a:avLst/>
          </a:prstGeom>
          <a:noFill/>
        </p:spPr>
        <p:txBody>
          <a:bodyPr wrap="none" rtlCol="0">
            <a:spAutoFit/>
          </a:bodyPr>
          <a:lstStyle/>
          <a:p>
            <a:r>
              <a:rPr lang="en-US" sz="1600" dirty="0">
                <a:latin typeface="+mn-lt"/>
              </a:rPr>
              <a:t>Root data table files</a:t>
            </a:r>
          </a:p>
          <a:p>
            <a:endParaRPr lang="en-US" sz="1600" dirty="0">
              <a:latin typeface="+mn-lt"/>
            </a:endParaRPr>
          </a:p>
          <a:p>
            <a:r>
              <a:rPr lang="en-US" sz="1600" dirty="0">
                <a:latin typeface="+mn-lt"/>
              </a:rPr>
              <a:t>Secondary data table files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980435" y="2320506"/>
            <a:ext cx="5008868" cy="4086764"/>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Supervised classification</a:t>
            </a:r>
          </a:p>
        </p:txBody>
      </p:sp>
      <p:sp>
        <p:nvSpPr>
          <p:cNvPr id="11" name="Espace réservé du numéro de diapositive 10"/>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85</a:t>
            </a:fld>
            <a:endParaRPr lang="en-US" dirty="0"/>
          </a:p>
        </p:txBody>
      </p:sp>
      <p:sp>
        <p:nvSpPr>
          <p:cNvPr id="18434"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b="1" noProof="0" dirty="0"/>
              <a:t>Step 3 : </a:t>
            </a:r>
            <a:r>
              <a:rPr lang="en-US" noProof="0" dirty="0">
                <a:solidFill>
                  <a:srgbClr val="FF0000"/>
                </a:solidFill>
              </a:rPr>
              <a:t>Parameters</a:t>
            </a:r>
          </a:p>
          <a:p>
            <a:pPr>
              <a:buFont typeface="Arial" pitchFamily="34" charset="0"/>
              <a:buChar char="•"/>
            </a:pPr>
            <a:endParaRPr lang="en-US" noProof="0" dirty="0"/>
          </a:p>
        </p:txBody>
      </p:sp>
      <p:cxnSp>
        <p:nvCxnSpPr>
          <p:cNvPr id="10" name="Connecteur droit avec flèche 9"/>
          <p:cNvCxnSpPr/>
          <p:nvPr/>
        </p:nvCxnSpPr>
        <p:spPr>
          <a:xfrm>
            <a:off x="3191694" y="2965121"/>
            <a:ext cx="153270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Flèche vers le bas 7"/>
          <p:cNvSpPr/>
          <p:nvPr/>
        </p:nvSpPr>
        <p:spPr>
          <a:xfrm>
            <a:off x="5479413" y="2212975"/>
            <a:ext cx="327025"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5" name="Picture 2"/>
          <p:cNvPicPr>
            <a:picLocks noChangeAspect="1" noChangeArrowheads="1"/>
          </p:cNvPicPr>
          <p:nvPr/>
        </p:nvPicPr>
        <p:blipFill>
          <a:blip r:embed="rId3"/>
          <a:srcRect/>
          <a:stretch>
            <a:fillRect/>
          </a:stretch>
        </p:blipFill>
        <p:spPr bwMode="auto">
          <a:xfrm>
            <a:off x="142341" y="403921"/>
            <a:ext cx="421481" cy="400050"/>
          </a:xfrm>
          <a:prstGeom prst="rect">
            <a:avLst/>
          </a:prstGeom>
          <a:noFill/>
          <a:ln w="9525">
            <a:noFill/>
            <a:miter lim="800000"/>
            <a:headEnd/>
            <a:tailEnd/>
          </a:ln>
          <a:effectLst/>
        </p:spPr>
      </p:pic>
      <p:pic>
        <p:nvPicPr>
          <p:cNvPr id="16" name="Image 15"/>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cxnSp>
        <p:nvCxnSpPr>
          <p:cNvPr id="13" name="Connecteur droit avec flèche 12"/>
          <p:cNvCxnSpPr/>
          <p:nvPr/>
        </p:nvCxnSpPr>
        <p:spPr>
          <a:xfrm>
            <a:off x="3191694" y="3190007"/>
            <a:ext cx="1532709"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1431680" y="2793249"/>
            <a:ext cx="1836070" cy="584775"/>
          </a:xfrm>
          <a:prstGeom prst="rect">
            <a:avLst/>
          </a:prstGeom>
          <a:noFill/>
        </p:spPr>
        <p:txBody>
          <a:bodyPr wrap="square" rtlCol="0">
            <a:spAutoFit/>
          </a:bodyPr>
          <a:lstStyle/>
          <a:p>
            <a:pPr algn="r"/>
            <a:r>
              <a:rPr lang="en-US" sz="1600" dirty="0">
                <a:latin typeface="+mn-lt"/>
              </a:rPr>
              <a:t>Target variable</a:t>
            </a:r>
          </a:p>
          <a:p>
            <a:pPr algn="r"/>
            <a:r>
              <a:rPr lang="en-US" sz="1600" dirty="0">
                <a:latin typeface="+mn-lt"/>
              </a:rPr>
              <a:t>Main target value</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066622" y="2651512"/>
            <a:ext cx="4501374" cy="3672697"/>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Supervised classification</a:t>
            </a:r>
          </a:p>
        </p:txBody>
      </p:sp>
      <p:sp>
        <p:nvSpPr>
          <p:cNvPr id="11" name="Espace réservé du numéro de diapositive 10"/>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86</a:t>
            </a:fld>
            <a:endParaRPr lang="en-US" dirty="0"/>
          </a:p>
        </p:txBody>
      </p:sp>
      <p:sp>
        <p:nvSpPr>
          <p:cNvPr id="18434" name="Espace réservé du contenu 2"/>
          <p:cNvSpPr>
            <a:spLocks noGrp="1"/>
          </p:cNvSpPr>
          <p:nvPr>
            <p:ph sz="quarter" idx="1"/>
          </p:nvPr>
        </p:nvSpPr>
        <p:spPr>
          <a:xfrm>
            <a:off x="457200" y="1774825"/>
            <a:ext cx="8582025" cy="681038"/>
          </a:xfrm>
        </p:spPr>
        <p:txBody>
          <a:bodyPr>
            <a:normAutofit/>
          </a:bodyPr>
          <a:lstStyle/>
          <a:p>
            <a:pPr>
              <a:buFont typeface="Arial" pitchFamily="34" charset="0"/>
              <a:buChar char="•"/>
            </a:pPr>
            <a:r>
              <a:rPr lang="en-US" b="1" noProof="0" dirty="0"/>
              <a:t>Step 4 : </a:t>
            </a:r>
            <a:r>
              <a:rPr lang="en-US" noProof="0" dirty="0">
                <a:solidFill>
                  <a:srgbClr val="FF0000"/>
                </a:solidFill>
              </a:rPr>
              <a:t>Variable construction parameters</a:t>
            </a:r>
          </a:p>
          <a:p>
            <a:pPr>
              <a:buFont typeface="Arial" pitchFamily="34" charset="0"/>
              <a:buChar char="•"/>
            </a:pPr>
            <a:endParaRPr lang="en-US" noProof="0" dirty="0"/>
          </a:p>
        </p:txBody>
      </p:sp>
      <p:sp>
        <p:nvSpPr>
          <p:cNvPr id="8" name="Flèche vers le bas 7"/>
          <p:cNvSpPr/>
          <p:nvPr/>
        </p:nvSpPr>
        <p:spPr>
          <a:xfrm>
            <a:off x="5387574" y="2525713"/>
            <a:ext cx="327025"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5" name="Picture 2"/>
          <p:cNvPicPr>
            <a:picLocks noChangeAspect="1" noChangeArrowheads="1"/>
          </p:cNvPicPr>
          <p:nvPr/>
        </p:nvPicPr>
        <p:blipFill>
          <a:blip r:embed="rId3"/>
          <a:srcRect/>
          <a:stretch>
            <a:fillRect/>
          </a:stretch>
        </p:blipFill>
        <p:spPr bwMode="auto">
          <a:xfrm>
            <a:off x="142341" y="403921"/>
            <a:ext cx="421481" cy="400050"/>
          </a:xfrm>
          <a:prstGeom prst="rect">
            <a:avLst/>
          </a:prstGeom>
          <a:noFill/>
          <a:ln w="9525">
            <a:noFill/>
            <a:miter lim="800000"/>
            <a:headEnd/>
            <a:tailEnd/>
          </a:ln>
          <a:effectLst/>
        </p:spPr>
      </p:pic>
      <p:pic>
        <p:nvPicPr>
          <p:cNvPr id="16" name="Image 15"/>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sp>
        <p:nvSpPr>
          <p:cNvPr id="12" name="Flèche vers le bas 11"/>
          <p:cNvSpPr/>
          <p:nvPr/>
        </p:nvSpPr>
        <p:spPr>
          <a:xfrm>
            <a:off x="5854263" y="3291982"/>
            <a:ext cx="239702" cy="63539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8" name="Espace réservé du contenu 2"/>
          <p:cNvSpPr txBox="1">
            <a:spLocks/>
          </p:cNvSpPr>
          <p:nvPr/>
        </p:nvSpPr>
        <p:spPr>
          <a:xfrm>
            <a:off x="1123433" y="4093328"/>
            <a:ext cx="2777078" cy="838239"/>
          </a:xfrm>
          <a:prstGeom prst="rect">
            <a:avLst/>
          </a:prstGeom>
        </p:spPr>
        <p:txBody>
          <a:bodyPr vert="horz">
            <a:normAutofit/>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chemeClr val="accent5"/>
              </a:solidFill>
              <a:effectLst/>
              <a:uLnTx/>
              <a:uFillTx/>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kumimoji="0" lang="en-US" sz="1600" b="0" i="0" u="none" strike="noStrike" kern="1200" cap="none" spc="0" normalizeH="0" baseline="0" noProof="0" dirty="0">
                <a:ln>
                  <a:noFill/>
                </a:ln>
                <a:solidFill>
                  <a:schemeClr val="accent5"/>
                </a:solidFill>
                <a:effectLst/>
                <a:uLnTx/>
                <a:uFillTx/>
                <a:latin typeface="+mn-lt"/>
              </a:rPr>
              <a:t>Optional</a:t>
            </a:r>
            <a:endParaRPr lang="en-US" sz="1600" dirty="0">
              <a:solidFill>
                <a:schemeClr val="accent5"/>
              </a:solidFill>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kumimoji="0" lang="en-US" sz="1600" b="0" i="0" u="none" strike="noStrike" kern="1200" cap="none" spc="0" normalizeH="0" baseline="0" noProof="0" dirty="0">
                <a:ln>
                  <a:noFill/>
                </a:ln>
                <a:solidFill>
                  <a:schemeClr val="accent5"/>
                </a:solidFill>
                <a:effectLst/>
                <a:uLnTx/>
                <a:uFillTx/>
                <a:latin typeface="+mn-lt"/>
              </a:rPr>
              <a:t>	</a:t>
            </a:r>
            <a:r>
              <a:rPr kumimoji="0" lang="en-US" sz="1300" b="0" i="0" u="none" strike="noStrike" kern="1200" cap="none" spc="0" normalizeH="0" baseline="0" noProof="0" dirty="0">
                <a:ln>
                  <a:noFill/>
                </a:ln>
                <a:solidFill>
                  <a:schemeClr val="accent5"/>
                </a:solidFill>
                <a:effectLst/>
                <a:uLnTx/>
                <a:uFillTx/>
                <a:latin typeface="+mn-lt"/>
              </a:rPr>
              <a:t>Choice of construction rules</a:t>
            </a:r>
          </a:p>
        </p:txBody>
      </p:sp>
      <p:cxnSp>
        <p:nvCxnSpPr>
          <p:cNvPr id="6" name="Elbow Connector 5"/>
          <p:cNvCxnSpPr>
            <a:endCxn id="23" idx="0"/>
          </p:cNvCxnSpPr>
          <p:nvPr/>
        </p:nvCxnSpPr>
        <p:spPr>
          <a:xfrm>
            <a:off x="2511972" y="4487860"/>
            <a:ext cx="3938275" cy="551698"/>
          </a:xfrm>
          <a:prstGeom prst="bentConnector2">
            <a:avLst/>
          </a:prstGeom>
          <a:ln w="19050">
            <a:solidFill>
              <a:srgbClr val="FF0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5968753" y="5039558"/>
            <a:ext cx="962988" cy="251534"/>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12648" y="212416"/>
            <a:ext cx="8153400" cy="990600"/>
          </a:xfrm>
        </p:spPr>
        <p:txBody>
          <a:bodyPr/>
          <a:lstStyle/>
          <a:p>
            <a:pPr fontAlgn="auto">
              <a:spcAft>
                <a:spcPts val="0"/>
              </a:spcAft>
              <a:defRPr/>
            </a:pPr>
            <a:r>
              <a:rPr lang="en-US" noProof="0" dirty="0">
                <a:solidFill>
                  <a:schemeClr val="accent1">
                    <a:satMod val="150000"/>
                  </a:schemeClr>
                </a:solidFill>
              </a:rPr>
              <a:t>Supervised classification</a:t>
            </a:r>
          </a:p>
        </p:txBody>
      </p:sp>
      <p:sp>
        <p:nvSpPr>
          <p:cNvPr id="11" name="Espace réservé du numéro de diapositive 10"/>
          <p:cNvSpPr>
            <a:spLocks noGrp="1"/>
          </p:cNvSpPr>
          <p:nvPr>
            <p:ph type="sldNum" sz="quarter" idx="12"/>
          </p:nvPr>
        </p:nvSpPr>
        <p:spPr>
          <a:xfrm>
            <a:off x="0" y="1256038"/>
            <a:ext cx="533400" cy="244476"/>
          </a:xfrm>
        </p:spPr>
        <p:txBody>
          <a:bodyPr>
            <a:normAutofit fontScale="85000" lnSpcReduction="20000"/>
          </a:bodyPr>
          <a:lstStyle/>
          <a:p>
            <a:pPr>
              <a:defRPr/>
            </a:pPr>
            <a:fld id="{1EE9000E-835C-4D2B-80DD-B9C1E637FB41}" type="slidenum">
              <a:rPr lang="en-US" smtClean="0"/>
              <a:pPr>
                <a:defRPr/>
              </a:pPr>
              <a:t>87</a:t>
            </a:fld>
            <a:endParaRPr lang="en-US" dirty="0"/>
          </a:p>
        </p:txBody>
      </p:sp>
      <p:sp>
        <p:nvSpPr>
          <p:cNvPr id="18434" name="Espace réservé du contenu 2"/>
          <p:cNvSpPr>
            <a:spLocks noGrp="1"/>
          </p:cNvSpPr>
          <p:nvPr>
            <p:ph sz="quarter" idx="1"/>
          </p:nvPr>
        </p:nvSpPr>
        <p:spPr>
          <a:xfrm>
            <a:off x="457200" y="1758641"/>
            <a:ext cx="8582025" cy="681038"/>
          </a:xfrm>
        </p:spPr>
        <p:txBody>
          <a:bodyPr>
            <a:normAutofit/>
          </a:bodyPr>
          <a:lstStyle/>
          <a:p>
            <a:pPr>
              <a:buFont typeface="Arial" pitchFamily="34" charset="0"/>
              <a:buChar char="•"/>
            </a:pPr>
            <a:r>
              <a:rPr lang="en-US" b="1" noProof="0" dirty="0"/>
              <a:t>Step 4 : </a:t>
            </a:r>
            <a:r>
              <a:rPr lang="en-US" noProof="0" dirty="0">
                <a:solidFill>
                  <a:srgbClr val="FF0000"/>
                </a:solidFill>
              </a:rPr>
              <a:t>Variable construction parameters</a:t>
            </a:r>
          </a:p>
          <a:p>
            <a:pPr>
              <a:buFont typeface="Arial" pitchFamily="34" charset="0"/>
              <a:buChar char="•"/>
            </a:pPr>
            <a:endParaRPr lang="en-US" noProof="0" dirty="0"/>
          </a:p>
          <a:p>
            <a:pPr>
              <a:buFont typeface="Arial" pitchFamily="34" charset="0"/>
              <a:buChar char="•"/>
            </a:pPr>
            <a:endParaRPr lang="en-US" noProof="0" dirty="0">
              <a:solidFill>
                <a:srgbClr val="FF0000"/>
              </a:solidFill>
            </a:endParaRPr>
          </a:p>
        </p:txBody>
      </p:sp>
      <p:pic>
        <p:nvPicPr>
          <p:cNvPr id="15" name="Picture 2"/>
          <p:cNvPicPr>
            <a:picLocks noChangeAspect="1" noChangeArrowheads="1"/>
          </p:cNvPicPr>
          <p:nvPr/>
        </p:nvPicPr>
        <p:blipFill>
          <a:blip r:embed="rId2"/>
          <a:srcRect/>
          <a:stretch>
            <a:fillRect/>
          </a:stretch>
        </p:blipFill>
        <p:spPr bwMode="auto">
          <a:xfrm>
            <a:off x="142341" y="387737"/>
            <a:ext cx="421481" cy="400050"/>
          </a:xfrm>
          <a:prstGeom prst="rect">
            <a:avLst/>
          </a:prstGeom>
          <a:noFill/>
          <a:ln w="9525">
            <a:noFill/>
            <a:miter lim="800000"/>
            <a:headEnd/>
            <a:tailEnd/>
          </a:ln>
          <a:effectLst/>
        </p:spPr>
      </p:pic>
      <p:pic>
        <p:nvPicPr>
          <p:cNvPr id="16" name="Image 15"/>
          <p:cNvPicPr>
            <a:picLocks noChangeAspect="1"/>
          </p:cNvPicPr>
          <p:nvPr/>
        </p:nvPicPr>
        <p:blipFill>
          <a:blip r:embed="rId3" cstate="print"/>
          <a:stretch>
            <a:fillRect/>
          </a:stretch>
        </p:blipFill>
        <p:spPr bwMode="auto">
          <a:xfrm>
            <a:off x="142341" y="855807"/>
            <a:ext cx="464762" cy="236190"/>
          </a:xfrm>
          <a:prstGeom prst="rect">
            <a:avLst/>
          </a:prstGeom>
          <a:noFill/>
          <a:ln w="9525">
            <a:noFill/>
            <a:miter lim="800000"/>
            <a:headEnd/>
            <a:tailEnd/>
          </a:ln>
          <a:effectLst/>
        </p:spPr>
      </p:pic>
      <p:sp>
        <p:nvSpPr>
          <p:cNvPr id="10" name="Espace réservé du contenu 2"/>
          <p:cNvSpPr txBox="1">
            <a:spLocks/>
          </p:cNvSpPr>
          <p:nvPr/>
        </p:nvSpPr>
        <p:spPr>
          <a:xfrm>
            <a:off x="179277" y="3914693"/>
            <a:ext cx="2777078" cy="838239"/>
          </a:xfrm>
          <a:prstGeom prst="rect">
            <a:avLst/>
          </a:prstGeom>
        </p:spPr>
        <p:txBody>
          <a:bodyPr vert="horz">
            <a:normAutofit/>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chemeClr val="accent5"/>
              </a:solidFill>
              <a:effectLst/>
              <a:uLnTx/>
              <a:uFillTx/>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kumimoji="0" lang="en-US" sz="1600" b="0" i="0" u="none" strike="noStrike" kern="1200" cap="none" spc="0" normalizeH="0" baseline="0" noProof="0" dirty="0">
                <a:ln>
                  <a:noFill/>
                </a:ln>
                <a:solidFill>
                  <a:schemeClr val="accent5"/>
                </a:solidFill>
                <a:effectLst/>
                <a:uLnTx/>
                <a:uFillTx/>
                <a:latin typeface="+mn-lt"/>
              </a:rPr>
              <a:t>Optional</a:t>
            </a:r>
            <a:endParaRPr lang="en-US" sz="1600" dirty="0">
              <a:solidFill>
                <a:schemeClr val="accent5"/>
              </a:solidFill>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kumimoji="0" lang="en-US" sz="1600" b="0" i="0" u="none" strike="noStrike" kern="1200" cap="none" spc="0" normalizeH="0" baseline="0" noProof="0" dirty="0">
                <a:ln>
                  <a:noFill/>
                </a:ln>
                <a:solidFill>
                  <a:schemeClr val="accent5"/>
                </a:solidFill>
                <a:effectLst/>
                <a:uLnTx/>
                <a:uFillTx/>
                <a:latin typeface="+mn-lt"/>
              </a:rPr>
              <a:t>	</a:t>
            </a:r>
            <a:r>
              <a:rPr kumimoji="0" lang="en-US" sz="1300" b="0" i="0" u="none" strike="noStrike" kern="1200" cap="none" spc="0" normalizeH="0" baseline="0" noProof="0" dirty="0">
                <a:ln>
                  <a:noFill/>
                </a:ln>
                <a:solidFill>
                  <a:schemeClr val="accent5"/>
                </a:solidFill>
                <a:effectLst/>
                <a:uLnTx/>
                <a:uFillTx/>
                <a:latin typeface="+mn-lt"/>
              </a:rPr>
              <a:t>Choice of construction rules</a:t>
            </a:r>
          </a:p>
        </p:txBody>
      </p:sp>
      <p:pic>
        <p:nvPicPr>
          <p:cNvPr id="122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5112" y="2430648"/>
            <a:ext cx="4500742" cy="40349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Left Brace 2"/>
          <p:cNvSpPr/>
          <p:nvPr/>
        </p:nvSpPr>
        <p:spPr>
          <a:xfrm>
            <a:off x="2747597" y="2919104"/>
            <a:ext cx="526687" cy="3276600"/>
          </a:xfrm>
          <a:prstGeom prst="leftBrace">
            <a:avLst>
              <a:gd name="adj1" fmla="val 8333"/>
              <a:gd name="adj2" fmla="val 51453"/>
            </a:avLst>
          </a:prstGeom>
          <a:ln w="1905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6347" y="2449902"/>
            <a:ext cx="4552763" cy="38365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Supervised classification</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fr-FR" smtClean="0"/>
              <a:pPr>
                <a:defRPr/>
              </a:pPr>
              <a:t>88</a:t>
            </a:fld>
            <a:endParaRPr lang="fr-FR"/>
          </a:p>
        </p:txBody>
      </p:sp>
      <p:sp>
        <p:nvSpPr>
          <p:cNvPr id="20482"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b="1" noProof="0" dirty="0"/>
              <a:t>Step 5 : </a:t>
            </a:r>
            <a:r>
              <a:rPr lang="en-US" noProof="0" dirty="0">
                <a:solidFill>
                  <a:srgbClr val="FF0000"/>
                </a:solidFill>
              </a:rPr>
              <a:t>Analysis results</a:t>
            </a:r>
          </a:p>
          <a:p>
            <a:pPr>
              <a:buFont typeface="Arial" pitchFamily="34" charset="0"/>
              <a:buChar char="•"/>
            </a:pPr>
            <a:endParaRPr lang="en-US" noProof="0" dirty="0"/>
          </a:p>
        </p:txBody>
      </p:sp>
      <p:pic>
        <p:nvPicPr>
          <p:cNvPr id="10" name="Picture 2"/>
          <p:cNvPicPr>
            <a:picLocks noChangeAspect="1" noChangeArrowheads="1"/>
          </p:cNvPicPr>
          <p:nvPr/>
        </p:nvPicPr>
        <p:blipFill>
          <a:blip r:embed="rId3"/>
          <a:srcRect/>
          <a:stretch>
            <a:fillRect/>
          </a:stretch>
        </p:blipFill>
        <p:spPr bwMode="auto">
          <a:xfrm>
            <a:off x="142341" y="403921"/>
            <a:ext cx="421481" cy="400050"/>
          </a:xfrm>
          <a:prstGeom prst="rect">
            <a:avLst/>
          </a:prstGeom>
          <a:noFill/>
          <a:ln w="9525">
            <a:noFill/>
            <a:miter lim="800000"/>
            <a:headEnd/>
            <a:tailEnd/>
          </a:ln>
          <a:effectLst/>
        </p:spPr>
      </p:pic>
      <p:pic>
        <p:nvPicPr>
          <p:cNvPr id="15" name="Image 14"/>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cxnSp>
        <p:nvCxnSpPr>
          <p:cNvPr id="17" name="Connecteur droit avec flèche 16"/>
          <p:cNvCxnSpPr>
            <a:stCxn id="3" idx="3"/>
          </p:cNvCxnSpPr>
          <p:nvPr/>
        </p:nvCxnSpPr>
        <p:spPr>
          <a:xfrm flipV="1">
            <a:off x="3579448" y="3581400"/>
            <a:ext cx="1242724" cy="71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8" name="Flèche vers le bas 17"/>
          <p:cNvSpPr/>
          <p:nvPr/>
        </p:nvSpPr>
        <p:spPr>
          <a:xfrm>
            <a:off x="5664780" y="2289969"/>
            <a:ext cx="327025"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fr-FR"/>
          </a:p>
        </p:txBody>
      </p:sp>
      <p:sp>
        <p:nvSpPr>
          <p:cNvPr id="3" name="TextBox 2"/>
          <p:cNvSpPr txBox="1"/>
          <p:nvPr/>
        </p:nvSpPr>
        <p:spPr>
          <a:xfrm>
            <a:off x="1685660" y="3412841"/>
            <a:ext cx="1893788" cy="338554"/>
          </a:xfrm>
          <a:prstGeom prst="rect">
            <a:avLst/>
          </a:prstGeom>
          <a:noFill/>
        </p:spPr>
        <p:txBody>
          <a:bodyPr wrap="none" rtlCol="0">
            <a:spAutoFit/>
          </a:bodyPr>
          <a:lstStyle/>
          <a:p>
            <a:r>
              <a:rPr lang="en-US" sz="1600" dirty="0">
                <a:latin typeface="+mn-lt"/>
              </a:rPr>
              <a:t>Results files directory</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34" y="2367429"/>
            <a:ext cx="3861932" cy="3254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8483" y="2233808"/>
            <a:ext cx="4163815" cy="3082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Supervised classification</a:t>
            </a:r>
          </a:p>
        </p:txBody>
      </p:sp>
      <p:sp>
        <p:nvSpPr>
          <p:cNvPr id="14" name="Espace réservé du numéro de diapositive 13"/>
          <p:cNvSpPr>
            <a:spLocks noGrp="1"/>
          </p:cNvSpPr>
          <p:nvPr>
            <p:ph type="sldNum" sz="quarter" idx="12"/>
          </p:nvPr>
        </p:nvSpPr>
        <p:spPr/>
        <p:txBody>
          <a:bodyPr>
            <a:normAutofit fontScale="85000" lnSpcReduction="20000"/>
          </a:bodyPr>
          <a:lstStyle/>
          <a:p>
            <a:pPr>
              <a:defRPr/>
            </a:pPr>
            <a:fld id="{1EE9000E-835C-4D2B-80DD-B9C1E637FB41}" type="slidenum">
              <a:rPr lang="fr-FR" smtClean="0"/>
              <a:pPr>
                <a:defRPr/>
              </a:pPr>
              <a:t>89</a:t>
            </a:fld>
            <a:endParaRPr lang="fr-FR"/>
          </a:p>
        </p:txBody>
      </p:sp>
      <p:sp>
        <p:nvSpPr>
          <p:cNvPr id="21506"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b="1" noProof="0" dirty="0"/>
              <a:t>Step 6 : </a:t>
            </a:r>
            <a:r>
              <a:rPr lang="en-US" noProof="0" dirty="0">
                <a:solidFill>
                  <a:srgbClr val="FF0000"/>
                </a:solidFill>
              </a:rPr>
              <a:t>Start the analysis</a:t>
            </a:r>
          </a:p>
          <a:p>
            <a:pPr>
              <a:buFont typeface="Arial" pitchFamily="34" charset="0"/>
              <a:buChar char="•"/>
            </a:pPr>
            <a:endParaRPr lang="en-US" noProof="0" dirty="0"/>
          </a:p>
        </p:txBody>
      </p:sp>
      <p:sp>
        <p:nvSpPr>
          <p:cNvPr id="11" name="Flèche vers le bas 10"/>
          <p:cNvSpPr/>
          <p:nvPr/>
        </p:nvSpPr>
        <p:spPr>
          <a:xfrm rot="10800000">
            <a:off x="7062292" y="4770783"/>
            <a:ext cx="327025" cy="1293292"/>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fr-FR"/>
          </a:p>
        </p:txBody>
      </p:sp>
      <p:sp>
        <p:nvSpPr>
          <p:cNvPr id="12" name="ZoneTexte 11"/>
          <p:cNvSpPr txBox="1"/>
          <p:nvPr/>
        </p:nvSpPr>
        <p:spPr>
          <a:xfrm>
            <a:off x="812814" y="6072370"/>
            <a:ext cx="1763486" cy="338554"/>
          </a:xfrm>
          <a:prstGeom prst="rect">
            <a:avLst/>
          </a:prstGeom>
          <a:noFill/>
        </p:spPr>
        <p:txBody>
          <a:bodyPr wrap="square" rtlCol="0">
            <a:spAutoFit/>
          </a:bodyPr>
          <a:lstStyle/>
          <a:p>
            <a:pPr algn="ctr"/>
            <a:r>
              <a:rPr lang="fr-FR" sz="1600" dirty="0">
                <a:solidFill>
                  <a:srgbClr val="FF0000"/>
                </a:solidFill>
                <a:latin typeface="+mn-lt"/>
              </a:rPr>
              <a:t>1 - Train model</a:t>
            </a:r>
          </a:p>
        </p:txBody>
      </p:sp>
      <p:sp>
        <p:nvSpPr>
          <p:cNvPr id="13" name="ZoneTexte 12"/>
          <p:cNvSpPr txBox="1"/>
          <p:nvPr/>
        </p:nvSpPr>
        <p:spPr>
          <a:xfrm>
            <a:off x="5218481" y="6064076"/>
            <a:ext cx="3925519" cy="523220"/>
          </a:xfrm>
          <a:prstGeom prst="rect">
            <a:avLst/>
          </a:prstGeom>
          <a:noFill/>
        </p:spPr>
        <p:txBody>
          <a:bodyPr wrap="square" rtlCol="0">
            <a:spAutoFit/>
          </a:bodyPr>
          <a:lstStyle/>
          <a:p>
            <a:pPr algn="ctr"/>
            <a:r>
              <a:rPr lang="fr-FR" sz="1400" dirty="0">
                <a:solidFill>
                  <a:srgbClr val="FF0000"/>
                </a:solidFill>
                <a:latin typeface="+mn-lt"/>
              </a:rPr>
              <a:t>2 - </a:t>
            </a:r>
            <a:r>
              <a:rPr lang="fr-FR" sz="1400" dirty="0" err="1">
                <a:solidFill>
                  <a:srgbClr val="FF0000"/>
                </a:solidFill>
                <a:latin typeface="+mn-lt"/>
              </a:rPr>
              <a:t>Inspect</a:t>
            </a:r>
            <a:r>
              <a:rPr lang="fr-FR" sz="1400" dirty="0">
                <a:solidFill>
                  <a:srgbClr val="FF0000"/>
                </a:solidFill>
                <a:latin typeface="+mn-lt"/>
              </a:rPr>
              <a:t> the </a:t>
            </a:r>
            <a:r>
              <a:rPr lang="fr-FR" sz="1400" dirty="0" err="1">
                <a:solidFill>
                  <a:srgbClr val="FF0000"/>
                </a:solidFill>
                <a:latin typeface="+mn-lt"/>
              </a:rPr>
              <a:t>results</a:t>
            </a:r>
            <a:r>
              <a:rPr lang="fr-FR" sz="1400" dirty="0">
                <a:solidFill>
                  <a:srgbClr val="FF0000"/>
                </a:solidFill>
                <a:latin typeface="+mn-lt"/>
              </a:rPr>
              <a:t> </a:t>
            </a:r>
            <a:r>
              <a:rPr lang="fr-FR" sz="1400" dirty="0" err="1">
                <a:solidFill>
                  <a:srgbClr val="FF0000"/>
                </a:solidFill>
                <a:latin typeface="+mn-lt"/>
              </a:rPr>
              <a:t>using</a:t>
            </a:r>
            <a:r>
              <a:rPr lang="fr-FR" sz="1400" dirty="0">
                <a:solidFill>
                  <a:srgbClr val="FF0000"/>
                </a:solidFill>
                <a:latin typeface="+mn-lt"/>
              </a:rPr>
              <a:t> </a:t>
            </a:r>
            <a:r>
              <a:rPr lang="fr-FR" sz="1400" dirty="0" err="1">
                <a:solidFill>
                  <a:srgbClr val="FF0000"/>
                </a:solidFill>
                <a:latin typeface="+mn-lt"/>
              </a:rPr>
              <a:t>Khiops</a:t>
            </a:r>
            <a:r>
              <a:rPr lang="fr-FR" sz="1400" dirty="0">
                <a:solidFill>
                  <a:srgbClr val="FF0000"/>
                </a:solidFill>
                <a:latin typeface="+mn-lt"/>
              </a:rPr>
              <a:t> </a:t>
            </a:r>
            <a:r>
              <a:rPr lang="fr-FR" sz="1400" dirty="0" err="1">
                <a:solidFill>
                  <a:srgbClr val="FF0000"/>
                </a:solidFill>
                <a:latin typeface="+mn-lt"/>
              </a:rPr>
              <a:t>Visualization</a:t>
            </a:r>
            <a:r>
              <a:rPr lang="fr-FR" sz="1400" dirty="0">
                <a:solidFill>
                  <a:schemeClr val="bg2">
                    <a:lumMod val="50000"/>
                  </a:schemeClr>
                </a:solidFill>
                <a:latin typeface="+mn-lt"/>
              </a:rPr>
              <a:t> </a:t>
            </a:r>
          </a:p>
          <a:p>
            <a:pPr algn="ctr"/>
            <a:r>
              <a:rPr lang="fr-FR" sz="1400" dirty="0">
                <a:solidFill>
                  <a:schemeClr val="bg2">
                    <a:lumMod val="50000"/>
                  </a:schemeClr>
                </a:solidFill>
                <a:latin typeface="+mn-lt"/>
              </a:rPr>
              <a:t>      (double-click on</a:t>
            </a:r>
            <a:r>
              <a:rPr lang="fr-FR" sz="1400" i="1" dirty="0">
                <a:solidFill>
                  <a:schemeClr val="bg2">
                    <a:lumMod val="50000"/>
                  </a:schemeClr>
                </a:solidFill>
                <a:latin typeface="+mn-lt"/>
              </a:rPr>
              <a:t> .</a:t>
            </a:r>
            <a:r>
              <a:rPr lang="fr-FR" sz="1400" i="1" dirty="0" err="1">
                <a:solidFill>
                  <a:schemeClr val="bg2">
                    <a:lumMod val="50000"/>
                  </a:schemeClr>
                </a:solidFill>
                <a:latin typeface="+mn-lt"/>
              </a:rPr>
              <a:t>khj</a:t>
            </a:r>
            <a:r>
              <a:rPr lang="fr-FR" sz="1400" dirty="0">
                <a:solidFill>
                  <a:schemeClr val="bg2">
                    <a:lumMod val="50000"/>
                  </a:schemeClr>
                </a:solidFill>
                <a:latin typeface="+mn-lt"/>
              </a:rPr>
              <a:t> file)</a:t>
            </a:r>
          </a:p>
        </p:txBody>
      </p:sp>
      <p:sp>
        <p:nvSpPr>
          <p:cNvPr id="8" name="Flèche vers le bas 7"/>
          <p:cNvSpPr/>
          <p:nvPr/>
        </p:nvSpPr>
        <p:spPr>
          <a:xfrm rot="10800000">
            <a:off x="1450552" y="5578834"/>
            <a:ext cx="327025" cy="450676"/>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fr-FR"/>
          </a:p>
        </p:txBody>
      </p:sp>
      <p:pic>
        <p:nvPicPr>
          <p:cNvPr id="15" name="Picture 2"/>
          <p:cNvPicPr>
            <a:picLocks noChangeAspect="1" noChangeArrowheads="1"/>
          </p:cNvPicPr>
          <p:nvPr/>
        </p:nvPicPr>
        <p:blipFill>
          <a:blip r:embed="rId4"/>
          <a:srcRect/>
          <a:stretch>
            <a:fillRect/>
          </a:stretch>
        </p:blipFill>
        <p:spPr bwMode="auto">
          <a:xfrm>
            <a:off x="142341" y="403921"/>
            <a:ext cx="421481" cy="400050"/>
          </a:xfrm>
          <a:prstGeom prst="rect">
            <a:avLst/>
          </a:prstGeom>
          <a:noFill/>
          <a:ln w="9525">
            <a:noFill/>
            <a:miter lim="800000"/>
            <a:headEnd/>
            <a:tailEnd/>
          </a:ln>
          <a:effectLst/>
        </p:spPr>
      </p:pic>
      <p:pic>
        <p:nvPicPr>
          <p:cNvPr id="17" name="Image 16"/>
          <p:cNvPicPr>
            <a:picLocks noChangeAspect="1"/>
          </p:cNvPicPr>
          <p:nvPr/>
        </p:nvPicPr>
        <p:blipFill>
          <a:blip r:embed="rId5" cstate="print"/>
          <a:stretch>
            <a:fillRect/>
          </a:stretch>
        </p:blipFill>
        <p:spPr bwMode="auto">
          <a:xfrm>
            <a:off x="142341" y="871991"/>
            <a:ext cx="464762" cy="236190"/>
          </a:xfrm>
          <a:prstGeom prst="rect">
            <a:avLst/>
          </a:prstGeom>
          <a:noFill/>
          <a:ln w="9525">
            <a:noFill/>
            <a:miter lim="800000"/>
            <a:headEnd/>
            <a:tailEnd/>
          </a:ln>
          <a:effectLst/>
        </p:spPr>
      </p:pic>
      <p:pic>
        <p:nvPicPr>
          <p:cNvPr id="19" name="Imag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63401" y="5937912"/>
            <a:ext cx="776377" cy="58782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a:stretch>
            <a:fillRect/>
          </a:stretch>
        </p:blipFill>
        <p:spPr>
          <a:xfrm>
            <a:off x="162115" y="3023603"/>
            <a:ext cx="4527233" cy="3693795"/>
          </a:xfrm>
          <a:prstGeom prst="rect">
            <a:avLst/>
          </a:prstGeom>
        </p:spPr>
      </p:pic>
      <p:sp>
        <p:nvSpPr>
          <p:cNvPr id="2" name="Titre 1"/>
          <p:cNvSpPr>
            <a:spLocks noGrp="1"/>
          </p:cNvSpPr>
          <p:nvPr>
            <p:ph type="title"/>
          </p:nvPr>
        </p:nvSpPr>
        <p:spPr>
          <a:xfrm>
            <a:off x="612648" y="220508"/>
            <a:ext cx="8153400" cy="990600"/>
          </a:xfrm>
        </p:spPr>
        <p:txBody>
          <a:bodyPr/>
          <a:lstStyle/>
          <a:p>
            <a:pPr fontAlgn="auto">
              <a:spcAft>
                <a:spcPts val="0"/>
              </a:spcAft>
              <a:defRPr/>
            </a:pPr>
            <a:r>
              <a:rPr lang="en-US" dirty="0">
                <a:solidFill>
                  <a:schemeClr val="accent1">
                    <a:satMod val="150000"/>
                  </a:schemeClr>
                </a:solidFill>
              </a:rPr>
              <a:t>Supervised classification</a:t>
            </a:r>
          </a:p>
        </p:txBody>
      </p:sp>
      <p:sp>
        <p:nvSpPr>
          <p:cNvPr id="11" name="Espace réservé du numéro de diapositive 10"/>
          <p:cNvSpPr>
            <a:spLocks noGrp="1"/>
          </p:cNvSpPr>
          <p:nvPr>
            <p:ph type="sldNum" sz="quarter" idx="12"/>
          </p:nvPr>
        </p:nvSpPr>
        <p:spPr>
          <a:xfrm>
            <a:off x="0" y="1264130"/>
            <a:ext cx="533400" cy="244476"/>
          </a:xfrm>
        </p:spPr>
        <p:txBody>
          <a:bodyPr>
            <a:normAutofit fontScale="85000" lnSpcReduction="20000"/>
          </a:bodyPr>
          <a:lstStyle/>
          <a:p>
            <a:pPr>
              <a:defRPr/>
            </a:pPr>
            <a:fld id="{1EE9000E-835C-4D2B-80DD-B9C1E637FB41}" type="slidenum">
              <a:rPr lang="en-US" smtClean="0"/>
              <a:pPr>
                <a:defRPr/>
              </a:pPr>
              <a:t>9</a:t>
            </a:fld>
            <a:endParaRPr lang="en-US" dirty="0"/>
          </a:p>
        </p:txBody>
      </p:sp>
      <p:sp>
        <p:nvSpPr>
          <p:cNvPr id="18434" name="Espace réservé du contenu 2"/>
          <p:cNvSpPr>
            <a:spLocks noGrp="1"/>
          </p:cNvSpPr>
          <p:nvPr>
            <p:ph sz="quarter" idx="1"/>
          </p:nvPr>
        </p:nvSpPr>
        <p:spPr>
          <a:xfrm>
            <a:off x="457200" y="1766733"/>
            <a:ext cx="8582025" cy="681038"/>
          </a:xfrm>
        </p:spPr>
        <p:txBody>
          <a:bodyPr/>
          <a:lstStyle/>
          <a:p>
            <a:pPr>
              <a:buFont typeface="Arial" pitchFamily="34" charset="0"/>
              <a:buChar char="•"/>
            </a:pPr>
            <a:r>
              <a:rPr lang="en-US" b="1" dirty="0"/>
              <a:t>Step 3 : </a:t>
            </a:r>
            <a:r>
              <a:rPr lang="en-US" dirty="0">
                <a:solidFill>
                  <a:srgbClr val="FF0000"/>
                </a:solidFill>
              </a:rPr>
              <a:t>Parameters</a:t>
            </a:r>
          </a:p>
          <a:p>
            <a:pPr>
              <a:buFont typeface="Arial" pitchFamily="34" charset="0"/>
              <a:buChar char="•"/>
            </a:pPr>
            <a:endParaRPr lang="en-US" dirty="0"/>
          </a:p>
        </p:txBody>
      </p:sp>
      <p:sp>
        <p:nvSpPr>
          <p:cNvPr id="6" name="ZoneTexte 5"/>
          <p:cNvSpPr txBox="1"/>
          <p:nvPr/>
        </p:nvSpPr>
        <p:spPr>
          <a:xfrm>
            <a:off x="4776395" y="2447771"/>
            <a:ext cx="4082933" cy="4585871"/>
          </a:xfrm>
          <a:prstGeom prst="rect">
            <a:avLst/>
          </a:prstGeom>
          <a:noFill/>
        </p:spPr>
        <p:txBody>
          <a:bodyPr wrap="square">
            <a:spAutoFit/>
          </a:bodyPr>
          <a:lstStyle/>
          <a:p>
            <a:pPr fontAlgn="auto">
              <a:spcBef>
                <a:spcPts val="0"/>
              </a:spcBef>
              <a:spcAft>
                <a:spcPts val="0"/>
              </a:spcAft>
              <a:defRPr/>
            </a:pPr>
            <a:r>
              <a:rPr lang="en-US" sz="1500" dirty="0">
                <a:solidFill>
                  <a:srgbClr val="FF0000"/>
                </a:solidFill>
                <a:latin typeface="+mn-lt"/>
              </a:rPr>
              <a:t>Type of selected target variable implies type of analysis</a:t>
            </a:r>
          </a:p>
          <a:p>
            <a:pPr fontAlgn="auto">
              <a:spcBef>
                <a:spcPts val="0"/>
              </a:spcBef>
              <a:spcAft>
                <a:spcPts val="0"/>
              </a:spcAft>
              <a:defRPr/>
            </a:pPr>
            <a:r>
              <a:rPr lang="en-US" sz="1400" i="1" dirty="0">
                <a:solidFill>
                  <a:schemeClr val="tx1">
                    <a:lumMod val="50000"/>
                    <a:lumOff val="50000"/>
                  </a:schemeClr>
                </a:solidFill>
                <a:latin typeface="+mn-lt"/>
              </a:rPr>
              <a:t>	</a:t>
            </a:r>
            <a:r>
              <a:rPr lang="en-US" sz="1200" dirty="0">
                <a:solidFill>
                  <a:schemeClr val="tx1">
                    <a:lumMod val="50000"/>
                    <a:lumOff val="50000"/>
                  </a:schemeClr>
                </a:solidFill>
                <a:latin typeface="+mn-lt"/>
              </a:rPr>
              <a:t>Categorical 	-&gt; supervised classification</a:t>
            </a:r>
          </a:p>
          <a:p>
            <a:pPr fontAlgn="auto">
              <a:spcBef>
                <a:spcPts val="0"/>
              </a:spcBef>
              <a:spcAft>
                <a:spcPts val="0"/>
              </a:spcAft>
              <a:defRPr/>
            </a:pPr>
            <a:r>
              <a:rPr lang="en-US" sz="1200" dirty="0">
                <a:solidFill>
                  <a:schemeClr val="tx1">
                    <a:lumMod val="50000"/>
                    <a:lumOff val="50000"/>
                  </a:schemeClr>
                </a:solidFill>
                <a:latin typeface="+mn-lt"/>
              </a:rPr>
              <a:t>	Numerical 	-&gt; regression</a:t>
            </a:r>
          </a:p>
          <a:p>
            <a:pPr fontAlgn="auto">
              <a:spcBef>
                <a:spcPts val="0"/>
              </a:spcBef>
              <a:spcAft>
                <a:spcPts val="0"/>
              </a:spcAft>
              <a:defRPr/>
            </a:pPr>
            <a:r>
              <a:rPr lang="en-US" sz="1200" dirty="0">
                <a:solidFill>
                  <a:schemeClr val="tx1">
                    <a:lumMod val="50000"/>
                    <a:lumOff val="50000"/>
                  </a:schemeClr>
                </a:solidFill>
                <a:latin typeface="+mn-lt"/>
              </a:rPr>
              <a:t>	Empty 	-&gt; unsupervised analysis</a:t>
            </a:r>
          </a:p>
          <a:p>
            <a:pPr fontAlgn="auto">
              <a:spcBef>
                <a:spcPts val="0"/>
              </a:spcBef>
              <a:spcAft>
                <a:spcPts val="0"/>
              </a:spcAft>
              <a:defRPr/>
            </a:pPr>
            <a:endParaRPr lang="en-US" sz="1200" dirty="0">
              <a:solidFill>
                <a:schemeClr val="tx1">
                  <a:lumMod val="50000"/>
                  <a:lumOff val="50000"/>
                </a:schemeClr>
              </a:solidFill>
              <a:latin typeface="+mn-lt"/>
            </a:endParaRPr>
          </a:p>
          <a:p>
            <a:pPr fontAlgn="auto">
              <a:spcBef>
                <a:spcPts val="0"/>
              </a:spcBef>
              <a:spcAft>
                <a:spcPts val="0"/>
              </a:spcAft>
              <a:defRPr/>
            </a:pPr>
            <a:endParaRPr lang="en-US" sz="1500" dirty="0">
              <a:latin typeface="+mn-lt"/>
            </a:endParaRPr>
          </a:p>
          <a:p>
            <a:pPr fontAlgn="auto">
              <a:spcBef>
                <a:spcPts val="0"/>
              </a:spcBef>
              <a:spcAft>
                <a:spcPts val="0"/>
              </a:spcAft>
              <a:defRPr/>
            </a:pPr>
            <a:r>
              <a:rPr lang="en-US" sz="1500" dirty="0">
                <a:solidFill>
                  <a:srgbClr val="FF0000"/>
                </a:solidFill>
                <a:latin typeface="+mn-lt"/>
              </a:rPr>
              <a:t>Selective Naïve Bayes predictor</a:t>
            </a:r>
          </a:p>
          <a:p>
            <a:pPr fontAlgn="auto">
              <a:spcBef>
                <a:spcPts val="0"/>
              </a:spcBef>
              <a:spcAft>
                <a:spcPts val="0"/>
              </a:spcAft>
              <a:defRPr/>
            </a:pPr>
            <a:r>
              <a:rPr lang="en-US" sz="1200" dirty="0">
                <a:solidFill>
                  <a:schemeClr val="tx1">
                    <a:lumMod val="50000"/>
                    <a:lumOff val="50000"/>
                  </a:schemeClr>
                </a:solidFill>
                <a:latin typeface="+mn-lt"/>
              </a:rPr>
              <a:t>default true, to be set to false if only data preparation is wanted (without modeling)</a:t>
            </a:r>
          </a:p>
          <a:p>
            <a:pPr fontAlgn="auto">
              <a:spcBef>
                <a:spcPts val="0"/>
              </a:spcBef>
              <a:spcAft>
                <a:spcPts val="0"/>
              </a:spcAft>
              <a:defRPr/>
            </a:pPr>
            <a:endParaRPr lang="en-US" sz="1200" dirty="0">
              <a:latin typeface="+mn-lt"/>
            </a:endParaRPr>
          </a:p>
          <a:p>
            <a:pPr fontAlgn="auto">
              <a:spcBef>
                <a:spcPts val="0"/>
              </a:spcBef>
              <a:spcAft>
                <a:spcPts val="0"/>
              </a:spcAft>
              <a:defRPr/>
            </a:pPr>
            <a:endParaRPr lang="en-US" sz="1200" dirty="0">
              <a:latin typeface="+mn-lt"/>
            </a:endParaRPr>
          </a:p>
          <a:p>
            <a:pPr fontAlgn="auto">
              <a:spcBef>
                <a:spcPts val="0"/>
              </a:spcBef>
              <a:spcAft>
                <a:spcPts val="0"/>
              </a:spcAft>
              <a:defRPr/>
            </a:pPr>
            <a:r>
              <a:rPr lang="en-US" sz="1200" dirty="0">
                <a:latin typeface="+mn-lt"/>
              </a:rPr>
              <a:t>Constructed variables are computed in multi-table schema and allow to extract numerical or categorical values resulting from computing formula applied to existing variable </a:t>
            </a:r>
            <a:r>
              <a:rPr lang="en-US" sz="1200" dirty="0">
                <a:solidFill>
                  <a:schemeClr val="tx1">
                    <a:lumMod val="50000"/>
                    <a:lumOff val="50000"/>
                  </a:schemeClr>
                </a:solidFill>
                <a:latin typeface="+mn-lt"/>
              </a:rPr>
              <a:t>(default 100)</a:t>
            </a:r>
          </a:p>
          <a:p>
            <a:pPr fontAlgn="auto">
              <a:spcBef>
                <a:spcPts val="0"/>
              </a:spcBef>
              <a:spcAft>
                <a:spcPts val="0"/>
              </a:spcAft>
              <a:defRPr/>
            </a:pPr>
            <a:endParaRPr lang="en-US" sz="1200" dirty="0">
              <a:latin typeface="+mn-lt"/>
            </a:endParaRPr>
          </a:p>
          <a:p>
            <a:pPr fontAlgn="auto">
              <a:spcBef>
                <a:spcPts val="0"/>
              </a:spcBef>
              <a:spcAft>
                <a:spcPts val="0"/>
              </a:spcAft>
              <a:defRPr/>
            </a:pPr>
            <a:r>
              <a:rPr lang="en-US" sz="1200" dirty="0">
                <a:latin typeface="+mn-lt"/>
              </a:rPr>
              <a:t>The constructed trees allow to combine variables, either native or constructed </a:t>
            </a:r>
            <a:r>
              <a:rPr lang="en-US" sz="1200" dirty="0">
                <a:solidFill>
                  <a:schemeClr val="tx1">
                    <a:lumMod val="50000"/>
                    <a:lumOff val="50000"/>
                  </a:schemeClr>
                </a:solidFill>
                <a:latin typeface="+mn-lt"/>
              </a:rPr>
              <a:t>(default 10)</a:t>
            </a:r>
          </a:p>
          <a:p>
            <a:pPr fontAlgn="auto">
              <a:spcBef>
                <a:spcPts val="0"/>
              </a:spcBef>
              <a:spcAft>
                <a:spcPts val="0"/>
              </a:spcAft>
              <a:defRPr/>
            </a:pPr>
            <a:endParaRPr lang="en-US" sz="1200" dirty="0">
              <a:latin typeface="+mn-lt"/>
            </a:endParaRPr>
          </a:p>
          <a:p>
            <a:pPr fontAlgn="auto">
              <a:spcBef>
                <a:spcPts val="0"/>
              </a:spcBef>
              <a:spcAft>
                <a:spcPts val="0"/>
              </a:spcAft>
              <a:defRPr/>
            </a:pPr>
            <a:r>
              <a:rPr lang="en-US" sz="1200" dirty="0">
                <a:latin typeface="+mn-lt"/>
              </a:rPr>
              <a:t>The pairs of variables are analyzed during data preparation using a bivariate discretization method </a:t>
            </a:r>
            <a:r>
              <a:rPr lang="en-US" sz="1200" dirty="0">
                <a:solidFill>
                  <a:schemeClr val="tx1">
                    <a:lumMod val="50000"/>
                    <a:lumOff val="50000"/>
                  </a:schemeClr>
                </a:solidFill>
                <a:latin typeface="+mn-lt"/>
              </a:rPr>
              <a:t>(default 0)</a:t>
            </a:r>
          </a:p>
          <a:p>
            <a:pPr fontAlgn="auto">
              <a:spcBef>
                <a:spcPts val="0"/>
              </a:spcBef>
              <a:spcAft>
                <a:spcPts val="0"/>
              </a:spcAft>
              <a:defRPr/>
            </a:pPr>
            <a:endParaRPr lang="en-US" sz="1200" dirty="0">
              <a:latin typeface="+mn-lt"/>
            </a:endParaRPr>
          </a:p>
          <a:p>
            <a:pPr fontAlgn="auto">
              <a:spcBef>
                <a:spcPts val="0"/>
              </a:spcBef>
              <a:spcAft>
                <a:spcPts val="0"/>
              </a:spcAft>
              <a:defRPr/>
            </a:pPr>
            <a:endParaRPr lang="en-US" sz="1400" i="1" dirty="0">
              <a:solidFill>
                <a:schemeClr val="tx1">
                  <a:lumMod val="50000"/>
                  <a:lumOff val="50000"/>
                </a:schemeClr>
              </a:solidFill>
              <a:latin typeface="+mn-lt"/>
            </a:endParaRPr>
          </a:p>
        </p:txBody>
      </p:sp>
      <p:pic>
        <p:nvPicPr>
          <p:cNvPr id="14" name="Picture 2"/>
          <p:cNvPicPr>
            <a:picLocks noChangeAspect="1" noChangeArrowheads="1"/>
          </p:cNvPicPr>
          <p:nvPr/>
        </p:nvPicPr>
        <p:blipFill>
          <a:blip r:embed="rId4"/>
          <a:srcRect/>
          <a:stretch>
            <a:fillRect/>
          </a:stretch>
        </p:blipFill>
        <p:spPr bwMode="auto">
          <a:xfrm>
            <a:off x="142341" y="539768"/>
            <a:ext cx="421481" cy="400050"/>
          </a:xfrm>
          <a:prstGeom prst="rect">
            <a:avLst/>
          </a:prstGeom>
          <a:noFill/>
          <a:ln w="9525">
            <a:noFill/>
            <a:miter lim="800000"/>
            <a:headEnd/>
            <a:tailEnd/>
          </a:ln>
          <a:effectLst/>
        </p:spPr>
      </p:pic>
      <p:cxnSp>
        <p:nvCxnSpPr>
          <p:cNvPr id="10" name="Connecteur droit avec flèche 9"/>
          <p:cNvCxnSpPr/>
          <p:nvPr/>
        </p:nvCxnSpPr>
        <p:spPr>
          <a:xfrm flipH="1">
            <a:off x="4498847" y="2695838"/>
            <a:ext cx="381001" cy="1016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Flèche vers le bas 7"/>
          <p:cNvSpPr/>
          <p:nvPr/>
        </p:nvSpPr>
        <p:spPr>
          <a:xfrm>
            <a:off x="1596808" y="2926226"/>
            <a:ext cx="327025"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5" name="Connecteur droit avec flèche 14"/>
          <p:cNvCxnSpPr/>
          <p:nvPr/>
        </p:nvCxnSpPr>
        <p:spPr>
          <a:xfrm flipH="1">
            <a:off x="1596809" y="4090572"/>
            <a:ext cx="3249196" cy="197098"/>
          </a:xfrm>
          <a:prstGeom prst="straightConnector1">
            <a:avLst/>
          </a:prstGeom>
          <a:ln>
            <a:solidFill>
              <a:srgbClr val="FF0000">
                <a:alpha val="50000"/>
              </a:srgbClr>
            </a:solidFill>
            <a:tailEnd type="arrow"/>
          </a:ln>
        </p:spPr>
        <p:style>
          <a:lnRef idx="2">
            <a:schemeClr val="accent1"/>
          </a:lnRef>
          <a:fillRef idx="0">
            <a:schemeClr val="accent1"/>
          </a:fillRef>
          <a:effectRef idx="1">
            <a:schemeClr val="accent1"/>
          </a:effectRef>
          <a:fontRef idx="minor">
            <a:schemeClr val="tx1"/>
          </a:fontRef>
        </p:style>
      </p:cxnSp>
      <p:cxnSp>
        <p:nvCxnSpPr>
          <p:cNvPr id="13" name="Connecteur droit avec flèche 12"/>
          <p:cNvCxnSpPr/>
          <p:nvPr/>
        </p:nvCxnSpPr>
        <p:spPr>
          <a:xfrm flipH="1">
            <a:off x="4468547" y="5019914"/>
            <a:ext cx="381002" cy="118334"/>
          </a:xfrm>
          <a:prstGeom prst="straightConnector1">
            <a:avLst/>
          </a:prstGeom>
          <a:ln>
            <a:solidFill>
              <a:srgbClr val="FF0000">
                <a:alpha val="50000"/>
              </a:srgbClr>
            </a:solidFill>
            <a:tailEnd type="arrow"/>
          </a:ln>
        </p:spPr>
        <p:style>
          <a:lnRef idx="2">
            <a:schemeClr val="accent1"/>
          </a:lnRef>
          <a:fillRef idx="0">
            <a:schemeClr val="accent1"/>
          </a:fillRef>
          <a:effectRef idx="1">
            <a:schemeClr val="accent1"/>
          </a:effectRef>
          <a:fontRef idx="minor">
            <a:schemeClr val="tx1"/>
          </a:fontRef>
        </p:style>
      </p:cxnSp>
      <p:cxnSp>
        <p:nvCxnSpPr>
          <p:cNvPr id="16" name="Connecteur droit avec flèche 15"/>
          <p:cNvCxnSpPr/>
          <p:nvPr/>
        </p:nvCxnSpPr>
        <p:spPr>
          <a:xfrm flipH="1" flipV="1">
            <a:off x="4477331" y="5348749"/>
            <a:ext cx="403232" cy="356561"/>
          </a:xfrm>
          <a:prstGeom prst="straightConnector1">
            <a:avLst/>
          </a:prstGeom>
          <a:ln>
            <a:solidFill>
              <a:srgbClr val="FF0000">
                <a:alpha val="50000"/>
              </a:srgbClr>
            </a:solidFill>
            <a:tailEnd type="arrow"/>
          </a:ln>
        </p:spPr>
        <p:style>
          <a:lnRef idx="2">
            <a:schemeClr val="accent1"/>
          </a:lnRef>
          <a:fillRef idx="0">
            <a:schemeClr val="accent1"/>
          </a:fillRef>
          <a:effectRef idx="1">
            <a:schemeClr val="accent1"/>
          </a:effectRef>
          <a:fontRef idx="minor">
            <a:schemeClr val="tx1"/>
          </a:fontRef>
        </p:style>
      </p:cxnSp>
      <p:cxnSp>
        <p:nvCxnSpPr>
          <p:cNvPr id="18" name="Connecteur droit avec flèche 17"/>
          <p:cNvCxnSpPr/>
          <p:nvPr/>
        </p:nvCxnSpPr>
        <p:spPr>
          <a:xfrm flipH="1" flipV="1">
            <a:off x="4468547" y="5527029"/>
            <a:ext cx="377458" cy="714863"/>
          </a:xfrm>
          <a:prstGeom prst="straightConnector1">
            <a:avLst/>
          </a:prstGeom>
          <a:ln>
            <a:solidFill>
              <a:srgbClr val="FF0000">
                <a:alpha val="50000"/>
              </a:srgbClr>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9789" y="1534409"/>
            <a:ext cx="8697835" cy="5237533"/>
          </a:xfrm>
          <a:prstGeom prst="rect">
            <a:avLst/>
          </a:prstGeom>
        </p:spPr>
      </p:pic>
      <p:sp>
        <p:nvSpPr>
          <p:cNvPr id="2" name="Titre 1"/>
          <p:cNvSpPr>
            <a:spLocks noGrp="1"/>
          </p:cNvSpPr>
          <p:nvPr>
            <p:ph type="title"/>
          </p:nvPr>
        </p:nvSpPr>
        <p:spPr>
          <a:xfrm>
            <a:off x="736600" y="155448"/>
            <a:ext cx="8201024" cy="1116774"/>
          </a:xfrm>
        </p:spPr>
        <p:txBody>
          <a:bodyPr>
            <a:normAutofit/>
          </a:bodyPr>
          <a:lstStyle/>
          <a:p>
            <a:pPr fontAlgn="auto">
              <a:spcAft>
                <a:spcPts val="0"/>
              </a:spcAft>
              <a:defRPr/>
            </a:pPr>
            <a:r>
              <a:rPr lang="en-US" sz="3200" dirty="0">
                <a:solidFill>
                  <a:schemeClr val="accent1">
                    <a:satMod val="150000"/>
                  </a:schemeClr>
                </a:solidFill>
              </a:rPr>
              <a:t>Exploratory of classification results using</a:t>
            </a:r>
            <a:br>
              <a:rPr lang="en-US" sz="3200" dirty="0">
                <a:solidFill>
                  <a:schemeClr val="accent1">
                    <a:satMod val="150000"/>
                  </a:schemeClr>
                </a:solidFill>
              </a:rPr>
            </a:br>
            <a:r>
              <a:rPr lang="en-US" sz="3200" dirty="0" err="1">
                <a:solidFill>
                  <a:schemeClr val="accent1">
                    <a:satMod val="150000"/>
                  </a:schemeClr>
                </a:solidFill>
              </a:rPr>
              <a:t>Khiops</a:t>
            </a:r>
            <a:r>
              <a:rPr lang="en-US" sz="3200" dirty="0">
                <a:solidFill>
                  <a:schemeClr val="accent1">
                    <a:satMod val="150000"/>
                  </a:schemeClr>
                </a:solidFill>
              </a:rPr>
              <a:t> Visualization</a:t>
            </a:r>
          </a:p>
        </p:txBody>
      </p:sp>
      <p:sp>
        <p:nvSpPr>
          <p:cNvPr id="12" name="Espace réservé du numéro de diapositive 11"/>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90</a:t>
            </a:fld>
            <a:endParaRPr lang="en-US" dirty="0"/>
          </a:p>
        </p:txBody>
      </p:sp>
      <p:sp>
        <p:nvSpPr>
          <p:cNvPr id="8" name="Flèche vers le bas 7"/>
          <p:cNvSpPr/>
          <p:nvPr/>
        </p:nvSpPr>
        <p:spPr>
          <a:xfrm>
            <a:off x="3735310" y="1535928"/>
            <a:ext cx="327025" cy="388737"/>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9" name="Connecteur droit avec flèche 18"/>
          <p:cNvCxnSpPr/>
          <p:nvPr/>
        </p:nvCxnSpPr>
        <p:spPr>
          <a:xfrm flipH="1" flipV="1">
            <a:off x="1705357" y="5964518"/>
            <a:ext cx="3406" cy="32549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3" name="Connecteur droit avec flèche 22"/>
          <p:cNvCxnSpPr/>
          <p:nvPr/>
        </p:nvCxnSpPr>
        <p:spPr>
          <a:xfrm flipH="1" flipV="1">
            <a:off x="2241176" y="5139765"/>
            <a:ext cx="13048" cy="115024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1" name="Imag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3" y="417635"/>
            <a:ext cx="826759" cy="625974"/>
          </a:xfrm>
          <a:prstGeom prst="rect">
            <a:avLst/>
          </a:prstGeom>
        </p:spPr>
      </p:pic>
      <p:sp>
        <p:nvSpPr>
          <p:cNvPr id="5" name="TextBox 4"/>
          <p:cNvSpPr txBox="1"/>
          <p:nvPr/>
        </p:nvSpPr>
        <p:spPr>
          <a:xfrm>
            <a:off x="419682" y="6290010"/>
            <a:ext cx="2106667" cy="307777"/>
          </a:xfrm>
          <a:prstGeom prst="rect">
            <a:avLst/>
          </a:prstGeom>
          <a:noFill/>
        </p:spPr>
        <p:txBody>
          <a:bodyPr wrap="none" rtlCol="0">
            <a:spAutoFit/>
          </a:bodyPr>
          <a:lstStyle/>
          <a:p>
            <a:pPr algn="ctr"/>
            <a:r>
              <a:rPr lang="en-US" sz="1400" dirty="0">
                <a:solidFill>
                  <a:srgbClr val="FF0000"/>
                </a:solidFill>
                <a:latin typeface="+mj-lt"/>
              </a:rPr>
              <a:t>Constructed variable name</a:t>
            </a:r>
          </a:p>
        </p:txBody>
      </p:sp>
      <p:sp>
        <p:nvSpPr>
          <p:cNvPr id="21" name="TextBox 20"/>
          <p:cNvSpPr txBox="1"/>
          <p:nvPr/>
        </p:nvSpPr>
        <p:spPr>
          <a:xfrm>
            <a:off x="2919659" y="6227044"/>
            <a:ext cx="1669047" cy="523220"/>
          </a:xfrm>
          <a:prstGeom prst="rect">
            <a:avLst/>
          </a:prstGeom>
          <a:noFill/>
        </p:spPr>
        <p:txBody>
          <a:bodyPr wrap="none" rtlCol="0">
            <a:spAutoFit/>
          </a:bodyPr>
          <a:lstStyle/>
          <a:p>
            <a:pPr algn="ctr"/>
            <a:r>
              <a:rPr lang="en-US" sz="1400" dirty="0">
                <a:solidFill>
                  <a:srgbClr val="FF0000"/>
                </a:solidFill>
                <a:latin typeface="+mj-lt"/>
              </a:rPr>
              <a:t>Constructed variable</a:t>
            </a:r>
          </a:p>
          <a:p>
            <a:pPr algn="ctr"/>
            <a:r>
              <a:rPr lang="en-US" sz="1400" dirty="0">
                <a:solidFill>
                  <a:srgbClr val="FF0000"/>
                </a:solidFill>
                <a:latin typeface="+mj-lt"/>
              </a:rPr>
              <a:t>derivation rule</a:t>
            </a:r>
          </a:p>
        </p:txBody>
      </p:sp>
      <p:cxnSp>
        <p:nvCxnSpPr>
          <p:cNvPr id="33" name="Connecteur droit avec flèche 18"/>
          <p:cNvCxnSpPr/>
          <p:nvPr/>
        </p:nvCxnSpPr>
        <p:spPr>
          <a:xfrm flipH="1" flipV="1">
            <a:off x="4062335" y="5962831"/>
            <a:ext cx="3406" cy="32549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2718449" y="1534409"/>
            <a:ext cx="1035733" cy="307777"/>
          </a:xfrm>
          <a:prstGeom prst="rect">
            <a:avLst/>
          </a:prstGeom>
          <a:noFill/>
        </p:spPr>
        <p:txBody>
          <a:bodyPr wrap="none" rtlCol="0">
            <a:spAutoFit/>
          </a:bodyPr>
          <a:lstStyle/>
          <a:p>
            <a:pPr algn="ctr"/>
            <a:r>
              <a:rPr lang="en-US" sz="1400" dirty="0">
                <a:solidFill>
                  <a:srgbClr val="FF0000"/>
                </a:solidFill>
                <a:latin typeface="+mj-lt"/>
              </a:rPr>
              <a:t>Preparation</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fontAlgn="auto">
              <a:spcAft>
                <a:spcPts val="0"/>
              </a:spcAft>
              <a:defRPr/>
            </a:pPr>
            <a:r>
              <a:rPr lang="en-US" noProof="0" dirty="0" err="1">
                <a:solidFill>
                  <a:schemeClr val="accent1">
                    <a:satMod val="150000"/>
                  </a:schemeClr>
                </a:solidFill>
              </a:rPr>
              <a:t>Khiops</a:t>
            </a:r>
            <a:r>
              <a:rPr lang="en-US" noProof="0" dirty="0">
                <a:solidFill>
                  <a:schemeClr val="accent1">
                    <a:satMod val="150000"/>
                  </a:schemeClr>
                </a:solidFill>
              </a:rPr>
              <a:t> multi-table</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91</a:t>
            </a:fld>
            <a:endParaRPr lang="en-US" dirty="0"/>
          </a:p>
        </p:txBody>
      </p:sp>
      <p:sp>
        <p:nvSpPr>
          <p:cNvPr id="15" name="Espace réservé du contenu 2"/>
          <p:cNvSpPr txBox="1">
            <a:spLocks/>
          </p:cNvSpPr>
          <p:nvPr/>
        </p:nvSpPr>
        <p:spPr>
          <a:xfrm>
            <a:off x="905072" y="2048933"/>
            <a:ext cx="8030206" cy="4428066"/>
          </a:xfrm>
          <a:prstGeom prst="rect">
            <a:avLst/>
          </a:prstGeom>
        </p:spPr>
        <p:txBody>
          <a:bodyPr vert="horz" rtlCol="0">
            <a:normAutofit fontScale="92500" lnSpcReduction="10000"/>
          </a:bodyPr>
          <a:lstStyle/>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r>
              <a:rPr kumimoji="0" lang="en-US" sz="2600" b="0" i="0" u="none" strike="noStrike" kern="1200" cap="none" spc="0" normalizeH="0" baseline="0" noProof="0" dirty="0" err="1">
                <a:ln>
                  <a:noFill/>
                </a:ln>
                <a:solidFill>
                  <a:schemeClr val="accent4"/>
                </a:solidFill>
                <a:effectLst/>
                <a:uLnTx/>
                <a:uFillTx/>
                <a:latin typeface="+mn-lt"/>
              </a:rPr>
              <a:t>Khiops</a:t>
            </a:r>
            <a:r>
              <a:rPr kumimoji="0" lang="en-US" sz="2600" b="0" i="0" u="none" strike="noStrike" kern="1200" cap="none" spc="0" normalizeH="0" baseline="0" noProof="0" dirty="0">
                <a:ln>
                  <a:noFill/>
                </a:ln>
                <a:solidFill>
                  <a:schemeClr val="accent4"/>
                </a:solidFill>
                <a:effectLst/>
                <a:uLnTx/>
                <a:uFillTx/>
                <a:latin typeface="+mn-lt"/>
              </a:rPr>
              <a:t> can deal with multi-table databases</a:t>
            </a:r>
          </a:p>
          <a:p>
            <a:pPr marL="896112" lvl="1" indent="-320040" defTabSz="914400" fontAlgn="auto">
              <a:spcBef>
                <a:spcPts val="0"/>
              </a:spcBef>
              <a:spcAft>
                <a:spcPts val="0"/>
              </a:spcAft>
              <a:buClr>
                <a:schemeClr val="accent2"/>
              </a:buClr>
              <a:buSzPct val="60000"/>
              <a:buFont typeface="Arial" pitchFamily="34" charset="0"/>
              <a:buChar char="•"/>
              <a:defRPr/>
            </a:pPr>
            <a:r>
              <a:rPr lang="en-US" sz="1700" dirty="0">
                <a:solidFill>
                  <a:schemeClr val="accent4"/>
                </a:solidFill>
                <a:latin typeface="+mn-lt"/>
              </a:rPr>
              <a:t>star schema: one root entity and several 0-1 or 0-n secondary entities</a:t>
            </a:r>
          </a:p>
          <a:p>
            <a:pPr marL="896112" lvl="1" indent="-320040" defTabSz="914400" fontAlgn="auto">
              <a:spcBef>
                <a:spcPts val="0"/>
              </a:spcBef>
              <a:spcAft>
                <a:spcPts val="0"/>
              </a:spcAft>
              <a:buClr>
                <a:schemeClr val="accent2"/>
              </a:buClr>
              <a:buSzPct val="60000"/>
              <a:buFont typeface="Arial" pitchFamily="34" charset="0"/>
              <a:buChar char="•"/>
              <a:defRPr/>
            </a:pPr>
            <a:r>
              <a:rPr lang="en-US" sz="1700" dirty="0">
                <a:solidFill>
                  <a:schemeClr val="accent4"/>
                </a:solidFill>
                <a:latin typeface="+mn-lt"/>
              </a:rPr>
              <a:t>snowflake schemas and beyond</a:t>
            </a:r>
          </a:p>
          <a:p>
            <a:pPr marL="896112" lvl="1" indent="-320040" defTabSz="914400" fontAlgn="auto">
              <a:spcBef>
                <a:spcPts val="0"/>
              </a:spcBef>
              <a:spcAft>
                <a:spcPts val="0"/>
              </a:spcAft>
              <a:buClr>
                <a:schemeClr val="accent2"/>
              </a:buClr>
              <a:buSzPct val="60000"/>
              <a:defRPr/>
            </a:pPr>
            <a:endParaRPr lang="en-US" sz="1700" dirty="0">
              <a:solidFill>
                <a:schemeClr val="accent4"/>
              </a:solidFill>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endParaRPr lang="en-US" sz="2000" dirty="0">
              <a:latin typeface="+mn-lt"/>
            </a:endParaRPr>
          </a:p>
          <a:p>
            <a:pPr marL="438912" lvl="0" indent="-320040" defTabSz="914400" fontAlgn="auto">
              <a:spcBef>
                <a:spcPts val="0"/>
              </a:spcBef>
              <a:spcAft>
                <a:spcPts val="0"/>
              </a:spcAft>
              <a:buClr>
                <a:schemeClr val="accent2"/>
              </a:buClr>
              <a:buSzPct val="60000"/>
              <a:buFont typeface="Arial" pitchFamily="34" charset="0"/>
              <a:buChar char="•"/>
              <a:defRPr/>
            </a:pPr>
            <a:r>
              <a:rPr lang="en-US" sz="2600" dirty="0">
                <a:latin typeface="+mn-lt"/>
              </a:rPr>
              <a:t>Impact on </a:t>
            </a:r>
            <a:r>
              <a:rPr lang="en-US" sz="2600" dirty="0" err="1">
                <a:latin typeface="+mn-lt"/>
              </a:rPr>
              <a:t>Khiops</a:t>
            </a:r>
            <a:r>
              <a:rPr lang="en-US" sz="2600" dirty="0">
                <a:latin typeface="+mn-lt"/>
              </a:rPr>
              <a:t> </a:t>
            </a:r>
            <a:r>
              <a:rPr lang="en-US" sz="2600" dirty="0" err="1">
                <a:latin typeface="+mn-lt"/>
              </a:rPr>
              <a:t>Coclustering</a:t>
            </a:r>
            <a:r>
              <a:rPr lang="en-US" sz="2600" dirty="0">
                <a:latin typeface="+mn-lt"/>
              </a:rPr>
              <a:t> </a:t>
            </a: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latin typeface="+mn-lt"/>
              </a:rPr>
              <a:t>Deployment of </a:t>
            </a:r>
            <a:r>
              <a:rPr lang="en-US" sz="1900" dirty="0" err="1">
                <a:latin typeface="+mn-lt"/>
              </a:rPr>
              <a:t>coclustering</a:t>
            </a:r>
            <a:r>
              <a:rPr lang="en-US" sz="1900" dirty="0">
                <a:latin typeface="+mn-lt"/>
              </a:rPr>
              <a:t> models</a:t>
            </a:r>
          </a:p>
          <a:p>
            <a:pPr marL="1353312" lvl="2" indent="-320040" defTabSz="914400" fontAlgn="auto">
              <a:spcBef>
                <a:spcPts val="0"/>
              </a:spcBef>
              <a:spcAft>
                <a:spcPts val="0"/>
              </a:spcAft>
              <a:buClr>
                <a:schemeClr val="accent2"/>
              </a:buClr>
              <a:buSzPct val="60000"/>
              <a:buFont typeface="Arial" pitchFamily="34" charset="0"/>
              <a:buChar char="•"/>
              <a:defRPr/>
            </a:pPr>
            <a:r>
              <a:rPr lang="en-US" sz="1100" dirty="0">
                <a:latin typeface="+mn-lt"/>
              </a:rPr>
              <a:t>Given a text*word </a:t>
            </a:r>
            <a:r>
              <a:rPr lang="en-US" sz="1100" dirty="0" err="1">
                <a:latin typeface="+mn-lt"/>
              </a:rPr>
              <a:t>coclustering</a:t>
            </a:r>
            <a:r>
              <a:rPr lang="en-US" sz="1100" dirty="0">
                <a:latin typeface="+mn-lt"/>
              </a:rPr>
              <a:t> model, assign new texts (with their words) to their closest cluster</a:t>
            </a:r>
          </a:p>
          <a:p>
            <a:pPr marL="1353312" lvl="2" indent="-320040" defTabSz="914400" fontAlgn="auto">
              <a:spcBef>
                <a:spcPts val="0"/>
              </a:spcBef>
              <a:spcAft>
                <a:spcPts val="0"/>
              </a:spcAft>
              <a:buClr>
                <a:schemeClr val="accent2"/>
              </a:buClr>
              <a:buSzPct val="60000"/>
              <a:buFont typeface="Arial" pitchFamily="34" charset="0"/>
              <a:buChar char="•"/>
              <a:defRPr/>
            </a:pPr>
            <a:r>
              <a:rPr lang="en-US" sz="1100" dirty="0"/>
              <a:t>Given a cookie*page </a:t>
            </a:r>
            <a:r>
              <a:rPr lang="en-US" sz="1100" dirty="0" err="1"/>
              <a:t>coclustering</a:t>
            </a:r>
            <a:r>
              <a:rPr lang="en-US" sz="1100" dirty="0"/>
              <a:t> model, assign new cookies (with their pages) to their closest cluster</a:t>
            </a:r>
          </a:p>
          <a:p>
            <a:pPr marL="1353312" lvl="2" indent="-320040" defTabSz="914400" fontAlgn="auto">
              <a:spcBef>
                <a:spcPts val="0"/>
              </a:spcBef>
              <a:spcAft>
                <a:spcPts val="0"/>
              </a:spcAft>
              <a:buClr>
                <a:schemeClr val="accent2"/>
              </a:buClr>
              <a:buSzPct val="60000"/>
              <a:buFont typeface="Arial" pitchFamily="34" charset="0"/>
              <a:buChar char="•"/>
              <a:defRPr/>
            </a:pPr>
            <a:r>
              <a:rPr lang="en-US" sz="1100" dirty="0"/>
              <a:t>Given a curve*X*Y </a:t>
            </a:r>
            <a:r>
              <a:rPr lang="en-US" sz="1100" dirty="0" err="1"/>
              <a:t>triclustering</a:t>
            </a:r>
            <a:r>
              <a:rPr lang="en-US" sz="1100" dirty="0"/>
              <a:t> model, assign new curves (with their X*Y points) to their closest cluster</a:t>
            </a:r>
          </a:p>
          <a:p>
            <a:pPr marL="438912" lvl="0" indent="-320040" defTabSz="914400" fontAlgn="auto">
              <a:spcBef>
                <a:spcPts val="0"/>
              </a:spcBef>
              <a:spcAft>
                <a:spcPts val="0"/>
              </a:spcAft>
              <a:buClr>
                <a:srgbClr val="808080"/>
              </a:buClr>
              <a:buSzPct val="60000"/>
              <a:defRPr/>
            </a:pPr>
            <a:endParaRPr lang="en-US" sz="2600" dirty="0">
              <a:solidFill>
                <a:srgbClr val="000000"/>
              </a:solidFill>
              <a:latin typeface="Tw Cen MT"/>
            </a:endParaRPr>
          </a:p>
          <a:p>
            <a:pPr marL="438912" lvl="0" indent="-320040" defTabSz="914400" fontAlgn="auto">
              <a:spcBef>
                <a:spcPts val="0"/>
              </a:spcBef>
              <a:spcAft>
                <a:spcPts val="0"/>
              </a:spcAft>
              <a:buClr>
                <a:srgbClr val="808080"/>
              </a:buClr>
              <a:buSzPct val="60000"/>
              <a:buFont typeface="Arial" pitchFamily="34" charset="0"/>
              <a:buChar char="•"/>
              <a:defRPr/>
            </a:pPr>
            <a:r>
              <a:rPr lang="en-US" sz="2600" dirty="0">
                <a:solidFill>
                  <a:srgbClr val="000000"/>
                </a:solidFill>
                <a:latin typeface="Tw Cen MT"/>
              </a:rPr>
              <a:t>In this tutorial</a:t>
            </a:r>
          </a:p>
          <a:p>
            <a:pPr marL="896112" lvl="1" indent="-320040" defTabSz="914400" fontAlgn="auto">
              <a:spcBef>
                <a:spcPts val="0"/>
              </a:spcBef>
              <a:spcAft>
                <a:spcPts val="0"/>
              </a:spcAft>
              <a:buClr>
                <a:srgbClr val="808080"/>
              </a:buClr>
              <a:buSzPct val="60000"/>
              <a:buFont typeface="Arial" pitchFamily="34" charset="0"/>
              <a:buChar char="•"/>
              <a:defRPr/>
            </a:pPr>
            <a:r>
              <a:rPr lang="en-US" sz="1300" dirty="0">
                <a:solidFill>
                  <a:srgbClr val="FF0000"/>
                </a:solidFill>
                <a:latin typeface="Tw Cen MT"/>
              </a:rPr>
              <a:t>Build a </a:t>
            </a:r>
            <a:r>
              <a:rPr lang="en-US" sz="1300" dirty="0" err="1">
                <a:solidFill>
                  <a:srgbClr val="FF0000"/>
                </a:solidFill>
                <a:latin typeface="Tw Cen MT"/>
              </a:rPr>
              <a:t>triclustering</a:t>
            </a:r>
            <a:r>
              <a:rPr lang="en-US" sz="1300" dirty="0">
                <a:solidFill>
                  <a:srgbClr val="FF0000"/>
                </a:solidFill>
                <a:latin typeface="Tw Cen MT"/>
              </a:rPr>
              <a:t> model on the </a:t>
            </a:r>
            <a:r>
              <a:rPr lang="en-US" sz="1300" dirty="0" err="1">
                <a:solidFill>
                  <a:srgbClr val="FF0000"/>
                </a:solidFill>
                <a:latin typeface="Tw Cen MT"/>
              </a:rPr>
              <a:t>SpliceJunctionDNA</a:t>
            </a:r>
            <a:r>
              <a:rPr lang="en-US" sz="1300" dirty="0">
                <a:solidFill>
                  <a:srgbClr val="FF0000"/>
                </a:solidFill>
                <a:latin typeface="Tw Cen MT"/>
              </a:rPr>
              <a:t> data table</a:t>
            </a:r>
          </a:p>
          <a:p>
            <a:pPr marL="1353312" lvl="2" indent="-320040" defTabSz="914400" fontAlgn="auto">
              <a:spcBef>
                <a:spcPts val="0"/>
              </a:spcBef>
              <a:spcAft>
                <a:spcPts val="0"/>
              </a:spcAft>
              <a:buClr>
                <a:srgbClr val="808080"/>
              </a:buClr>
              <a:buSzPct val="60000"/>
              <a:buFont typeface="Arial" pitchFamily="34" charset="0"/>
              <a:buChar char="•"/>
              <a:defRPr/>
            </a:pPr>
            <a:r>
              <a:rPr lang="en-US" sz="1000" dirty="0">
                <a:solidFill>
                  <a:srgbClr val="FF0000"/>
                </a:solidFill>
                <a:latin typeface="Tw Cen MT"/>
              </a:rPr>
              <a:t>Clusters of sequence samples</a:t>
            </a:r>
          </a:p>
          <a:p>
            <a:pPr marL="1353312" lvl="2" indent="-320040" defTabSz="914400" fontAlgn="auto">
              <a:spcBef>
                <a:spcPts val="0"/>
              </a:spcBef>
              <a:spcAft>
                <a:spcPts val="0"/>
              </a:spcAft>
              <a:buClr>
                <a:srgbClr val="808080"/>
              </a:buClr>
              <a:buSzPct val="60000"/>
              <a:buFont typeface="Arial" pitchFamily="34" charset="0"/>
              <a:buChar char="•"/>
              <a:defRPr/>
            </a:pPr>
            <a:r>
              <a:rPr lang="en-US" sz="1000" dirty="0">
                <a:solidFill>
                  <a:srgbClr val="FF0000"/>
                </a:solidFill>
                <a:latin typeface="Tw Cen MT"/>
              </a:rPr>
              <a:t>Intervals of positions in the sequences</a:t>
            </a:r>
          </a:p>
          <a:p>
            <a:pPr marL="1353312" lvl="2" indent="-320040" defTabSz="914400" fontAlgn="auto">
              <a:spcBef>
                <a:spcPts val="0"/>
              </a:spcBef>
              <a:spcAft>
                <a:spcPts val="0"/>
              </a:spcAft>
              <a:buClr>
                <a:srgbClr val="808080"/>
              </a:buClr>
              <a:buSzPct val="60000"/>
              <a:buFont typeface="Arial" pitchFamily="34" charset="0"/>
              <a:buChar char="•"/>
              <a:defRPr/>
            </a:pPr>
            <a:r>
              <a:rPr lang="en-US" sz="1000" dirty="0">
                <a:solidFill>
                  <a:srgbClr val="FF0000"/>
                </a:solidFill>
                <a:latin typeface="Tw Cen MT"/>
              </a:rPr>
              <a:t>Clusters of DNA chars</a:t>
            </a:r>
          </a:p>
          <a:p>
            <a:pPr marL="896112" lvl="1" indent="-320040" defTabSz="914400" fontAlgn="auto">
              <a:spcBef>
                <a:spcPts val="0"/>
              </a:spcBef>
              <a:spcAft>
                <a:spcPts val="0"/>
              </a:spcAft>
              <a:buClr>
                <a:srgbClr val="808080"/>
              </a:buClr>
              <a:buSzPct val="60000"/>
              <a:buFont typeface="Arial" pitchFamily="34" charset="0"/>
              <a:buChar char="•"/>
              <a:defRPr/>
            </a:pPr>
            <a:r>
              <a:rPr lang="en-US" sz="1300" dirty="0">
                <a:solidFill>
                  <a:srgbClr val="000000"/>
                </a:solidFill>
                <a:latin typeface="Tw Cen MT"/>
              </a:rPr>
              <a:t>Prepare a deployment model</a:t>
            </a:r>
          </a:p>
          <a:p>
            <a:pPr marL="1353312" lvl="2" indent="-320040" defTabSz="914400" fontAlgn="auto">
              <a:spcBef>
                <a:spcPts val="0"/>
              </a:spcBef>
              <a:spcAft>
                <a:spcPts val="0"/>
              </a:spcAft>
              <a:buClr>
                <a:srgbClr val="808080"/>
              </a:buClr>
              <a:buSzPct val="60000"/>
              <a:buFont typeface="Arial" pitchFamily="34" charset="0"/>
              <a:buChar char="•"/>
              <a:defRPr/>
            </a:pPr>
            <a:r>
              <a:rPr lang="en-US" sz="1000" dirty="0">
                <a:solidFill>
                  <a:srgbClr val="000000"/>
                </a:solidFill>
                <a:latin typeface="Tw Cen MT"/>
              </a:rPr>
              <a:t>Build a deployment dictionary</a:t>
            </a:r>
          </a:p>
          <a:p>
            <a:pPr marL="896112" lvl="1" indent="-320040" defTabSz="914400" fontAlgn="auto">
              <a:spcBef>
                <a:spcPts val="0"/>
              </a:spcBef>
              <a:spcAft>
                <a:spcPts val="0"/>
              </a:spcAft>
              <a:buClr>
                <a:srgbClr val="808080"/>
              </a:buClr>
              <a:buSzPct val="60000"/>
              <a:buFont typeface="Arial" pitchFamily="34" charset="0"/>
              <a:buChar char="•"/>
              <a:defRPr/>
            </a:pPr>
            <a:r>
              <a:rPr lang="en-US" sz="1200" dirty="0">
                <a:solidFill>
                  <a:srgbClr val="000000"/>
                </a:solidFill>
                <a:latin typeface="Tw Cen MT"/>
              </a:rPr>
              <a:t>Deploy the model on the multi-table </a:t>
            </a:r>
            <a:r>
              <a:rPr lang="en-US" sz="1200" dirty="0" err="1">
                <a:solidFill>
                  <a:srgbClr val="000000"/>
                </a:solidFill>
                <a:latin typeface="Tw Cen MT"/>
              </a:rPr>
              <a:t>SpliceJunction</a:t>
            </a:r>
            <a:r>
              <a:rPr lang="en-US" sz="1200" dirty="0">
                <a:solidFill>
                  <a:srgbClr val="000000"/>
                </a:solidFill>
                <a:latin typeface="Tw Cen MT"/>
              </a:rPr>
              <a:t> database</a:t>
            </a:r>
          </a:p>
          <a:p>
            <a:pPr marL="1353312" lvl="2" indent="-320040" defTabSz="914400" fontAlgn="auto">
              <a:spcBef>
                <a:spcPts val="0"/>
              </a:spcBef>
              <a:spcAft>
                <a:spcPts val="0"/>
              </a:spcAft>
              <a:buClr>
                <a:srgbClr val="808080"/>
              </a:buClr>
              <a:buSzPct val="60000"/>
              <a:buFont typeface="Arial" pitchFamily="34" charset="0"/>
              <a:buChar char="•"/>
              <a:defRPr/>
            </a:pPr>
            <a:r>
              <a:rPr lang="en-US" sz="1000" dirty="0">
                <a:solidFill>
                  <a:srgbClr val="000000"/>
                </a:solidFill>
                <a:latin typeface="Tw Cen MT"/>
              </a:rPr>
              <a:t>Assign new DNA sequences to trained clusters of sequences</a:t>
            </a:r>
          </a:p>
          <a:p>
            <a:pPr marL="896112" lvl="1" indent="-320040" defTabSz="914400" fontAlgn="auto">
              <a:spcBef>
                <a:spcPts val="0"/>
              </a:spcBef>
              <a:spcAft>
                <a:spcPts val="0"/>
              </a:spcAft>
              <a:buClr>
                <a:srgbClr val="808080"/>
              </a:buClr>
              <a:buSzPct val="60000"/>
              <a:buFont typeface="Arial" pitchFamily="34" charset="0"/>
              <a:buChar char="•"/>
              <a:defRPr/>
            </a:pPr>
            <a:endParaRPr lang="en-US" sz="1200" dirty="0">
              <a:solidFill>
                <a:srgbClr val="000000"/>
              </a:solidFill>
              <a:latin typeface="Tw Cen MT"/>
            </a:endParaRPr>
          </a:p>
          <a:p>
            <a:pPr marL="1353312" lvl="2" indent="-320040" defTabSz="914400" fontAlgn="auto">
              <a:spcBef>
                <a:spcPts val="0"/>
              </a:spcBef>
              <a:spcAft>
                <a:spcPts val="0"/>
              </a:spcAft>
              <a:buClr>
                <a:srgbClr val="808080"/>
              </a:buClr>
              <a:buSzPct val="60000"/>
              <a:buFont typeface="Arial" pitchFamily="34" charset="0"/>
              <a:buChar char="•"/>
              <a:defRPr/>
            </a:pPr>
            <a:endParaRPr lang="en-US" sz="1200" dirty="0">
              <a:solidFill>
                <a:srgbClr val="000000"/>
              </a:solidFill>
              <a:latin typeface="Tw Cen MT"/>
            </a:endParaRPr>
          </a:p>
          <a:p>
            <a:pPr marL="1810512" lvl="3" indent="-320040" defTabSz="914400" fontAlgn="auto">
              <a:spcBef>
                <a:spcPts val="0"/>
              </a:spcBef>
              <a:spcAft>
                <a:spcPts val="0"/>
              </a:spcAft>
              <a:buClr>
                <a:srgbClr val="808080"/>
              </a:buClr>
              <a:buSzPct val="60000"/>
              <a:buFont typeface="Arial" pitchFamily="34" charset="0"/>
              <a:buChar char="•"/>
              <a:defRPr/>
            </a:pPr>
            <a:endParaRPr lang="en-US" sz="1300" dirty="0">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noProof="0" dirty="0">
              <a:ln>
                <a:noFill/>
              </a:ln>
              <a:solidFill>
                <a:schemeClr val="tx1"/>
              </a:solidFill>
              <a:effectLst/>
              <a:uLnTx/>
              <a:uFillTx/>
              <a:latin typeface="+mn-lt"/>
            </a:endParaRPr>
          </a:p>
          <a:p>
            <a:pPr marL="1353312" lvl="2" indent="-320040" defTabSz="914400" fontAlgn="auto">
              <a:spcBef>
                <a:spcPts val="0"/>
              </a:spcBef>
              <a:spcAft>
                <a:spcPts val="0"/>
              </a:spcAft>
              <a:buClr>
                <a:schemeClr val="accent2"/>
              </a:buClr>
              <a:buSzPct val="60000"/>
              <a:defRPr/>
            </a:pPr>
            <a:endParaRPr lang="en-US" sz="1200" dirty="0">
              <a:latin typeface="+mn-lt"/>
            </a:endParaRPr>
          </a:p>
          <a:p>
            <a:pPr marL="1353312" lvl="2" indent="-320040" defTabSz="914400" fontAlgn="auto">
              <a:spcBef>
                <a:spcPts val="0"/>
              </a:spcBef>
              <a:spcAft>
                <a:spcPts val="0"/>
              </a:spcAft>
              <a:buClr>
                <a:schemeClr val="accent2"/>
              </a:buClr>
              <a:buSzPct val="60000"/>
              <a:buFont typeface="Arial" pitchFamily="34" charset="0"/>
              <a:buChar char="•"/>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731012" marR="0" lvl="1" indent="-320040" algn="l" defTabSz="914400" rtl="0" eaLnBrk="1" fontAlgn="auto" latinLnBrk="0" hangingPunct="1">
              <a:lnSpc>
                <a:spcPct val="100000"/>
              </a:lnSpc>
              <a:spcBef>
                <a:spcPts val="0"/>
              </a:spcBef>
              <a:spcAft>
                <a:spcPts val="0"/>
              </a:spcAft>
              <a:buClr>
                <a:schemeClr val="accent1"/>
              </a:buClr>
              <a:buSzPct val="70000"/>
              <a:buFont typeface="Wingdings 2"/>
              <a:buNone/>
              <a:tabLst/>
              <a:defRPr/>
            </a:pPr>
            <a:endParaRPr kumimoji="0" lang="en-US" sz="1600" b="0" i="0" u="none" strike="noStrike" kern="1200" cap="none" spc="0" normalizeH="0" baseline="0" noProof="0" dirty="0">
              <a:ln>
                <a:noFill/>
              </a:ln>
              <a:solidFill>
                <a:schemeClr val="tx1"/>
              </a:solidFill>
              <a:effectLst/>
              <a:uLnTx/>
              <a:uFillTx/>
              <a:latin typeface="+mn-lt"/>
            </a:endParaRPr>
          </a:p>
        </p:txBody>
      </p:sp>
      <p:pic>
        <p:nvPicPr>
          <p:cNvPr id="7" name="Image 6"/>
          <p:cNvPicPr>
            <a:picLocks noChangeAspect="1"/>
          </p:cNvPicPr>
          <p:nvPr/>
        </p:nvPicPr>
        <p:blipFill>
          <a:blip r:embed="rId2" cstate="print"/>
          <a:stretch>
            <a:fillRect/>
          </a:stretch>
        </p:blipFill>
        <p:spPr bwMode="auto">
          <a:xfrm>
            <a:off x="142341" y="677250"/>
            <a:ext cx="464762" cy="236190"/>
          </a:xfrm>
          <a:prstGeom prst="rect">
            <a:avLst/>
          </a:prstGeom>
          <a:noFill/>
          <a:ln w="9525">
            <a:noFill/>
            <a:miter lim="800000"/>
            <a:headEnd/>
            <a:tailEnd/>
          </a:ln>
          <a:effectLst/>
        </p:spPr>
      </p:pic>
      <p:pic>
        <p:nvPicPr>
          <p:cNvPr id="8" name="Picture 7"/>
          <p:cNvPicPr>
            <a:picLocks noChangeAspect="1" noChangeArrowheads="1"/>
          </p:cNvPicPr>
          <p:nvPr/>
        </p:nvPicPr>
        <p:blipFill>
          <a:blip r:embed="rId3"/>
          <a:srcRect/>
          <a:stretch>
            <a:fillRect/>
          </a:stretch>
        </p:blipFill>
        <p:spPr bwMode="auto">
          <a:xfrm>
            <a:off x="182165" y="3340939"/>
            <a:ext cx="702469" cy="666750"/>
          </a:xfrm>
          <a:prstGeom prst="rect">
            <a:avLst/>
          </a:prstGeom>
          <a:noFill/>
          <a:ln w="9525">
            <a:noFill/>
            <a:miter lim="800000"/>
            <a:headEnd/>
            <a:tailEnd/>
          </a:ln>
          <a:effectLst/>
        </p:spPr>
      </p:pic>
      <p:pic>
        <p:nvPicPr>
          <p:cNvPr id="9" name="Picture 7"/>
          <p:cNvPicPr>
            <a:picLocks noChangeAspect="1" noChangeArrowheads="1"/>
          </p:cNvPicPr>
          <p:nvPr/>
        </p:nvPicPr>
        <p:blipFill>
          <a:blip r:embed="rId3"/>
          <a:srcRect/>
          <a:stretch>
            <a:fillRect/>
          </a:stretch>
        </p:blipFill>
        <p:spPr bwMode="auto">
          <a:xfrm>
            <a:off x="1218351" y="4916463"/>
            <a:ext cx="280988" cy="266700"/>
          </a:xfrm>
          <a:prstGeom prst="rect">
            <a:avLst/>
          </a:prstGeom>
          <a:noFill/>
          <a:ln w="9525">
            <a:noFill/>
            <a:miter lim="800000"/>
            <a:headEnd/>
            <a:tailEnd/>
          </a:ln>
          <a:effectLst/>
        </p:spPr>
      </p:pic>
      <p:pic>
        <p:nvPicPr>
          <p:cNvPr id="11" name="Picture 7"/>
          <p:cNvPicPr>
            <a:picLocks noChangeAspect="1" noChangeArrowheads="1"/>
          </p:cNvPicPr>
          <p:nvPr/>
        </p:nvPicPr>
        <p:blipFill>
          <a:blip r:embed="rId3"/>
          <a:srcRect/>
          <a:stretch>
            <a:fillRect/>
          </a:stretch>
        </p:blipFill>
        <p:spPr bwMode="auto">
          <a:xfrm>
            <a:off x="1222153" y="5458345"/>
            <a:ext cx="280988" cy="266700"/>
          </a:xfrm>
          <a:prstGeom prst="rect">
            <a:avLst/>
          </a:prstGeom>
          <a:noFill/>
          <a:ln w="9525">
            <a:noFill/>
            <a:miter lim="800000"/>
            <a:headEnd/>
            <a:tailEnd/>
          </a:ln>
          <a:effectLst/>
        </p:spPr>
      </p:pic>
      <p:pic>
        <p:nvPicPr>
          <p:cNvPr id="12" name="Picture 2"/>
          <p:cNvPicPr>
            <a:picLocks noChangeAspect="1" noChangeArrowheads="1"/>
          </p:cNvPicPr>
          <p:nvPr/>
        </p:nvPicPr>
        <p:blipFill>
          <a:blip r:embed="rId4"/>
          <a:srcRect/>
          <a:stretch>
            <a:fillRect/>
          </a:stretch>
        </p:blipFill>
        <p:spPr bwMode="auto">
          <a:xfrm>
            <a:off x="1222153" y="5797025"/>
            <a:ext cx="280988" cy="266700"/>
          </a:xfrm>
          <a:prstGeom prst="rect">
            <a:avLst/>
          </a:prstGeom>
          <a:noFill/>
          <a:ln w="9525">
            <a:noFill/>
            <a:miter lim="800000"/>
            <a:headEnd/>
            <a:tailEnd/>
          </a:ln>
          <a:effectLst/>
        </p:spPr>
      </p:pic>
    </p:spTree>
    <p:extLst>
      <p:ext uri="{BB962C8B-B14F-4D97-AF65-F5344CB8AC3E}">
        <p14:creationId xmlns:p14="http://schemas.microsoft.com/office/powerpoint/2010/main" val="23910455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srcRect/>
          <a:stretch>
            <a:fillRect/>
          </a:stretch>
        </p:blipFill>
        <p:spPr bwMode="auto">
          <a:xfrm>
            <a:off x="7421038" y="1516698"/>
            <a:ext cx="1714286" cy="1371429"/>
          </a:xfrm>
          <a:prstGeom prst="rect">
            <a:avLst/>
          </a:prstGeom>
          <a:noFill/>
          <a:ln w="9525">
            <a:noFill/>
            <a:miter lim="800000"/>
            <a:headEnd/>
            <a:tailEnd/>
          </a:ln>
        </p:spPr>
      </p:pic>
      <p:sp>
        <p:nvSpPr>
          <p:cNvPr id="2" name="Titre 1"/>
          <p:cNvSpPr>
            <a:spLocks noGrp="1"/>
          </p:cNvSpPr>
          <p:nvPr>
            <p:ph type="title"/>
          </p:nvPr>
        </p:nvSpPr>
        <p:spPr/>
        <p:txBody>
          <a:bodyPr>
            <a:normAutofit/>
          </a:bodyPr>
          <a:lstStyle/>
          <a:p>
            <a:pPr fontAlgn="auto">
              <a:spcAft>
                <a:spcPts val="0"/>
              </a:spcAft>
              <a:defRPr/>
            </a:pPr>
            <a:r>
              <a:rPr lang="en-US" noProof="0" dirty="0">
                <a:solidFill>
                  <a:schemeClr val="accent1">
                    <a:satMod val="150000"/>
                  </a:schemeClr>
                </a:solidFill>
              </a:rPr>
              <a:t>Splice junction multi-table database</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92</a:t>
            </a:fld>
            <a:endParaRPr lang="en-US" dirty="0"/>
          </a:p>
        </p:txBody>
      </p:sp>
      <p:sp>
        <p:nvSpPr>
          <p:cNvPr id="15" name="Espace réservé du contenu 2"/>
          <p:cNvSpPr txBox="1">
            <a:spLocks/>
          </p:cNvSpPr>
          <p:nvPr/>
        </p:nvSpPr>
        <p:spPr>
          <a:xfrm>
            <a:off x="786534" y="2023533"/>
            <a:ext cx="6909661" cy="4487334"/>
          </a:xfrm>
          <a:prstGeom prst="rect">
            <a:avLst/>
          </a:prstGeom>
        </p:spPr>
        <p:txBody>
          <a:bodyPr vert="horz" rtlCol="0">
            <a:normAutofit fontScale="62500" lnSpcReduction="20000"/>
          </a:bodyPr>
          <a:lstStyle/>
          <a:p>
            <a:pPr marL="438912" indent="-320040" defTabSz="914400" fontAlgn="auto">
              <a:spcBef>
                <a:spcPts val="0"/>
              </a:spcBef>
              <a:spcAft>
                <a:spcPts val="0"/>
              </a:spcAft>
              <a:buClr>
                <a:schemeClr val="accent2"/>
              </a:buClr>
              <a:buSzPct val="60000"/>
              <a:buFont typeface="Arial" pitchFamily="34" charset="0"/>
              <a:buChar char="•"/>
              <a:defRPr/>
            </a:pPr>
            <a:r>
              <a:rPr lang="en-US" sz="2600" dirty="0">
                <a:latin typeface="+mn-lt"/>
              </a:rPr>
              <a:t>Molecular Biology (Splice-junction Gene Sequences)</a:t>
            </a:r>
            <a:endParaRPr kumimoji="0" lang="en-US" sz="2600" b="0" i="0" u="none" strike="noStrike" kern="1200" cap="none" spc="0" normalizeH="0" baseline="0" noProof="0" dirty="0">
              <a:ln>
                <a:noFill/>
              </a:ln>
              <a:solidFill>
                <a:schemeClr val="tx1"/>
              </a:solidFill>
              <a:effectLst/>
              <a:uLnTx/>
              <a:uFillTx/>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2100" dirty="0">
                <a:latin typeface="+mn-lt"/>
              </a:rPr>
              <a:t>Objective:</a:t>
            </a:r>
          </a:p>
          <a:p>
            <a:pPr marL="1353312" lvl="2" indent="-320040" defTabSz="914400" fontAlgn="auto">
              <a:spcBef>
                <a:spcPts val="0"/>
              </a:spcBef>
              <a:spcAft>
                <a:spcPts val="0"/>
              </a:spcAft>
              <a:buClr>
                <a:schemeClr val="accent2"/>
              </a:buClr>
              <a:buSzPct val="60000"/>
              <a:buFont typeface="Arial" pitchFamily="34" charset="0"/>
              <a:buChar char="•"/>
              <a:defRPr/>
            </a:pPr>
            <a:r>
              <a:rPr lang="en-US" sz="2100" dirty="0">
                <a:latin typeface="+mn-lt"/>
              </a:rPr>
              <a:t>Recognition of boundaries between exons and introns in DNA sequences</a:t>
            </a:r>
          </a:p>
          <a:p>
            <a:pPr marL="1353312" lvl="2" indent="-320040" algn="just" defTabSz="914400" fontAlgn="auto">
              <a:spcBef>
                <a:spcPts val="0"/>
              </a:spcBef>
              <a:spcAft>
                <a:spcPts val="0"/>
              </a:spcAft>
              <a:buClr>
                <a:schemeClr val="accent2"/>
              </a:buClr>
              <a:buSzPct val="60000"/>
              <a:buFont typeface="Arial" pitchFamily="34" charset="0"/>
              <a:buChar char="•"/>
              <a:defRPr/>
            </a:pPr>
            <a:r>
              <a:rPr lang="en-US" sz="1300" dirty="0">
                <a:latin typeface="+mn-lt"/>
              </a:rPr>
              <a:t>Splice junctions are points on a DNA sequence at which `superfluous' DNA is removed during the process of protein creation in higher organisms. The problem posed in this dataset is to recognize, given a sequence of DNA, the boundaries between exons (the parts of the DNA sequence retained after splicing) and introns (the parts of the DNA sequence that are spliced out). This problem consists of two subtasks: recognizing exon/intron boundaries (referred to as EI sites), and recognizing intron/exon boundaries (IE sites). (In the biological community, IE borders are referred to as ``acceptors'' while EI borders are referred to as ``donors''.) </a:t>
            </a:r>
          </a:p>
          <a:p>
            <a:pPr marL="1353312" lvl="2" indent="-320040" defTabSz="914400" fontAlgn="auto">
              <a:spcBef>
                <a:spcPts val="0"/>
              </a:spcBef>
              <a:spcAft>
                <a:spcPts val="0"/>
              </a:spcAft>
              <a:buClr>
                <a:schemeClr val="accent2"/>
              </a:buClr>
              <a:buSzPct val="60000"/>
              <a:buFont typeface="Arial" pitchFamily="34" charset="0"/>
              <a:buChar char="•"/>
              <a:defRPr/>
            </a:pPr>
            <a:endParaRPr lang="en-US" sz="2100" dirty="0">
              <a:latin typeface="+mn-lt"/>
            </a:endParaRPr>
          </a:p>
          <a:p>
            <a:pPr marL="1353312" lvl="2" indent="-320040" defTabSz="914400" fontAlgn="auto">
              <a:spcBef>
                <a:spcPts val="0"/>
              </a:spcBef>
              <a:spcAft>
                <a:spcPts val="0"/>
              </a:spcAft>
              <a:buClr>
                <a:schemeClr val="accent2"/>
              </a:buClr>
              <a:buSzPct val="60000"/>
              <a:buFont typeface="Arial" pitchFamily="34" charset="0"/>
              <a:buChar char="•"/>
              <a:defRPr/>
            </a:pPr>
            <a:endParaRPr lang="en-US" sz="2100" dirty="0">
              <a:latin typeface="+mn-lt"/>
            </a:endParaRPr>
          </a:p>
          <a:p>
            <a:pPr marL="438912" indent="-320040" defTabSz="914400" fontAlgn="auto">
              <a:spcBef>
                <a:spcPts val="0"/>
              </a:spcBef>
              <a:spcAft>
                <a:spcPts val="0"/>
              </a:spcAft>
              <a:buClr>
                <a:schemeClr val="accent2"/>
              </a:buClr>
              <a:buSzPct val="60000"/>
              <a:buFont typeface="Arial" pitchFamily="34" charset="0"/>
              <a:buChar char="•"/>
              <a:defRPr/>
            </a:pPr>
            <a:r>
              <a:rPr lang="en-US" sz="2600" dirty="0">
                <a:latin typeface="+mn-lt"/>
              </a:rPr>
              <a:t>Database dictionary</a:t>
            </a: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latin typeface="+mn-lt"/>
              </a:rPr>
              <a:t>Root entity: splice junction</a:t>
            </a:r>
          </a:p>
          <a:p>
            <a:pPr marL="1353312" lvl="2" indent="-320040" defTabSz="914400" fontAlgn="auto">
              <a:spcBef>
                <a:spcPts val="0"/>
              </a:spcBef>
              <a:spcAft>
                <a:spcPts val="0"/>
              </a:spcAft>
              <a:buClr>
                <a:schemeClr val="accent2"/>
              </a:buClr>
              <a:buSzPct val="60000"/>
              <a:buFont typeface="Arial" pitchFamily="34" charset="0"/>
              <a:buChar char="•"/>
              <a:defRPr/>
            </a:pPr>
            <a:r>
              <a:rPr lang="en-US" sz="1500" dirty="0" err="1">
                <a:latin typeface="+mn-lt"/>
              </a:rPr>
              <a:t>SampleId</a:t>
            </a:r>
            <a:endParaRPr lang="en-US" sz="1500" dirty="0">
              <a:latin typeface="+mn-lt"/>
            </a:endParaRPr>
          </a:p>
          <a:p>
            <a:pPr marL="1353312" lvl="2" indent="-320040" defTabSz="914400" fontAlgn="auto">
              <a:spcBef>
                <a:spcPts val="0"/>
              </a:spcBef>
              <a:spcAft>
                <a:spcPts val="0"/>
              </a:spcAft>
              <a:buClr>
                <a:schemeClr val="accent2"/>
              </a:buClr>
              <a:buSzPct val="60000"/>
              <a:buFont typeface="Arial" pitchFamily="34" charset="0"/>
              <a:buChar char="•"/>
              <a:defRPr/>
            </a:pPr>
            <a:r>
              <a:rPr lang="en-US" sz="1500" dirty="0">
                <a:latin typeface="+mn-lt"/>
              </a:rPr>
              <a:t>Class (EI, IE, NEG)</a:t>
            </a:r>
          </a:p>
          <a:p>
            <a:pPr marL="1353312" lvl="2" indent="-320040" defTabSz="914400" fontAlgn="auto">
              <a:spcBef>
                <a:spcPts val="0"/>
              </a:spcBef>
              <a:spcAft>
                <a:spcPts val="0"/>
              </a:spcAft>
              <a:buClr>
                <a:schemeClr val="accent2"/>
              </a:buClr>
              <a:buSzPct val="60000"/>
              <a:buFont typeface="Arial" pitchFamily="34" charset="0"/>
              <a:buChar char="•"/>
              <a:defRPr/>
            </a:pPr>
            <a:r>
              <a:rPr lang="en-US" sz="1500" dirty="0">
                <a:latin typeface="+mn-lt"/>
              </a:rPr>
              <a:t>Sequence of DNA</a:t>
            </a:r>
          </a:p>
          <a:p>
            <a:pPr marL="896112" lvl="1" indent="-320040" defTabSz="914400" fontAlgn="auto">
              <a:spcBef>
                <a:spcPts val="0"/>
              </a:spcBef>
              <a:spcAft>
                <a:spcPts val="0"/>
              </a:spcAft>
              <a:buClr>
                <a:schemeClr val="accent2"/>
              </a:buClr>
              <a:buSzPct val="60000"/>
              <a:buFont typeface="Arial" pitchFamily="34" charset="0"/>
              <a:buChar char="•"/>
              <a:defRPr/>
            </a:pPr>
            <a:endParaRPr lang="en-US" sz="2100" dirty="0">
              <a:latin typeface="+mn-lt"/>
            </a:endParaRP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latin typeface="+mn-lt"/>
              </a:rPr>
              <a:t>Secondary entity:  DNA </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err="1"/>
              <a:t>SampleId</a:t>
            </a:r>
            <a:r>
              <a:rPr lang="en-US" sz="1400" dirty="0"/>
              <a:t>: </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err="1"/>
              <a:t>Pos</a:t>
            </a:r>
            <a:r>
              <a:rPr lang="en-US" sz="1400" dirty="0"/>
              <a:t>: position in the sequence</a:t>
            </a:r>
          </a:p>
          <a:p>
            <a:pPr marL="1353312" lvl="2" indent="-320040" defTabSz="914400" fontAlgn="auto">
              <a:spcBef>
                <a:spcPts val="0"/>
              </a:spcBef>
              <a:spcAft>
                <a:spcPts val="0"/>
              </a:spcAft>
              <a:buClr>
                <a:schemeClr val="accent2"/>
              </a:buClr>
              <a:buSzPct val="60000"/>
              <a:buFont typeface="Arial" pitchFamily="34" charset="0"/>
              <a:buChar char="•"/>
              <a:defRPr/>
            </a:pPr>
            <a:r>
              <a:rPr lang="en-US" sz="1400" dirty="0"/>
              <a:t>Char (A, C, G, T)</a:t>
            </a:r>
          </a:p>
          <a:p>
            <a:pPr marL="438912" indent="-320040" defTabSz="914400" fontAlgn="auto">
              <a:spcBef>
                <a:spcPts val="0"/>
              </a:spcBef>
              <a:spcAft>
                <a:spcPts val="0"/>
              </a:spcAft>
              <a:buClr>
                <a:schemeClr val="accent2"/>
              </a:buClr>
              <a:buSzPct val="60000"/>
              <a:buFont typeface="Arial" pitchFamily="34" charset="0"/>
              <a:buChar char="•"/>
              <a:defRPr/>
            </a:pPr>
            <a:endParaRPr lang="en-US" sz="2000" dirty="0"/>
          </a:p>
          <a:p>
            <a:pPr marL="438912" indent="-320040" defTabSz="914400" fontAlgn="auto">
              <a:spcBef>
                <a:spcPts val="0"/>
              </a:spcBef>
              <a:spcAft>
                <a:spcPts val="0"/>
              </a:spcAft>
              <a:buClr>
                <a:schemeClr val="accent2"/>
              </a:buClr>
              <a:buSzPct val="60000"/>
              <a:buFont typeface="Arial" pitchFamily="34" charset="0"/>
              <a:buChar char="•"/>
              <a:defRPr/>
            </a:pPr>
            <a:endParaRPr lang="en-US" sz="2000" dirty="0"/>
          </a:p>
          <a:p>
            <a:pPr marL="438912" indent="-320040" defTabSz="914400" fontAlgn="auto">
              <a:spcBef>
                <a:spcPts val="0"/>
              </a:spcBef>
              <a:spcAft>
                <a:spcPts val="0"/>
              </a:spcAft>
              <a:buClr>
                <a:schemeClr val="accent2"/>
              </a:buClr>
              <a:buSzPct val="60000"/>
              <a:buFont typeface="Arial" pitchFamily="34" charset="0"/>
              <a:buChar char="•"/>
              <a:defRPr/>
            </a:pPr>
            <a:endParaRPr lang="en-US" sz="2000" dirty="0"/>
          </a:p>
          <a:p>
            <a:pPr marL="438912" indent="-320040" defTabSz="914400" fontAlgn="auto">
              <a:spcBef>
                <a:spcPts val="0"/>
              </a:spcBef>
              <a:spcAft>
                <a:spcPts val="0"/>
              </a:spcAft>
              <a:buClr>
                <a:schemeClr val="accent2"/>
              </a:buClr>
              <a:buSzPct val="60000"/>
              <a:buFont typeface="Arial" pitchFamily="34" charset="0"/>
              <a:buChar char="•"/>
              <a:defRPr/>
            </a:pPr>
            <a:r>
              <a:rPr lang="en-US" sz="2600" dirty="0"/>
              <a:t>Database files</a:t>
            </a: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t>SpliceJunction.txt</a:t>
            </a:r>
          </a:p>
          <a:p>
            <a:pPr marL="896112" lvl="1" indent="-320040" defTabSz="914400" fontAlgn="auto">
              <a:spcBef>
                <a:spcPts val="0"/>
              </a:spcBef>
              <a:spcAft>
                <a:spcPts val="0"/>
              </a:spcAft>
              <a:buClr>
                <a:schemeClr val="accent2"/>
              </a:buClr>
              <a:buSzPct val="60000"/>
              <a:buFont typeface="Arial" pitchFamily="34" charset="0"/>
              <a:buChar char="•"/>
              <a:defRPr/>
            </a:pPr>
            <a:endParaRPr lang="en-US" sz="2000" dirty="0"/>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t>SpliceJunctionDNA.txt</a:t>
            </a:r>
          </a:p>
          <a:p>
            <a:pPr marL="438912" marR="0" lvl="0" indent="-320040" algn="l" defTabSz="914400" rtl="0" eaLnBrk="1" fontAlgn="auto" latinLnBrk="0" hangingPunct="1">
              <a:lnSpc>
                <a:spcPct val="100000"/>
              </a:lnSpc>
              <a:spcBef>
                <a:spcPts val="0"/>
              </a:spcBef>
              <a:spcAft>
                <a:spcPts val="0"/>
              </a:spcAft>
              <a:buClr>
                <a:schemeClr val="accent2"/>
              </a:buClr>
              <a:buSzPct val="60000"/>
              <a:tabLst/>
              <a:defRPr/>
            </a:pPr>
            <a:endParaRPr kumimoji="0" lang="en-US" sz="2000" b="0" i="0" u="none" strike="noStrike" kern="1200" cap="none" spc="0" normalizeH="0" noProof="0" dirty="0">
              <a:ln>
                <a:noFill/>
              </a:ln>
              <a:solidFill>
                <a:schemeClr val="tx1"/>
              </a:solidFill>
              <a:effectLst/>
              <a:uLnTx/>
              <a:uFillTx/>
              <a:latin typeface="+mn-lt"/>
            </a:endParaRPr>
          </a:p>
        </p:txBody>
      </p:sp>
      <p:pic>
        <p:nvPicPr>
          <p:cNvPr id="7" name="Image 6"/>
          <p:cNvPicPr>
            <a:picLocks noChangeAspect="1"/>
          </p:cNvPicPr>
          <p:nvPr/>
        </p:nvPicPr>
        <p:blipFill>
          <a:blip r:embed="rId3" cstate="print"/>
          <a:stretch>
            <a:fillRect/>
          </a:stretch>
        </p:blipFill>
        <p:spPr bwMode="auto">
          <a:xfrm>
            <a:off x="142341" y="677250"/>
            <a:ext cx="464762" cy="236190"/>
          </a:xfrm>
          <a:prstGeom prst="rect">
            <a:avLst/>
          </a:prstGeom>
          <a:noFill/>
          <a:ln w="9525">
            <a:noFill/>
            <a:miter lim="800000"/>
            <a:headEnd/>
            <a:tailEnd/>
          </a:ln>
          <a:effectLst/>
        </p:spPr>
      </p:pic>
      <p:graphicFrame>
        <p:nvGraphicFramePr>
          <p:cNvPr id="12" name="Tableau 11"/>
          <p:cNvGraphicFramePr>
            <a:graphicFrameLocks noGrp="1"/>
          </p:cNvGraphicFramePr>
          <p:nvPr>
            <p:extLst>
              <p:ext uri="{D42A27DB-BD31-4B8C-83A1-F6EECF244321}">
                <p14:modId xmlns:p14="http://schemas.microsoft.com/office/powerpoint/2010/main" val="1999139052"/>
              </p:ext>
            </p:extLst>
          </p:nvPr>
        </p:nvGraphicFramePr>
        <p:xfrm>
          <a:off x="4623938" y="3434292"/>
          <a:ext cx="1532467" cy="1572547"/>
        </p:xfrm>
        <a:graphic>
          <a:graphicData uri="http://schemas.openxmlformats.org/drawingml/2006/table">
            <a:tbl>
              <a:tblPr/>
              <a:tblGrid>
                <a:gridCol w="1204081">
                  <a:extLst>
                    <a:ext uri="{9D8B030D-6E8A-4147-A177-3AD203B41FA5}">
                      <a16:colId xmlns:a16="http://schemas.microsoft.com/office/drawing/2014/main" val="20000"/>
                    </a:ext>
                  </a:extLst>
                </a:gridCol>
                <a:gridCol w="328386">
                  <a:extLst>
                    <a:ext uri="{9D8B030D-6E8A-4147-A177-3AD203B41FA5}">
                      <a16:colId xmlns:a16="http://schemas.microsoft.com/office/drawing/2014/main" val="20001"/>
                    </a:ext>
                  </a:extLst>
                </a:gridCol>
              </a:tblGrid>
              <a:tr h="144688">
                <a:tc>
                  <a:txBody>
                    <a:bodyPr/>
                    <a:lstStyle/>
                    <a:p>
                      <a:pPr algn="l" fontAlgn="b"/>
                      <a:r>
                        <a:rPr lang="fr-FR" sz="800" b="1" i="0" u="none" strike="noStrike" dirty="0" err="1">
                          <a:solidFill>
                            <a:srgbClr val="000000"/>
                          </a:solidFill>
                          <a:latin typeface="Calibri"/>
                        </a:rPr>
                        <a:t>SampleId</a:t>
                      </a:r>
                      <a:endParaRPr lang="fr-FR" sz="800" b="1" i="0" u="none" strike="noStrike" dirty="0">
                        <a:solidFill>
                          <a:srgbClr val="000000"/>
                        </a:solidFill>
                        <a:latin typeface="Calibri"/>
                      </a:endParaRPr>
                    </a:p>
                  </a:txBody>
                  <a:tcPr marL="9525" marR="9525" marT="9525" marB="0" anchor="b">
                    <a:lnL>
                      <a:noFill/>
                    </a:lnL>
                    <a:lnR>
                      <a:noFill/>
                    </a:lnR>
                    <a:lnT>
                      <a:noFill/>
                    </a:lnT>
                    <a:lnB>
                      <a:noFill/>
                    </a:lnB>
                    <a:solidFill>
                      <a:schemeClr val="accent3"/>
                    </a:solidFill>
                  </a:tcPr>
                </a:tc>
                <a:tc>
                  <a:txBody>
                    <a:bodyPr/>
                    <a:lstStyle/>
                    <a:p>
                      <a:pPr algn="ctr" fontAlgn="b"/>
                      <a:r>
                        <a:rPr lang="fr-FR" sz="800" b="1" i="0" u="none" strike="noStrike" dirty="0">
                          <a:solidFill>
                            <a:srgbClr val="000000"/>
                          </a:solidFill>
                          <a:latin typeface="Calibri"/>
                        </a:rPr>
                        <a:t>Class</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0"/>
                  </a:ext>
                </a:extLst>
              </a:tr>
              <a:tr h="158651">
                <a:tc>
                  <a:txBody>
                    <a:bodyPr/>
                    <a:lstStyle/>
                    <a:p>
                      <a:pPr algn="l" fontAlgn="b"/>
                      <a:r>
                        <a:rPr lang="fr-FR" sz="800" b="0" i="0" u="none" strike="noStrike" dirty="0">
                          <a:solidFill>
                            <a:srgbClr val="000000"/>
                          </a:solidFill>
                          <a:latin typeface="Calibri"/>
                        </a:rPr>
                        <a:t>AGMKPNRSB-NEG-1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dirty="0">
                          <a:solidFill>
                            <a:srgbClr val="000000"/>
                          </a:solidFill>
                          <a:latin typeface="Calibri"/>
                        </a:rPr>
                        <a:t>N</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1"/>
                  </a:ext>
                </a:extLst>
              </a:tr>
              <a:tr h="158651">
                <a:tc>
                  <a:txBody>
                    <a:bodyPr/>
                    <a:lstStyle/>
                    <a:p>
                      <a:pPr algn="l" fontAlgn="b"/>
                      <a:r>
                        <a:rPr lang="fr-FR" sz="800" b="0" i="0" u="none" strike="noStrike" dirty="0">
                          <a:solidFill>
                            <a:srgbClr val="000000"/>
                          </a:solidFill>
                          <a:latin typeface="Calibri"/>
                        </a:rPr>
                        <a:t>AGMORS12A-NEG-181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N</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2"/>
                  </a:ext>
                </a:extLst>
              </a:tr>
              <a:tr h="158651">
                <a:tc>
                  <a:txBody>
                    <a:bodyPr/>
                    <a:lstStyle/>
                    <a:p>
                      <a:pPr algn="l" fontAlgn="b"/>
                      <a:r>
                        <a:rPr lang="fr-FR" sz="800" b="0" i="0" u="none" strike="noStrike">
                          <a:solidFill>
                            <a:srgbClr val="000000"/>
                          </a:solidFill>
                          <a:latin typeface="Calibri"/>
                        </a:rPr>
                        <a:t>AGMORS9A-NEG-481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N</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3"/>
                  </a:ext>
                </a:extLst>
              </a:tr>
              <a:tr h="158651">
                <a:tc>
                  <a:txBody>
                    <a:bodyPr/>
                    <a:lstStyle/>
                    <a:p>
                      <a:pPr algn="l" fontAlgn="b"/>
                      <a:r>
                        <a:rPr lang="fr-FR" sz="800" b="0" i="0" u="none" strike="noStrike">
                          <a:solidFill>
                            <a:srgbClr val="000000"/>
                          </a:solidFill>
                          <a:latin typeface="Calibri"/>
                        </a:rPr>
                        <a:t>AGMRSKPNI-NEG-1141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N</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4"/>
                  </a:ext>
                </a:extLst>
              </a:tr>
              <a:tr h="158651">
                <a:tc>
                  <a:txBody>
                    <a:bodyPr/>
                    <a:lstStyle/>
                    <a:p>
                      <a:pPr algn="l" fontAlgn="b"/>
                      <a:r>
                        <a:rPr lang="fr-FR" sz="800" b="0" i="0" u="none" strike="noStrike">
                          <a:solidFill>
                            <a:srgbClr val="000000"/>
                          </a:solidFill>
                          <a:latin typeface="Calibri"/>
                        </a:rPr>
                        <a:t>ATRINS-ACCEPTOR-1678</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IE</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5"/>
                  </a:ext>
                </a:extLst>
              </a:tr>
              <a:tr h="158651">
                <a:tc>
                  <a:txBody>
                    <a:bodyPr/>
                    <a:lstStyle/>
                    <a:p>
                      <a:pPr algn="l" fontAlgn="b"/>
                      <a:r>
                        <a:rPr lang="fr-FR" sz="800" b="0" i="0" u="none" strike="noStrike">
                          <a:solidFill>
                            <a:srgbClr val="000000"/>
                          </a:solidFill>
                          <a:latin typeface="Calibri"/>
                        </a:rPr>
                        <a:t>ATRINS-ACCEPTOR-701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IE</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6"/>
                  </a:ext>
                </a:extLst>
              </a:tr>
              <a:tr h="158651">
                <a:tc>
                  <a:txBody>
                    <a:bodyPr/>
                    <a:lstStyle/>
                    <a:p>
                      <a:pPr algn="l" fontAlgn="b"/>
                      <a:r>
                        <a:rPr lang="fr-FR" sz="800" b="0" i="0" u="none" strike="noStrike">
                          <a:solidFill>
                            <a:srgbClr val="000000"/>
                          </a:solidFill>
                          <a:latin typeface="Calibri"/>
                        </a:rPr>
                        <a:t>ATRINS-DONOR-521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EI</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7"/>
                  </a:ext>
                </a:extLst>
              </a:tr>
              <a:tr h="158651">
                <a:tc>
                  <a:txBody>
                    <a:bodyPr/>
                    <a:lstStyle/>
                    <a:p>
                      <a:pPr algn="l" fontAlgn="b"/>
                      <a:r>
                        <a:rPr lang="fr-FR" sz="800" b="0" i="0" u="none" strike="noStrike">
                          <a:solidFill>
                            <a:srgbClr val="000000"/>
                          </a:solidFill>
                          <a:latin typeface="Calibri"/>
                        </a:rPr>
                        <a:t>ATRINS-DONOR-905</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dirty="0">
                          <a:solidFill>
                            <a:srgbClr val="000000"/>
                          </a:solidFill>
                          <a:latin typeface="Calibri"/>
                        </a:rPr>
                        <a:t>EI</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8"/>
                  </a:ext>
                </a:extLst>
              </a:tr>
              <a:tr h="158651">
                <a:tc>
                  <a:txBody>
                    <a:bodyPr/>
                    <a:lstStyle/>
                    <a:p>
                      <a:pPr algn="l" fontAlgn="b"/>
                      <a:r>
                        <a:rPr lang="fr-FR" sz="800" b="0" i="0" u="none" strike="noStrike" dirty="0">
                          <a:solidFill>
                            <a:srgbClr val="000000"/>
                          </a:solidFill>
                          <a:latin typeface="Calibri"/>
                        </a:rPr>
                        <a:t>…</a:t>
                      </a:r>
                    </a:p>
                  </a:txBody>
                  <a:tcPr marL="9525" marR="9525" marT="9525" marB="0" anchor="b">
                    <a:lnL>
                      <a:noFill/>
                    </a:lnL>
                    <a:lnR>
                      <a:noFill/>
                    </a:lnR>
                    <a:lnT>
                      <a:noFill/>
                    </a:lnT>
                    <a:lnB>
                      <a:noFill/>
                    </a:lnB>
                    <a:solidFill>
                      <a:schemeClr val="accent3"/>
                    </a:solidFill>
                  </a:tcPr>
                </a:tc>
                <a:tc>
                  <a:txBody>
                    <a:bodyPr/>
                    <a:lstStyle/>
                    <a:p>
                      <a:pPr algn="ctr" fontAlgn="b"/>
                      <a:endParaRPr lang="fr-FR" sz="800" b="0" i="0" u="none" strike="noStrike" dirty="0">
                        <a:solidFill>
                          <a:srgbClr val="000000"/>
                        </a:solidFill>
                        <a:latin typeface="Calibri"/>
                      </a:endParaRP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9"/>
                  </a:ext>
                </a:extLst>
              </a:tr>
            </a:tbl>
          </a:graphicData>
        </a:graphic>
      </p:graphicFrame>
      <p:graphicFrame>
        <p:nvGraphicFramePr>
          <p:cNvPr id="13" name="Tableau 12"/>
          <p:cNvGraphicFramePr>
            <a:graphicFrameLocks noGrp="1"/>
          </p:cNvGraphicFramePr>
          <p:nvPr>
            <p:extLst>
              <p:ext uri="{D42A27DB-BD31-4B8C-83A1-F6EECF244321}">
                <p14:modId xmlns:p14="http://schemas.microsoft.com/office/powerpoint/2010/main" val="3913606072"/>
              </p:ext>
            </p:extLst>
          </p:nvPr>
        </p:nvGraphicFramePr>
        <p:xfrm>
          <a:off x="7052733" y="3434292"/>
          <a:ext cx="1524000" cy="2590800"/>
        </p:xfrm>
        <a:graphic>
          <a:graphicData uri="http://schemas.openxmlformats.org/drawingml/2006/table">
            <a:tbl>
              <a:tblPr/>
              <a:tblGrid>
                <a:gridCol w="1016000">
                  <a:extLst>
                    <a:ext uri="{9D8B030D-6E8A-4147-A177-3AD203B41FA5}">
                      <a16:colId xmlns:a16="http://schemas.microsoft.com/office/drawing/2014/main" val="20000"/>
                    </a:ext>
                  </a:extLst>
                </a:gridCol>
                <a:gridCol w="2286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161925">
                <a:tc>
                  <a:txBody>
                    <a:bodyPr/>
                    <a:lstStyle/>
                    <a:p>
                      <a:pPr algn="l" fontAlgn="b"/>
                      <a:r>
                        <a:rPr lang="fr-FR" sz="800" b="1" i="0" u="none" strike="noStrike" dirty="0" err="1">
                          <a:solidFill>
                            <a:srgbClr val="000000"/>
                          </a:solidFill>
                          <a:latin typeface="Calibri"/>
                        </a:rPr>
                        <a:t>SampleId</a:t>
                      </a:r>
                      <a:endParaRPr lang="fr-FR" sz="800" b="1" i="0" u="none" strike="noStrike" dirty="0">
                        <a:solidFill>
                          <a:srgbClr val="000000"/>
                        </a:solidFill>
                        <a:latin typeface="Calibri"/>
                      </a:endParaRPr>
                    </a:p>
                  </a:txBody>
                  <a:tcPr marL="9525" marR="9525" marT="9525" marB="0" anchor="b">
                    <a:lnL>
                      <a:noFill/>
                    </a:lnL>
                    <a:lnR>
                      <a:noFill/>
                    </a:lnR>
                    <a:lnT>
                      <a:noFill/>
                    </a:lnT>
                    <a:lnB>
                      <a:noFill/>
                    </a:lnB>
                    <a:solidFill>
                      <a:schemeClr val="accent3"/>
                    </a:solidFill>
                  </a:tcPr>
                </a:tc>
                <a:tc>
                  <a:txBody>
                    <a:bodyPr/>
                    <a:lstStyle/>
                    <a:p>
                      <a:pPr algn="ctr" fontAlgn="b"/>
                      <a:r>
                        <a:rPr lang="fr-FR" sz="800" b="1" i="0" u="none" strike="noStrike" dirty="0">
                          <a:solidFill>
                            <a:srgbClr val="000000"/>
                          </a:solidFill>
                          <a:latin typeface="Calibri"/>
                        </a:rPr>
                        <a:t>Pos</a:t>
                      </a:r>
                    </a:p>
                  </a:txBody>
                  <a:tcPr marL="9525" marR="9525" marT="9525" marB="0" anchor="b">
                    <a:lnL>
                      <a:noFill/>
                    </a:lnL>
                    <a:lnR>
                      <a:noFill/>
                    </a:lnR>
                    <a:lnT>
                      <a:noFill/>
                    </a:lnT>
                    <a:lnB>
                      <a:noFill/>
                    </a:lnB>
                    <a:solidFill>
                      <a:schemeClr val="accent3"/>
                    </a:solidFill>
                  </a:tcPr>
                </a:tc>
                <a:tc>
                  <a:txBody>
                    <a:bodyPr/>
                    <a:lstStyle/>
                    <a:p>
                      <a:pPr algn="ctr" fontAlgn="b"/>
                      <a:r>
                        <a:rPr lang="fr-FR" sz="800" b="1" i="0" u="none" strike="noStrike" dirty="0">
                          <a:solidFill>
                            <a:srgbClr val="000000"/>
                          </a:solidFill>
                          <a:latin typeface="Calibri"/>
                        </a:rPr>
                        <a:t>Char</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0"/>
                  </a:ext>
                </a:extLst>
              </a:tr>
              <a:tr h="161925">
                <a:tc>
                  <a:txBody>
                    <a:bodyPr/>
                    <a:lstStyle/>
                    <a:p>
                      <a:pPr algn="l" fontAlgn="b"/>
                      <a:r>
                        <a:rPr lang="fr-FR" sz="800" b="0" i="0" u="none" strike="noStrike">
                          <a:solidFill>
                            <a:srgbClr val="000000"/>
                          </a:solidFill>
                          <a:latin typeface="Calibri"/>
                        </a:rPr>
                        <a:t>AGMKPNRSB-NEG-1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dirty="0">
                          <a:solidFill>
                            <a:srgbClr val="000000"/>
                          </a:solidFill>
                          <a:latin typeface="Calibri"/>
                        </a:rPr>
                        <a:t>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dirty="0">
                          <a:solidFill>
                            <a:srgbClr val="000000"/>
                          </a:solidFill>
                          <a:latin typeface="Calibri"/>
                        </a:rPr>
                        <a:t>C</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1"/>
                  </a:ext>
                </a:extLst>
              </a:tr>
              <a:tr h="161925">
                <a:tc>
                  <a:txBody>
                    <a:bodyPr/>
                    <a:lstStyle/>
                    <a:p>
                      <a:pPr algn="l" fontAlgn="b"/>
                      <a:r>
                        <a:rPr lang="fr-FR" sz="800" b="0" i="0" u="none" strike="noStrike">
                          <a:solidFill>
                            <a:srgbClr val="000000"/>
                          </a:solidFill>
                          <a:latin typeface="Calibri"/>
                        </a:rPr>
                        <a:t>AGMKPNRSB-NEG-1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2</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A</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2"/>
                  </a:ext>
                </a:extLst>
              </a:tr>
              <a:tr h="161925">
                <a:tc>
                  <a:txBody>
                    <a:bodyPr/>
                    <a:lstStyle/>
                    <a:p>
                      <a:pPr algn="l" fontAlgn="b"/>
                      <a:r>
                        <a:rPr lang="fr-FR" sz="800" b="0" i="0" u="none" strike="noStrike" dirty="0">
                          <a:solidFill>
                            <a:srgbClr val="000000"/>
                          </a:solidFill>
                          <a:latin typeface="Calibri"/>
                        </a:rPr>
                        <a:t>…</a:t>
                      </a:r>
                    </a:p>
                  </a:txBody>
                  <a:tcPr marL="9525" marR="9525" marT="9525" marB="0" anchor="b">
                    <a:lnL>
                      <a:noFill/>
                    </a:lnL>
                    <a:lnR>
                      <a:noFill/>
                    </a:lnR>
                    <a:lnT>
                      <a:noFill/>
                    </a:lnT>
                    <a:lnB>
                      <a:noFill/>
                    </a:lnB>
                    <a:solidFill>
                      <a:schemeClr val="accent3"/>
                    </a:solidFill>
                  </a:tcPr>
                </a:tc>
                <a:tc>
                  <a:txBody>
                    <a:bodyPr/>
                    <a:lstStyle/>
                    <a:p>
                      <a:pPr algn="ctr" fontAlgn="b"/>
                      <a:endParaRPr lang="fr-FR" sz="800" b="0" i="0" u="none" strike="noStrike">
                        <a:solidFill>
                          <a:srgbClr val="000000"/>
                        </a:solidFill>
                        <a:latin typeface="Calibri"/>
                      </a:endParaRPr>
                    </a:p>
                  </a:txBody>
                  <a:tcPr marL="9525" marR="9525" marT="9525" marB="0" anchor="b">
                    <a:lnL>
                      <a:noFill/>
                    </a:lnL>
                    <a:lnR>
                      <a:noFill/>
                    </a:lnR>
                    <a:lnT>
                      <a:noFill/>
                    </a:lnT>
                    <a:lnB>
                      <a:noFill/>
                    </a:lnB>
                    <a:solidFill>
                      <a:schemeClr val="accent3"/>
                    </a:solidFill>
                  </a:tcPr>
                </a:tc>
                <a:tc>
                  <a:txBody>
                    <a:bodyPr/>
                    <a:lstStyle/>
                    <a:p>
                      <a:pPr algn="ctr" fontAlgn="b"/>
                      <a:endParaRPr lang="fr-FR" sz="800" b="0" i="0" u="none" strike="noStrike">
                        <a:solidFill>
                          <a:srgbClr val="000000"/>
                        </a:solidFill>
                        <a:latin typeface="Calibri"/>
                      </a:endParaRP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3"/>
                  </a:ext>
                </a:extLst>
              </a:tr>
              <a:tr h="161925">
                <a:tc>
                  <a:txBody>
                    <a:bodyPr/>
                    <a:lstStyle/>
                    <a:p>
                      <a:pPr algn="l" fontAlgn="b"/>
                      <a:r>
                        <a:rPr lang="fr-FR" sz="800" b="0" i="0" u="none" strike="noStrike">
                          <a:solidFill>
                            <a:srgbClr val="000000"/>
                          </a:solidFill>
                          <a:latin typeface="Calibri"/>
                        </a:rPr>
                        <a:t>AGMKPNRSB-NEG-1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58</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A</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4"/>
                  </a:ext>
                </a:extLst>
              </a:tr>
              <a:tr h="161925">
                <a:tc>
                  <a:txBody>
                    <a:bodyPr/>
                    <a:lstStyle/>
                    <a:p>
                      <a:pPr algn="l" fontAlgn="b"/>
                      <a:r>
                        <a:rPr lang="fr-FR" sz="800" b="0" i="0" u="none" strike="noStrike">
                          <a:solidFill>
                            <a:srgbClr val="000000"/>
                          </a:solidFill>
                          <a:latin typeface="Calibri"/>
                        </a:rPr>
                        <a:t>AGMKPNRSB-NEG-1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59</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C</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5"/>
                  </a:ext>
                </a:extLst>
              </a:tr>
              <a:tr h="161925">
                <a:tc>
                  <a:txBody>
                    <a:bodyPr/>
                    <a:lstStyle/>
                    <a:p>
                      <a:pPr algn="l" fontAlgn="b"/>
                      <a:r>
                        <a:rPr lang="fr-FR" sz="800" b="0" i="0" u="none" strike="noStrike">
                          <a:solidFill>
                            <a:srgbClr val="000000"/>
                          </a:solidFill>
                          <a:latin typeface="Calibri"/>
                        </a:rPr>
                        <a:t>AGMKPNRSB-NEG-1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60</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A</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6"/>
                  </a:ext>
                </a:extLst>
              </a:tr>
              <a:tr h="161925">
                <a:tc>
                  <a:txBody>
                    <a:bodyPr/>
                    <a:lstStyle/>
                    <a:p>
                      <a:pPr algn="l" fontAlgn="b"/>
                      <a:r>
                        <a:rPr lang="fr-FR" sz="800" b="0" i="0" u="none" strike="noStrike">
                          <a:solidFill>
                            <a:srgbClr val="000000"/>
                          </a:solidFill>
                          <a:latin typeface="Calibri"/>
                        </a:rPr>
                        <a:t>AGMORS12A-NEG-181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A</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7"/>
                  </a:ext>
                </a:extLst>
              </a:tr>
              <a:tr h="161925">
                <a:tc>
                  <a:txBody>
                    <a:bodyPr/>
                    <a:lstStyle/>
                    <a:p>
                      <a:pPr algn="l" fontAlgn="b"/>
                      <a:r>
                        <a:rPr lang="fr-FR" sz="800" b="0" i="0" u="none" strike="noStrike">
                          <a:solidFill>
                            <a:srgbClr val="000000"/>
                          </a:solidFill>
                          <a:latin typeface="Calibri"/>
                        </a:rPr>
                        <a:t>AGMORS12A-NEG-181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2</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G</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8"/>
                  </a:ext>
                </a:extLst>
              </a:tr>
              <a:tr h="161925">
                <a:tc>
                  <a:txBody>
                    <a:bodyPr/>
                    <a:lstStyle/>
                    <a:p>
                      <a:pPr algn="l" fontAlgn="b"/>
                      <a:r>
                        <a:rPr lang="fr-FR" sz="800" b="0" i="0" u="none" strike="noStrike">
                          <a:solidFill>
                            <a:srgbClr val="000000"/>
                          </a:solidFill>
                          <a:latin typeface="Calibri"/>
                        </a:rPr>
                        <a:t>…</a:t>
                      </a:r>
                    </a:p>
                  </a:txBody>
                  <a:tcPr marL="9525" marR="9525" marT="9525" marB="0" anchor="b">
                    <a:lnL>
                      <a:noFill/>
                    </a:lnL>
                    <a:lnR>
                      <a:noFill/>
                    </a:lnR>
                    <a:lnT>
                      <a:noFill/>
                    </a:lnT>
                    <a:lnB>
                      <a:noFill/>
                    </a:lnB>
                    <a:solidFill>
                      <a:schemeClr val="accent3"/>
                    </a:solidFill>
                  </a:tcPr>
                </a:tc>
                <a:tc>
                  <a:txBody>
                    <a:bodyPr/>
                    <a:lstStyle/>
                    <a:p>
                      <a:pPr algn="ctr" fontAlgn="b"/>
                      <a:endParaRPr lang="fr-FR" sz="800" b="0" i="0" u="none" strike="noStrike">
                        <a:solidFill>
                          <a:srgbClr val="000000"/>
                        </a:solidFill>
                        <a:latin typeface="Calibri"/>
                      </a:endParaRPr>
                    </a:p>
                  </a:txBody>
                  <a:tcPr marL="9525" marR="9525" marT="9525" marB="0" anchor="b">
                    <a:lnL>
                      <a:noFill/>
                    </a:lnL>
                    <a:lnR>
                      <a:noFill/>
                    </a:lnR>
                    <a:lnT>
                      <a:noFill/>
                    </a:lnT>
                    <a:lnB>
                      <a:noFill/>
                    </a:lnB>
                    <a:solidFill>
                      <a:schemeClr val="accent3"/>
                    </a:solidFill>
                  </a:tcPr>
                </a:tc>
                <a:tc>
                  <a:txBody>
                    <a:bodyPr/>
                    <a:lstStyle/>
                    <a:p>
                      <a:pPr algn="ctr" fontAlgn="b"/>
                      <a:endParaRPr lang="fr-FR" sz="800" b="0" i="0" u="none" strike="noStrike">
                        <a:solidFill>
                          <a:srgbClr val="000000"/>
                        </a:solidFill>
                        <a:latin typeface="Calibri"/>
                      </a:endParaRP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09"/>
                  </a:ext>
                </a:extLst>
              </a:tr>
              <a:tr h="161925">
                <a:tc>
                  <a:txBody>
                    <a:bodyPr/>
                    <a:lstStyle/>
                    <a:p>
                      <a:pPr algn="l" fontAlgn="b"/>
                      <a:r>
                        <a:rPr lang="fr-FR" sz="800" b="0" i="0" u="none" strike="noStrike">
                          <a:solidFill>
                            <a:srgbClr val="000000"/>
                          </a:solidFill>
                          <a:latin typeface="Calibri"/>
                        </a:rPr>
                        <a:t>AGMORS12A-NEG-181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59</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G</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10"/>
                  </a:ext>
                </a:extLst>
              </a:tr>
              <a:tr h="161925">
                <a:tc>
                  <a:txBody>
                    <a:bodyPr/>
                    <a:lstStyle/>
                    <a:p>
                      <a:pPr algn="l" fontAlgn="b"/>
                      <a:r>
                        <a:rPr lang="fr-FR" sz="800" b="0" i="0" u="none" strike="noStrike">
                          <a:solidFill>
                            <a:srgbClr val="000000"/>
                          </a:solidFill>
                          <a:latin typeface="Calibri"/>
                        </a:rPr>
                        <a:t>AGMORS12A-NEG-181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60</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G</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11"/>
                  </a:ext>
                </a:extLst>
              </a:tr>
              <a:tr h="161925">
                <a:tc>
                  <a:txBody>
                    <a:bodyPr/>
                    <a:lstStyle/>
                    <a:p>
                      <a:pPr algn="l" fontAlgn="b"/>
                      <a:r>
                        <a:rPr lang="fr-FR" sz="800" b="0" i="0" u="none" strike="noStrike">
                          <a:solidFill>
                            <a:srgbClr val="000000"/>
                          </a:solidFill>
                          <a:latin typeface="Calibri"/>
                        </a:rPr>
                        <a:t>AGMORS9A-NEG-481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T</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12"/>
                  </a:ext>
                </a:extLst>
              </a:tr>
              <a:tr h="161925">
                <a:tc>
                  <a:txBody>
                    <a:bodyPr/>
                    <a:lstStyle/>
                    <a:p>
                      <a:pPr algn="l" fontAlgn="b"/>
                      <a:r>
                        <a:rPr lang="fr-FR" sz="800" b="0" i="0" u="none" strike="noStrike">
                          <a:solidFill>
                            <a:srgbClr val="000000"/>
                          </a:solidFill>
                          <a:latin typeface="Calibri"/>
                        </a:rPr>
                        <a:t>AGMORS9A-NEG-481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2</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G</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13"/>
                  </a:ext>
                </a:extLst>
              </a:tr>
              <a:tr h="161925">
                <a:tc>
                  <a:txBody>
                    <a:bodyPr/>
                    <a:lstStyle/>
                    <a:p>
                      <a:pPr algn="l" fontAlgn="b"/>
                      <a:r>
                        <a:rPr lang="fr-FR" sz="800" b="0" i="0" u="none" strike="noStrike">
                          <a:solidFill>
                            <a:srgbClr val="000000"/>
                          </a:solidFill>
                          <a:latin typeface="Calibri"/>
                        </a:rPr>
                        <a:t>AGMORS9A-NEG-481</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a:solidFill>
                            <a:srgbClr val="000000"/>
                          </a:solidFill>
                          <a:latin typeface="Calibri"/>
                        </a:rPr>
                        <a:t>3</a:t>
                      </a:r>
                    </a:p>
                  </a:txBody>
                  <a:tcPr marL="9525" marR="9525" marT="9525" marB="0" anchor="b">
                    <a:lnL>
                      <a:noFill/>
                    </a:lnL>
                    <a:lnR>
                      <a:noFill/>
                    </a:lnR>
                    <a:lnT>
                      <a:noFill/>
                    </a:lnT>
                    <a:lnB>
                      <a:noFill/>
                    </a:lnB>
                    <a:solidFill>
                      <a:schemeClr val="accent3"/>
                    </a:solidFill>
                  </a:tcPr>
                </a:tc>
                <a:tc>
                  <a:txBody>
                    <a:bodyPr/>
                    <a:lstStyle/>
                    <a:p>
                      <a:pPr algn="ctr" fontAlgn="b"/>
                      <a:r>
                        <a:rPr lang="fr-FR" sz="800" b="0" i="0" u="none" strike="noStrike" dirty="0">
                          <a:solidFill>
                            <a:srgbClr val="000000"/>
                          </a:solidFill>
                          <a:latin typeface="Calibri"/>
                        </a:rPr>
                        <a:t>G</a:t>
                      </a: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14"/>
                  </a:ext>
                </a:extLst>
              </a:tr>
              <a:tr h="161925">
                <a:tc>
                  <a:txBody>
                    <a:bodyPr/>
                    <a:lstStyle/>
                    <a:p>
                      <a:pPr algn="l" fontAlgn="b"/>
                      <a:r>
                        <a:rPr lang="fr-FR" sz="800" b="0" i="0" u="none" strike="noStrike">
                          <a:solidFill>
                            <a:srgbClr val="000000"/>
                          </a:solidFill>
                          <a:latin typeface="Calibri"/>
                        </a:rPr>
                        <a:t>…</a:t>
                      </a:r>
                    </a:p>
                  </a:txBody>
                  <a:tcPr marL="9525" marR="9525" marT="9525" marB="0" anchor="b">
                    <a:lnL>
                      <a:noFill/>
                    </a:lnL>
                    <a:lnR>
                      <a:noFill/>
                    </a:lnR>
                    <a:lnT>
                      <a:noFill/>
                    </a:lnT>
                    <a:lnB>
                      <a:noFill/>
                    </a:lnB>
                    <a:solidFill>
                      <a:schemeClr val="accent3"/>
                    </a:solidFill>
                  </a:tcPr>
                </a:tc>
                <a:tc>
                  <a:txBody>
                    <a:bodyPr/>
                    <a:lstStyle/>
                    <a:p>
                      <a:pPr algn="ctr" fontAlgn="b"/>
                      <a:endParaRPr lang="fr-FR" sz="800" b="0" i="0" u="none" strike="noStrike">
                        <a:solidFill>
                          <a:srgbClr val="000000"/>
                        </a:solidFill>
                        <a:latin typeface="Calibri"/>
                      </a:endParaRPr>
                    </a:p>
                  </a:txBody>
                  <a:tcPr marL="9525" marR="9525" marT="9525" marB="0" anchor="b">
                    <a:lnL>
                      <a:noFill/>
                    </a:lnL>
                    <a:lnR>
                      <a:noFill/>
                    </a:lnR>
                    <a:lnT>
                      <a:noFill/>
                    </a:lnT>
                    <a:lnB>
                      <a:noFill/>
                    </a:lnB>
                    <a:solidFill>
                      <a:schemeClr val="accent3"/>
                    </a:solidFill>
                  </a:tcPr>
                </a:tc>
                <a:tc>
                  <a:txBody>
                    <a:bodyPr/>
                    <a:lstStyle/>
                    <a:p>
                      <a:pPr algn="ctr" fontAlgn="b"/>
                      <a:endParaRPr lang="fr-FR" sz="800" b="0" i="0" u="none" strike="noStrike" dirty="0">
                        <a:solidFill>
                          <a:srgbClr val="000000"/>
                        </a:solidFill>
                        <a:latin typeface="Calibri"/>
                      </a:endParaRPr>
                    </a:p>
                  </a:txBody>
                  <a:tcPr marL="9525" marR="9525" marT="9525" marB="0" anchor="b">
                    <a:lnL>
                      <a:noFill/>
                    </a:lnL>
                    <a:lnR>
                      <a:noFill/>
                    </a:lnR>
                    <a:lnT>
                      <a:noFill/>
                    </a:lnT>
                    <a:lnB>
                      <a:noFill/>
                    </a:lnB>
                    <a:solidFill>
                      <a:schemeClr val="accent3"/>
                    </a:solidFill>
                  </a:tcPr>
                </a:tc>
                <a:extLst>
                  <a:ext uri="{0D108BD9-81ED-4DB2-BD59-A6C34878D82A}">
                    <a16:rowId xmlns:a16="http://schemas.microsoft.com/office/drawing/2014/main" val="10015"/>
                  </a:ext>
                </a:extLst>
              </a:tr>
            </a:tbl>
          </a:graphicData>
        </a:graphic>
      </p:graphicFrame>
      <p:sp>
        <p:nvSpPr>
          <p:cNvPr id="14" name="Accolade ouvrante 13"/>
          <p:cNvSpPr/>
          <p:nvPr/>
        </p:nvSpPr>
        <p:spPr>
          <a:xfrm>
            <a:off x="6832600" y="3683000"/>
            <a:ext cx="220133" cy="82973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Accolade ouvrante 16"/>
          <p:cNvSpPr/>
          <p:nvPr/>
        </p:nvSpPr>
        <p:spPr>
          <a:xfrm>
            <a:off x="6824127" y="4665166"/>
            <a:ext cx="220133" cy="82973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9" name="Connecteur droit 18"/>
          <p:cNvCxnSpPr>
            <a:endCxn id="14" idx="1"/>
          </p:cNvCxnSpPr>
          <p:nvPr/>
        </p:nvCxnSpPr>
        <p:spPr>
          <a:xfrm>
            <a:off x="6146780" y="3683000"/>
            <a:ext cx="685820" cy="4148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Connecteur droit 20"/>
          <p:cNvCxnSpPr>
            <a:endCxn id="17" idx="1"/>
          </p:cNvCxnSpPr>
          <p:nvPr/>
        </p:nvCxnSpPr>
        <p:spPr>
          <a:xfrm>
            <a:off x="6146780" y="3852333"/>
            <a:ext cx="677347" cy="12277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4590091" y="3242734"/>
            <a:ext cx="1270000" cy="246221"/>
          </a:xfrm>
          <a:prstGeom prst="rect">
            <a:avLst/>
          </a:prstGeom>
          <a:noFill/>
        </p:spPr>
        <p:txBody>
          <a:bodyPr wrap="square" rtlCol="0">
            <a:spAutoFit/>
          </a:bodyPr>
          <a:lstStyle/>
          <a:p>
            <a:r>
              <a:rPr lang="en-US" sz="1000" dirty="0"/>
              <a:t>SpliceJunction.txt</a:t>
            </a:r>
          </a:p>
        </p:txBody>
      </p:sp>
      <p:sp>
        <p:nvSpPr>
          <p:cNvPr id="18" name="ZoneTexte 17"/>
          <p:cNvSpPr txBox="1"/>
          <p:nvPr/>
        </p:nvSpPr>
        <p:spPr>
          <a:xfrm>
            <a:off x="7010396" y="3234268"/>
            <a:ext cx="1625601" cy="246221"/>
          </a:xfrm>
          <a:prstGeom prst="rect">
            <a:avLst/>
          </a:prstGeom>
          <a:noFill/>
        </p:spPr>
        <p:txBody>
          <a:bodyPr wrap="square" rtlCol="0">
            <a:spAutoFit/>
          </a:bodyPr>
          <a:lstStyle/>
          <a:p>
            <a:r>
              <a:rPr lang="en-US" sz="1000" dirty="0"/>
              <a:t>SpliceJunctionDNA.txt</a:t>
            </a:r>
          </a:p>
        </p:txBody>
      </p:sp>
      <p:sp>
        <p:nvSpPr>
          <p:cNvPr id="20" name="ZoneTexte 11"/>
          <p:cNvSpPr txBox="1">
            <a:spLocks noChangeArrowheads="1"/>
          </p:cNvSpPr>
          <p:nvPr/>
        </p:nvSpPr>
        <p:spPr bwMode="auto">
          <a:xfrm>
            <a:off x="449257" y="6025092"/>
            <a:ext cx="7104482" cy="769441"/>
          </a:xfrm>
          <a:prstGeom prst="rect">
            <a:avLst/>
          </a:prstGeom>
          <a:noFill/>
          <a:ln w="9525">
            <a:noFill/>
            <a:miter lim="800000"/>
            <a:headEnd/>
            <a:tailEnd/>
          </a:ln>
        </p:spPr>
        <p:txBody>
          <a:bodyPr wrap="square">
            <a:spAutoFit/>
          </a:bodyPr>
          <a:lstStyle/>
          <a:p>
            <a:r>
              <a:rPr lang="en-US" sz="1600" b="1" dirty="0">
                <a:solidFill>
                  <a:srgbClr val="FF0000"/>
                </a:solidFill>
                <a:latin typeface="Corbel" pitchFamily="34" charset="0"/>
              </a:rPr>
              <a:t>Exploratory analysis of DNA sequences:</a:t>
            </a:r>
          </a:p>
          <a:p>
            <a:r>
              <a:rPr lang="en-US" sz="1400" dirty="0">
                <a:solidFill>
                  <a:srgbClr val="FF0000"/>
                </a:solidFill>
                <a:latin typeface="Corbel" pitchFamily="34" charset="0"/>
              </a:rPr>
              <a:t>	. find clusters of similar DNA sequences</a:t>
            </a:r>
          </a:p>
          <a:p>
            <a:r>
              <a:rPr lang="en-US" sz="1400" dirty="0">
                <a:solidFill>
                  <a:srgbClr val="FF0000"/>
                </a:solidFill>
                <a:latin typeface="Corbel" pitchFamily="34" charset="0"/>
              </a:rPr>
              <a:t>	. using a </a:t>
            </a:r>
            <a:r>
              <a:rPr lang="en-US" sz="1400" dirty="0" err="1">
                <a:solidFill>
                  <a:srgbClr val="FF0000"/>
                </a:solidFill>
                <a:latin typeface="Corbel" pitchFamily="34" charset="0"/>
              </a:rPr>
              <a:t>triclustering</a:t>
            </a:r>
            <a:r>
              <a:rPr lang="en-US" sz="1400" dirty="0">
                <a:solidFill>
                  <a:srgbClr val="FF0000"/>
                </a:solidFill>
                <a:latin typeface="Corbel" pitchFamily="34" charset="0"/>
              </a:rPr>
              <a:t> </a:t>
            </a:r>
            <a:r>
              <a:rPr lang="en-US" sz="1400" dirty="0" err="1">
                <a:solidFill>
                  <a:srgbClr val="FF0000"/>
                </a:solidFill>
                <a:latin typeface="Corbel" pitchFamily="34" charset="0"/>
              </a:rPr>
              <a:t>SampleId</a:t>
            </a:r>
            <a:r>
              <a:rPr lang="en-US" sz="1400" dirty="0">
                <a:solidFill>
                  <a:srgbClr val="FF0000"/>
                </a:solidFill>
                <a:latin typeface="Corbel" pitchFamily="34" charset="0"/>
              </a:rPr>
              <a:t> x </a:t>
            </a:r>
            <a:r>
              <a:rPr lang="en-US" sz="1400" dirty="0" err="1">
                <a:solidFill>
                  <a:srgbClr val="FF0000"/>
                </a:solidFill>
                <a:latin typeface="Corbel" pitchFamily="34" charset="0"/>
              </a:rPr>
              <a:t>Pos</a:t>
            </a:r>
            <a:r>
              <a:rPr lang="en-US" sz="1400" dirty="0">
                <a:solidFill>
                  <a:srgbClr val="FF0000"/>
                </a:solidFill>
                <a:latin typeface="Corbel" pitchFamily="34" charset="0"/>
              </a:rPr>
              <a:t> x Char</a:t>
            </a:r>
          </a:p>
        </p:txBody>
      </p:sp>
    </p:spTree>
    <p:extLst>
      <p:ext uri="{BB962C8B-B14F-4D97-AF65-F5344CB8AC3E}">
        <p14:creationId xmlns:p14="http://schemas.microsoft.com/office/powerpoint/2010/main" val="15671752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2467260" y="2952402"/>
            <a:ext cx="4527233" cy="3327083"/>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Train a </a:t>
            </a:r>
            <a:r>
              <a:rPr lang="en-US" noProof="0" dirty="0" err="1">
                <a:solidFill>
                  <a:schemeClr val="accent1">
                    <a:satMod val="150000"/>
                  </a:schemeClr>
                </a:solidFill>
              </a:rPr>
              <a:t>triclustering</a:t>
            </a:r>
            <a:r>
              <a:rPr lang="en-US" noProof="0" dirty="0">
                <a:solidFill>
                  <a:schemeClr val="accent1">
                    <a:satMod val="150000"/>
                  </a:schemeClr>
                </a:solidFill>
              </a:rPr>
              <a:t> model</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93</a:t>
            </a:fld>
            <a:endParaRPr lang="en-US" dirty="0"/>
          </a:p>
        </p:txBody>
      </p:sp>
      <p:sp>
        <p:nvSpPr>
          <p:cNvPr id="16386" name="Espace réservé du contenu 2"/>
          <p:cNvSpPr>
            <a:spLocks noGrp="1"/>
          </p:cNvSpPr>
          <p:nvPr>
            <p:ph sz="quarter" idx="1"/>
          </p:nvPr>
        </p:nvSpPr>
        <p:spPr>
          <a:xfrm>
            <a:off x="457200" y="1774826"/>
            <a:ext cx="8500188" cy="1103842"/>
          </a:xfrm>
        </p:spPr>
        <p:txBody>
          <a:bodyPr/>
          <a:lstStyle/>
          <a:p>
            <a:pPr marL="438150" lvl="1" indent="-319088">
              <a:spcBef>
                <a:spcPct val="0"/>
              </a:spcBef>
              <a:buClr>
                <a:schemeClr val="accent1"/>
              </a:buClr>
              <a:buSzPct val="80000"/>
              <a:buFont typeface="Arial" pitchFamily="34" charset="0"/>
              <a:buChar char="•"/>
            </a:pPr>
            <a:r>
              <a:rPr lang="en-US" b="1" noProof="0" dirty="0"/>
              <a:t>Step 1 : </a:t>
            </a:r>
            <a:r>
              <a:rPr lang="en-US" noProof="0" dirty="0">
                <a:solidFill>
                  <a:srgbClr val="FF0000"/>
                </a:solidFill>
              </a:rPr>
              <a:t>Open an existing dictionary</a:t>
            </a:r>
            <a:r>
              <a:rPr lang="en-US" noProof="0" dirty="0">
                <a:solidFill>
                  <a:schemeClr val="bg2">
                    <a:lumMod val="50000"/>
                  </a:schemeClr>
                </a:solidFill>
              </a:rPr>
              <a:t>  </a:t>
            </a:r>
          </a:p>
          <a:p>
            <a:pPr marL="438150" lvl="1" indent="-319088">
              <a:spcBef>
                <a:spcPct val="0"/>
              </a:spcBef>
              <a:buClr>
                <a:schemeClr val="accent1"/>
              </a:buClr>
              <a:buSzPct val="80000"/>
              <a:buNone/>
            </a:pPr>
            <a:r>
              <a:rPr lang="en-US" sz="2000" noProof="0" dirty="0">
                <a:solidFill>
                  <a:schemeClr val="bg2">
                    <a:lumMod val="50000"/>
                  </a:schemeClr>
                </a:solidFill>
              </a:rPr>
              <a:t>		(ex: sample </a:t>
            </a:r>
            <a:r>
              <a:rPr lang="en-US" sz="2000" noProof="0" dirty="0" err="1">
                <a:solidFill>
                  <a:schemeClr val="bg2">
                    <a:lumMod val="50000"/>
                  </a:schemeClr>
                </a:solidFill>
              </a:rPr>
              <a:t>SpliceJunction.kdic</a:t>
            </a:r>
            <a:r>
              <a:rPr lang="en-US" sz="2000" noProof="0" dirty="0">
                <a:solidFill>
                  <a:schemeClr val="bg2">
                    <a:lumMod val="50000"/>
                  </a:schemeClr>
                </a:solidFill>
              </a:rPr>
              <a:t>)</a:t>
            </a:r>
            <a:endParaRPr lang="en-US" sz="2000" noProof="0" dirty="0">
              <a:solidFill>
                <a:srgbClr val="FF0000"/>
              </a:solidFill>
            </a:endParaRPr>
          </a:p>
          <a:p>
            <a:pPr lvl="1">
              <a:buFont typeface="Arial" pitchFamily="34" charset="0"/>
              <a:buChar char="•"/>
            </a:pPr>
            <a:endParaRPr lang="en-US" sz="2000" noProof="0" dirty="0">
              <a:solidFill>
                <a:schemeClr val="bg2">
                  <a:lumMod val="50000"/>
                </a:schemeClr>
              </a:solidFill>
            </a:endParaRPr>
          </a:p>
        </p:txBody>
      </p:sp>
      <p:pic>
        <p:nvPicPr>
          <p:cNvPr id="11" name="Picture 7"/>
          <p:cNvPicPr>
            <a:picLocks noChangeAspect="1" noChangeArrowheads="1"/>
          </p:cNvPicPr>
          <p:nvPr/>
        </p:nvPicPr>
        <p:blipFill>
          <a:blip r:embed="rId3"/>
          <a:srcRect/>
          <a:stretch>
            <a:fillRect/>
          </a:stretch>
        </p:blipFill>
        <p:spPr bwMode="auto">
          <a:xfrm>
            <a:off x="142341" y="428720"/>
            <a:ext cx="421481" cy="400050"/>
          </a:xfrm>
          <a:prstGeom prst="rect">
            <a:avLst/>
          </a:prstGeom>
          <a:noFill/>
          <a:ln w="9525">
            <a:noFill/>
            <a:miter lim="800000"/>
            <a:headEnd/>
            <a:tailEnd/>
          </a:ln>
          <a:effectLst/>
        </p:spPr>
      </p:pic>
      <p:pic>
        <p:nvPicPr>
          <p:cNvPr id="14" name="Image 13"/>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cxnSp>
        <p:nvCxnSpPr>
          <p:cNvPr id="15" name="Connecteur droit avec flèche 14"/>
          <p:cNvCxnSpPr/>
          <p:nvPr/>
        </p:nvCxnSpPr>
        <p:spPr>
          <a:xfrm flipV="1">
            <a:off x="2151529" y="3666071"/>
            <a:ext cx="1091205" cy="1959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6" name="Espace réservé du contenu 2"/>
          <p:cNvSpPr txBox="1">
            <a:spLocks/>
          </p:cNvSpPr>
          <p:nvPr/>
        </p:nvSpPr>
        <p:spPr>
          <a:xfrm>
            <a:off x="100006" y="3437462"/>
            <a:ext cx="2633138" cy="838239"/>
          </a:xfrm>
          <a:prstGeom prst="rect">
            <a:avLst/>
          </a:prstGeom>
        </p:spPr>
        <p:txBody>
          <a:bodyPr vert="horz">
            <a:normAutofit/>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Analysis dictionary </a:t>
            </a:r>
            <a:r>
              <a:rPr lang="en-US" sz="1200" dirty="0">
                <a:solidFill>
                  <a:schemeClr val="accent4"/>
                </a:solidFill>
                <a:latin typeface="+mn-lt"/>
              </a:rPr>
              <a:t>(secondary entity)</a:t>
            </a:r>
            <a:endParaRPr kumimoji="0" lang="en-US" sz="1200" b="0" i="1" u="none" strike="noStrike" kern="1200" cap="none" spc="0" normalizeH="0" baseline="0" noProof="0" dirty="0">
              <a:ln>
                <a:noFill/>
              </a:ln>
              <a:solidFill>
                <a:schemeClr val="accent4"/>
              </a:solidFill>
              <a:effectLst/>
              <a:uLnTx/>
              <a:uFillTx/>
              <a:latin typeface="+mn-lt"/>
            </a:endParaRPr>
          </a:p>
        </p:txBody>
      </p:sp>
      <p:sp>
        <p:nvSpPr>
          <p:cNvPr id="22" name="Flèche vers le bas 21"/>
          <p:cNvSpPr/>
          <p:nvPr/>
        </p:nvSpPr>
        <p:spPr>
          <a:xfrm>
            <a:off x="2633353" y="2835791"/>
            <a:ext cx="325437"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2578259" y="2986403"/>
            <a:ext cx="4913948" cy="3327083"/>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Train a </a:t>
            </a:r>
            <a:r>
              <a:rPr lang="en-US" noProof="0" dirty="0" err="1">
                <a:solidFill>
                  <a:schemeClr val="accent1">
                    <a:satMod val="150000"/>
                  </a:schemeClr>
                </a:solidFill>
              </a:rPr>
              <a:t>triclustering</a:t>
            </a:r>
            <a:r>
              <a:rPr lang="en-US" noProof="0" dirty="0">
                <a:solidFill>
                  <a:schemeClr val="accent1">
                    <a:satMod val="150000"/>
                  </a:schemeClr>
                </a:solidFill>
              </a:rPr>
              <a:t> model</a:t>
            </a:r>
          </a:p>
        </p:txBody>
      </p:sp>
      <p:sp>
        <p:nvSpPr>
          <p:cNvPr id="7" name="Espace réservé du numéro de diapositive 6"/>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94</a:t>
            </a:fld>
            <a:endParaRPr lang="en-US" dirty="0"/>
          </a:p>
        </p:txBody>
      </p:sp>
      <p:sp>
        <p:nvSpPr>
          <p:cNvPr id="17410" name="Espace réservé du contenu 2"/>
          <p:cNvSpPr>
            <a:spLocks noGrp="1"/>
          </p:cNvSpPr>
          <p:nvPr>
            <p:ph sz="quarter" idx="1"/>
          </p:nvPr>
        </p:nvSpPr>
        <p:spPr>
          <a:xfrm>
            <a:off x="457200" y="1774825"/>
            <a:ext cx="8582025" cy="1801813"/>
          </a:xfrm>
        </p:spPr>
        <p:txBody>
          <a:bodyPr/>
          <a:lstStyle/>
          <a:p>
            <a:pPr>
              <a:buFont typeface="Arial" pitchFamily="34" charset="0"/>
              <a:buChar char="•"/>
            </a:pPr>
            <a:r>
              <a:rPr lang="en-US" b="1" noProof="0" dirty="0"/>
              <a:t>Step 2 : </a:t>
            </a:r>
            <a:r>
              <a:rPr lang="en-US" noProof="0" dirty="0">
                <a:solidFill>
                  <a:srgbClr val="FF0000"/>
                </a:solidFill>
              </a:rPr>
              <a:t>Specification of used database</a:t>
            </a:r>
          </a:p>
        </p:txBody>
      </p:sp>
      <p:sp>
        <p:nvSpPr>
          <p:cNvPr id="5" name="Flèche vers le bas 4"/>
          <p:cNvSpPr/>
          <p:nvPr/>
        </p:nvSpPr>
        <p:spPr>
          <a:xfrm>
            <a:off x="3271650" y="2868065"/>
            <a:ext cx="325437"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9" name="Picture 7"/>
          <p:cNvPicPr>
            <a:picLocks noChangeAspect="1" noChangeArrowheads="1"/>
          </p:cNvPicPr>
          <p:nvPr/>
        </p:nvPicPr>
        <p:blipFill>
          <a:blip r:embed="rId3"/>
          <a:srcRect/>
          <a:stretch>
            <a:fillRect/>
          </a:stretch>
        </p:blipFill>
        <p:spPr bwMode="auto">
          <a:xfrm>
            <a:off x="142341" y="428720"/>
            <a:ext cx="421481" cy="400050"/>
          </a:xfrm>
          <a:prstGeom prst="rect">
            <a:avLst/>
          </a:prstGeom>
          <a:noFill/>
          <a:ln w="9525">
            <a:noFill/>
            <a:miter lim="800000"/>
            <a:headEnd/>
            <a:tailEnd/>
          </a:ln>
          <a:effectLst/>
        </p:spPr>
      </p:pic>
      <p:pic>
        <p:nvPicPr>
          <p:cNvPr id="10" name="Image 9"/>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cxnSp>
        <p:nvCxnSpPr>
          <p:cNvPr id="12" name="Connecteur droit avec flèche 11"/>
          <p:cNvCxnSpPr/>
          <p:nvPr/>
        </p:nvCxnSpPr>
        <p:spPr>
          <a:xfrm flipV="1">
            <a:off x="1979407" y="4044895"/>
            <a:ext cx="2576568" cy="21990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5" name="Espace réservé du contenu 2"/>
          <p:cNvSpPr txBox="1">
            <a:spLocks/>
          </p:cNvSpPr>
          <p:nvPr/>
        </p:nvSpPr>
        <p:spPr>
          <a:xfrm>
            <a:off x="277813" y="3958185"/>
            <a:ext cx="2160597" cy="838239"/>
          </a:xfrm>
          <a:prstGeom prst="rect">
            <a:avLst/>
          </a:prstGeom>
        </p:spPr>
        <p:txBody>
          <a:bodyPr vert="horz">
            <a:normAutofit fontScale="92500" lnSpcReduction="20000"/>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Data table file </a:t>
            </a: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200" dirty="0">
                <a:solidFill>
                  <a:schemeClr val="accent4"/>
                </a:solidFill>
                <a:latin typeface="+mn-lt"/>
              </a:rPr>
              <a:t>	(one single file for analysis of the secondary entity)</a:t>
            </a:r>
            <a:endParaRPr kumimoji="0" lang="en-US" sz="1200" b="0" i="1" u="none" strike="noStrike" kern="1200" cap="none" spc="0" normalizeH="0" baseline="0" noProof="0" dirty="0">
              <a:ln>
                <a:noFill/>
              </a:ln>
              <a:solidFill>
                <a:schemeClr val="accent4"/>
              </a:solidFill>
              <a:effectLst/>
              <a:uLnTx/>
              <a:uFillTx/>
              <a:latin typeface="+mn-lt"/>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2557349" y="2931794"/>
            <a:ext cx="4913948" cy="3327083"/>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Train a </a:t>
            </a:r>
            <a:r>
              <a:rPr lang="en-US" noProof="0" dirty="0" err="1">
                <a:solidFill>
                  <a:schemeClr val="accent1">
                    <a:satMod val="150000"/>
                  </a:schemeClr>
                </a:solidFill>
              </a:rPr>
              <a:t>triclustering</a:t>
            </a:r>
            <a:r>
              <a:rPr lang="en-US" noProof="0" dirty="0">
                <a:solidFill>
                  <a:schemeClr val="accent1">
                    <a:satMod val="150000"/>
                  </a:schemeClr>
                </a:solidFill>
              </a:rPr>
              <a:t> model</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95</a:t>
            </a:fld>
            <a:endParaRPr lang="en-US" dirty="0"/>
          </a:p>
        </p:txBody>
      </p:sp>
      <p:sp>
        <p:nvSpPr>
          <p:cNvPr id="18434"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b="1" noProof="0" dirty="0"/>
              <a:t>Step 3 : </a:t>
            </a:r>
            <a:r>
              <a:rPr lang="en-US" noProof="0" dirty="0">
                <a:solidFill>
                  <a:srgbClr val="FF0000"/>
                </a:solidFill>
              </a:rPr>
              <a:t>Specification of </a:t>
            </a:r>
            <a:r>
              <a:rPr lang="en-US" noProof="0" dirty="0" err="1">
                <a:solidFill>
                  <a:srgbClr val="FF0000"/>
                </a:solidFill>
              </a:rPr>
              <a:t>triclustering</a:t>
            </a:r>
            <a:r>
              <a:rPr lang="en-US" noProof="0" dirty="0">
                <a:solidFill>
                  <a:srgbClr val="FF0000"/>
                </a:solidFill>
              </a:rPr>
              <a:t> variables</a:t>
            </a:r>
          </a:p>
          <a:p>
            <a:pPr>
              <a:buFont typeface="Arial" pitchFamily="34" charset="0"/>
              <a:buChar char="•"/>
            </a:pPr>
            <a:endParaRPr lang="en-US" noProof="0" dirty="0"/>
          </a:p>
        </p:txBody>
      </p:sp>
      <p:cxnSp>
        <p:nvCxnSpPr>
          <p:cNvPr id="14" name="Connecteur droit avec flèche 13"/>
          <p:cNvCxnSpPr/>
          <p:nvPr/>
        </p:nvCxnSpPr>
        <p:spPr>
          <a:xfrm>
            <a:off x="1524000" y="3979333"/>
            <a:ext cx="1187026" cy="30205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Connecteur droit avec flèche 14"/>
          <p:cNvCxnSpPr/>
          <p:nvPr/>
        </p:nvCxnSpPr>
        <p:spPr>
          <a:xfrm>
            <a:off x="1524000" y="3979333"/>
            <a:ext cx="1187026" cy="11788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1" name="Picture 7"/>
          <p:cNvPicPr>
            <a:picLocks noChangeAspect="1" noChangeArrowheads="1"/>
          </p:cNvPicPr>
          <p:nvPr/>
        </p:nvPicPr>
        <p:blipFill>
          <a:blip r:embed="rId3"/>
          <a:srcRect/>
          <a:stretch>
            <a:fillRect/>
          </a:stretch>
        </p:blipFill>
        <p:spPr bwMode="auto">
          <a:xfrm>
            <a:off x="142341" y="428720"/>
            <a:ext cx="421481" cy="400050"/>
          </a:xfrm>
          <a:prstGeom prst="rect">
            <a:avLst/>
          </a:prstGeom>
          <a:noFill/>
          <a:ln w="9525">
            <a:noFill/>
            <a:miter lim="800000"/>
            <a:headEnd/>
            <a:tailEnd/>
          </a:ln>
          <a:effectLst/>
        </p:spPr>
      </p:pic>
      <p:pic>
        <p:nvPicPr>
          <p:cNvPr id="12" name="Image 11"/>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sp>
        <p:nvSpPr>
          <p:cNvPr id="17" name="Flèche vers le bas 16"/>
          <p:cNvSpPr/>
          <p:nvPr/>
        </p:nvSpPr>
        <p:spPr>
          <a:xfrm>
            <a:off x="3735327" y="2834972"/>
            <a:ext cx="325437"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20" name="Connecteur droit avec flèche 19"/>
          <p:cNvCxnSpPr/>
          <p:nvPr/>
        </p:nvCxnSpPr>
        <p:spPr>
          <a:xfrm>
            <a:off x="1524000" y="3979333"/>
            <a:ext cx="1187020" cy="45445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1" name="Espace réservé du contenu 2"/>
          <p:cNvSpPr txBox="1">
            <a:spLocks/>
          </p:cNvSpPr>
          <p:nvPr/>
        </p:nvSpPr>
        <p:spPr>
          <a:xfrm>
            <a:off x="-52400" y="3560236"/>
            <a:ext cx="2058991" cy="838239"/>
          </a:xfrm>
          <a:prstGeom prst="rect">
            <a:avLst/>
          </a:prstGeom>
        </p:spPr>
        <p:txBody>
          <a:bodyPr vert="horz">
            <a:normAutofit/>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err="1">
                <a:latin typeface="+mn-lt"/>
              </a:rPr>
              <a:t>Triclustering</a:t>
            </a:r>
            <a:r>
              <a:rPr lang="en-US" sz="1600" dirty="0">
                <a:latin typeface="+mn-lt"/>
              </a:rPr>
              <a:t> variables</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2707958" y="3065278"/>
            <a:ext cx="4913948" cy="3327083"/>
          </a:xfrm>
          <a:prstGeom prst="rect">
            <a:avLst/>
          </a:prstGeom>
        </p:spPr>
      </p:pic>
      <p:sp>
        <p:nvSpPr>
          <p:cNvPr id="2" name="Titre 1"/>
          <p:cNvSpPr>
            <a:spLocks noGrp="1"/>
          </p:cNvSpPr>
          <p:nvPr>
            <p:ph type="title"/>
          </p:nvPr>
        </p:nvSpPr>
        <p:spPr/>
        <p:txBody>
          <a:bodyPr/>
          <a:lstStyle/>
          <a:p>
            <a:pPr fontAlgn="auto">
              <a:spcAft>
                <a:spcPts val="0"/>
              </a:spcAft>
              <a:defRPr/>
            </a:pPr>
            <a:r>
              <a:rPr lang="en-US" noProof="0" dirty="0">
                <a:solidFill>
                  <a:schemeClr val="accent1">
                    <a:satMod val="150000"/>
                  </a:schemeClr>
                </a:solidFill>
              </a:rPr>
              <a:t>Train a </a:t>
            </a:r>
            <a:r>
              <a:rPr lang="en-US" noProof="0" dirty="0" err="1">
                <a:solidFill>
                  <a:schemeClr val="accent1">
                    <a:satMod val="150000"/>
                  </a:schemeClr>
                </a:solidFill>
              </a:rPr>
              <a:t>triclustering</a:t>
            </a:r>
            <a:r>
              <a:rPr lang="en-US" noProof="0" dirty="0">
                <a:solidFill>
                  <a:schemeClr val="accent1">
                    <a:satMod val="150000"/>
                  </a:schemeClr>
                </a:solidFill>
              </a:rPr>
              <a:t> model</a:t>
            </a:r>
          </a:p>
        </p:txBody>
      </p:sp>
      <p:sp>
        <p:nvSpPr>
          <p:cNvPr id="9" name="Espace réservé du numéro de diapositive 8"/>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96</a:t>
            </a:fld>
            <a:endParaRPr lang="en-US" dirty="0"/>
          </a:p>
        </p:txBody>
      </p:sp>
      <p:sp>
        <p:nvSpPr>
          <p:cNvPr id="20482"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b="1" noProof="0" dirty="0"/>
              <a:t>Step 4 : </a:t>
            </a:r>
            <a:r>
              <a:rPr lang="en-US" noProof="0" dirty="0">
                <a:solidFill>
                  <a:srgbClr val="FF0000"/>
                </a:solidFill>
              </a:rPr>
              <a:t>Analysis results</a:t>
            </a:r>
          </a:p>
          <a:p>
            <a:pPr>
              <a:buFont typeface="Arial" pitchFamily="34" charset="0"/>
              <a:buChar char="•"/>
            </a:pPr>
            <a:endParaRPr lang="en-US" noProof="0" dirty="0"/>
          </a:p>
        </p:txBody>
      </p:sp>
      <p:pic>
        <p:nvPicPr>
          <p:cNvPr id="12" name="Picture 7"/>
          <p:cNvPicPr>
            <a:picLocks noChangeAspect="1" noChangeArrowheads="1"/>
          </p:cNvPicPr>
          <p:nvPr/>
        </p:nvPicPr>
        <p:blipFill>
          <a:blip r:embed="rId3"/>
          <a:srcRect/>
          <a:stretch>
            <a:fillRect/>
          </a:stretch>
        </p:blipFill>
        <p:spPr bwMode="auto">
          <a:xfrm>
            <a:off x="142341" y="428720"/>
            <a:ext cx="421481" cy="400050"/>
          </a:xfrm>
          <a:prstGeom prst="rect">
            <a:avLst/>
          </a:prstGeom>
          <a:noFill/>
          <a:ln w="9525">
            <a:noFill/>
            <a:miter lim="800000"/>
            <a:headEnd/>
            <a:tailEnd/>
          </a:ln>
          <a:effectLst/>
        </p:spPr>
      </p:pic>
      <p:pic>
        <p:nvPicPr>
          <p:cNvPr id="14" name="Image 13"/>
          <p:cNvPicPr>
            <a:picLocks noChangeAspect="1"/>
          </p:cNvPicPr>
          <p:nvPr/>
        </p:nvPicPr>
        <p:blipFill>
          <a:blip r:embed="rId4" cstate="print"/>
          <a:stretch>
            <a:fillRect/>
          </a:stretch>
        </p:blipFill>
        <p:spPr bwMode="auto">
          <a:xfrm>
            <a:off x="142341" y="871991"/>
            <a:ext cx="464762" cy="236190"/>
          </a:xfrm>
          <a:prstGeom prst="rect">
            <a:avLst/>
          </a:prstGeom>
          <a:noFill/>
          <a:ln w="9525">
            <a:noFill/>
            <a:miter lim="800000"/>
            <a:headEnd/>
            <a:tailEnd/>
          </a:ln>
          <a:effectLst/>
        </p:spPr>
      </p:pic>
      <p:cxnSp>
        <p:nvCxnSpPr>
          <p:cNvPr id="17" name="Connecteur droit avec flèche 16"/>
          <p:cNvCxnSpPr/>
          <p:nvPr/>
        </p:nvCxnSpPr>
        <p:spPr>
          <a:xfrm>
            <a:off x="1968649" y="3890103"/>
            <a:ext cx="1602889" cy="50683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8" name="Flèche vers le bas 17"/>
          <p:cNvSpPr/>
          <p:nvPr/>
        </p:nvSpPr>
        <p:spPr>
          <a:xfrm>
            <a:off x="4310350" y="2956044"/>
            <a:ext cx="325437"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0" name="Espace réservé du contenu 2"/>
          <p:cNvSpPr txBox="1">
            <a:spLocks/>
          </p:cNvSpPr>
          <p:nvPr/>
        </p:nvSpPr>
        <p:spPr>
          <a:xfrm>
            <a:off x="-162471" y="3492500"/>
            <a:ext cx="2560674" cy="838239"/>
          </a:xfrm>
          <a:prstGeom prst="rect">
            <a:avLst/>
          </a:prstGeom>
        </p:spPr>
        <p:txBody>
          <a:bodyPr vert="horz">
            <a:normAutofit/>
          </a:bodyPr>
          <a:lstStyle/>
          <a:p>
            <a:pPr marL="320040" marR="0" lvl="0" indent="-320040" algn="l" defTabSz="914400" rtl="0" eaLnBrk="1" fontAlgn="auto" latinLnBrk="0" hangingPunct="1">
              <a:lnSpc>
                <a:spcPct val="80000"/>
              </a:lnSpc>
              <a:spcBef>
                <a:spcPts val="70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640080" marR="0" lvl="1" indent="-274320" algn="l" defTabSz="914400" rtl="0" eaLnBrk="1" fontAlgn="auto" latinLnBrk="0" hangingPunct="1">
              <a:lnSpc>
                <a:spcPct val="80000"/>
              </a:lnSpc>
              <a:spcBef>
                <a:spcPts val="550"/>
              </a:spcBef>
              <a:spcAft>
                <a:spcPts val="0"/>
              </a:spcAft>
              <a:buClr>
                <a:schemeClr val="accent1"/>
              </a:buClr>
              <a:buSzPct val="70000"/>
              <a:tabLst/>
              <a:defRPr/>
            </a:pPr>
            <a:r>
              <a:rPr lang="en-US" sz="1600" dirty="0">
                <a:latin typeface="+mn-lt"/>
              </a:rPr>
              <a:t>Result files directory</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0042" y="3221376"/>
            <a:ext cx="4107660" cy="18394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Image 16"/>
          <p:cNvPicPr>
            <a:picLocks noChangeAspect="1"/>
          </p:cNvPicPr>
          <p:nvPr/>
        </p:nvPicPr>
        <p:blipFill>
          <a:blip r:embed="rId3"/>
          <a:stretch>
            <a:fillRect/>
          </a:stretch>
        </p:blipFill>
        <p:spPr>
          <a:xfrm>
            <a:off x="437880" y="3251020"/>
            <a:ext cx="3509963" cy="2376488"/>
          </a:xfrm>
          <a:prstGeom prst="rect">
            <a:avLst/>
          </a:prstGeom>
        </p:spPr>
      </p:pic>
      <p:sp>
        <p:nvSpPr>
          <p:cNvPr id="2" name="Titre 1"/>
          <p:cNvSpPr>
            <a:spLocks noGrp="1"/>
          </p:cNvSpPr>
          <p:nvPr>
            <p:ph type="title"/>
          </p:nvPr>
        </p:nvSpPr>
        <p:spPr/>
        <p:txBody>
          <a:bodyPr/>
          <a:lstStyle/>
          <a:p>
            <a:pPr fontAlgn="auto">
              <a:spcAft>
                <a:spcPts val="0"/>
              </a:spcAft>
              <a:defRPr/>
            </a:pPr>
            <a:r>
              <a:rPr lang="en-US" dirty="0">
                <a:solidFill>
                  <a:schemeClr val="accent1">
                    <a:satMod val="150000"/>
                  </a:schemeClr>
                </a:solidFill>
              </a:rPr>
              <a:t>Train a </a:t>
            </a:r>
            <a:r>
              <a:rPr lang="en-US" dirty="0" err="1">
                <a:solidFill>
                  <a:schemeClr val="accent1">
                    <a:satMod val="150000"/>
                  </a:schemeClr>
                </a:solidFill>
              </a:rPr>
              <a:t>triclustering</a:t>
            </a:r>
            <a:r>
              <a:rPr lang="en-US" dirty="0">
                <a:solidFill>
                  <a:schemeClr val="accent1">
                    <a:satMod val="150000"/>
                  </a:schemeClr>
                </a:solidFill>
              </a:rPr>
              <a:t> model</a:t>
            </a:r>
          </a:p>
        </p:txBody>
      </p:sp>
      <p:sp>
        <p:nvSpPr>
          <p:cNvPr id="16" name="Espace réservé du numéro de diapositive 15"/>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97</a:t>
            </a:fld>
            <a:endParaRPr lang="en-US" dirty="0"/>
          </a:p>
        </p:txBody>
      </p:sp>
      <p:sp>
        <p:nvSpPr>
          <p:cNvPr id="21506" name="Espace réservé du contenu 2"/>
          <p:cNvSpPr>
            <a:spLocks noGrp="1"/>
          </p:cNvSpPr>
          <p:nvPr>
            <p:ph sz="quarter" idx="1"/>
          </p:nvPr>
        </p:nvSpPr>
        <p:spPr>
          <a:xfrm>
            <a:off x="457200" y="1774825"/>
            <a:ext cx="8582025" cy="681038"/>
          </a:xfrm>
        </p:spPr>
        <p:txBody>
          <a:bodyPr/>
          <a:lstStyle/>
          <a:p>
            <a:pPr>
              <a:buFont typeface="Arial" pitchFamily="34" charset="0"/>
              <a:buChar char="•"/>
            </a:pPr>
            <a:r>
              <a:rPr lang="en-US" b="1" dirty="0"/>
              <a:t>Step 5 : </a:t>
            </a:r>
            <a:r>
              <a:rPr lang="en-US" dirty="0">
                <a:solidFill>
                  <a:srgbClr val="FF0000"/>
                </a:solidFill>
              </a:rPr>
              <a:t>Start the analysis</a:t>
            </a:r>
          </a:p>
          <a:p>
            <a:pPr>
              <a:buFont typeface="Arial" pitchFamily="34" charset="0"/>
              <a:buChar char="•"/>
            </a:pPr>
            <a:endParaRPr lang="en-US" dirty="0"/>
          </a:p>
        </p:txBody>
      </p:sp>
      <p:sp>
        <p:nvSpPr>
          <p:cNvPr id="11" name="Flèche vers le bas 10"/>
          <p:cNvSpPr/>
          <p:nvPr/>
        </p:nvSpPr>
        <p:spPr>
          <a:xfrm rot="10800000">
            <a:off x="6869778" y="4492487"/>
            <a:ext cx="327025" cy="1595774"/>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2" name="ZoneTexte 11"/>
          <p:cNvSpPr txBox="1"/>
          <p:nvPr/>
        </p:nvSpPr>
        <p:spPr>
          <a:xfrm>
            <a:off x="1338943" y="6089216"/>
            <a:ext cx="1763486" cy="274638"/>
          </a:xfrm>
          <a:prstGeom prst="rect">
            <a:avLst/>
          </a:prstGeom>
          <a:noFill/>
        </p:spPr>
        <p:txBody>
          <a:bodyPr wrap="square" rtlCol="0">
            <a:spAutoFit/>
          </a:bodyPr>
          <a:lstStyle/>
          <a:p>
            <a:r>
              <a:rPr lang="en-US" sz="1200" dirty="0">
                <a:solidFill>
                  <a:srgbClr val="FF0000"/>
                </a:solidFill>
              </a:rPr>
              <a:t>1 – Start the analysis</a:t>
            </a:r>
          </a:p>
        </p:txBody>
      </p:sp>
      <p:sp>
        <p:nvSpPr>
          <p:cNvPr id="13" name="ZoneTexte 12"/>
          <p:cNvSpPr txBox="1"/>
          <p:nvPr/>
        </p:nvSpPr>
        <p:spPr>
          <a:xfrm>
            <a:off x="5339778" y="6064075"/>
            <a:ext cx="3925519" cy="461665"/>
          </a:xfrm>
          <a:prstGeom prst="rect">
            <a:avLst/>
          </a:prstGeom>
          <a:noFill/>
        </p:spPr>
        <p:txBody>
          <a:bodyPr wrap="square" rtlCol="0">
            <a:spAutoFit/>
          </a:bodyPr>
          <a:lstStyle/>
          <a:p>
            <a:r>
              <a:rPr lang="en-US" sz="1200" dirty="0">
                <a:solidFill>
                  <a:srgbClr val="FF0000"/>
                </a:solidFill>
              </a:rPr>
              <a:t>2 - Inspect the results using </a:t>
            </a:r>
            <a:r>
              <a:rPr lang="en-US" sz="1200" dirty="0" err="1">
                <a:solidFill>
                  <a:srgbClr val="FF0000"/>
                </a:solidFill>
              </a:rPr>
              <a:t>Khiops</a:t>
            </a:r>
            <a:r>
              <a:rPr lang="en-US" sz="1200" dirty="0">
                <a:solidFill>
                  <a:srgbClr val="FF0000"/>
                </a:solidFill>
              </a:rPr>
              <a:t> </a:t>
            </a:r>
            <a:r>
              <a:rPr lang="en-US" sz="1200" dirty="0" err="1">
                <a:solidFill>
                  <a:srgbClr val="FF0000"/>
                </a:solidFill>
              </a:rPr>
              <a:t>Covisualization</a:t>
            </a:r>
            <a:r>
              <a:rPr lang="en-US" sz="1200" dirty="0">
                <a:solidFill>
                  <a:schemeClr val="bg2">
                    <a:lumMod val="50000"/>
                  </a:schemeClr>
                </a:solidFill>
              </a:rPr>
              <a:t> </a:t>
            </a:r>
          </a:p>
          <a:p>
            <a:r>
              <a:rPr lang="en-US" sz="1200" dirty="0">
                <a:solidFill>
                  <a:schemeClr val="bg2">
                    <a:lumMod val="50000"/>
                  </a:schemeClr>
                </a:solidFill>
              </a:rPr>
              <a:t>      (double-click on</a:t>
            </a:r>
            <a:r>
              <a:rPr lang="en-US" sz="1200" i="1" dirty="0">
                <a:solidFill>
                  <a:schemeClr val="bg2">
                    <a:lumMod val="50000"/>
                  </a:schemeClr>
                </a:solidFill>
              </a:rPr>
              <a:t> .</a:t>
            </a:r>
            <a:r>
              <a:rPr lang="en-US" sz="1200" i="1" dirty="0" err="1">
                <a:solidFill>
                  <a:schemeClr val="bg2">
                    <a:lumMod val="50000"/>
                  </a:schemeClr>
                </a:solidFill>
              </a:rPr>
              <a:t>khcj</a:t>
            </a:r>
            <a:r>
              <a:rPr lang="en-US" sz="1200" dirty="0">
                <a:solidFill>
                  <a:schemeClr val="bg2">
                    <a:lumMod val="50000"/>
                  </a:schemeClr>
                </a:solidFill>
              </a:rPr>
              <a:t> file)</a:t>
            </a:r>
          </a:p>
        </p:txBody>
      </p:sp>
      <p:sp>
        <p:nvSpPr>
          <p:cNvPr id="8" name="Flèche vers le bas 7"/>
          <p:cNvSpPr/>
          <p:nvPr/>
        </p:nvSpPr>
        <p:spPr>
          <a:xfrm rot="10800000">
            <a:off x="1955569" y="5595234"/>
            <a:ext cx="327025" cy="48577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4" name="Picture 7"/>
          <p:cNvPicPr>
            <a:picLocks noChangeAspect="1" noChangeArrowheads="1"/>
          </p:cNvPicPr>
          <p:nvPr/>
        </p:nvPicPr>
        <p:blipFill>
          <a:blip r:embed="rId4"/>
          <a:srcRect/>
          <a:stretch>
            <a:fillRect/>
          </a:stretch>
        </p:blipFill>
        <p:spPr bwMode="auto">
          <a:xfrm>
            <a:off x="142341" y="428720"/>
            <a:ext cx="421481" cy="400050"/>
          </a:xfrm>
          <a:prstGeom prst="rect">
            <a:avLst/>
          </a:prstGeom>
          <a:noFill/>
          <a:ln w="9525">
            <a:noFill/>
            <a:miter lim="800000"/>
            <a:headEnd/>
            <a:tailEnd/>
          </a:ln>
          <a:effectLst/>
        </p:spPr>
      </p:pic>
      <p:pic>
        <p:nvPicPr>
          <p:cNvPr id="19" name="Image 18"/>
          <p:cNvPicPr>
            <a:picLocks noChangeAspect="1"/>
          </p:cNvPicPr>
          <p:nvPr/>
        </p:nvPicPr>
        <p:blipFill>
          <a:blip r:embed="rId5" cstate="print"/>
          <a:stretch>
            <a:fillRect/>
          </a:stretch>
        </p:blipFill>
        <p:spPr bwMode="auto">
          <a:xfrm>
            <a:off x="142341" y="871991"/>
            <a:ext cx="464762" cy="236190"/>
          </a:xfrm>
          <a:prstGeom prst="rect">
            <a:avLst/>
          </a:prstGeom>
          <a:noFill/>
          <a:ln w="9525">
            <a:noFill/>
            <a:miter lim="800000"/>
            <a:headEnd/>
            <a:tailEnd/>
          </a:ln>
          <a:effectLst/>
        </p:spPr>
      </p:pic>
      <p:pic>
        <p:nvPicPr>
          <p:cNvPr id="3" name="Imag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707464" y="5945510"/>
            <a:ext cx="698794" cy="698794"/>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15" y="3838669"/>
            <a:ext cx="5033807" cy="27281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Image 17"/>
          <p:cNvPicPr>
            <a:picLocks noChangeAspect="1"/>
          </p:cNvPicPr>
          <p:nvPr/>
        </p:nvPicPr>
        <p:blipFill>
          <a:blip r:embed="rId3"/>
          <a:stretch>
            <a:fillRect/>
          </a:stretch>
        </p:blipFill>
        <p:spPr>
          <a:xfrm>
            <a:off x="5592308" y="2042255"/>
            <a:ext cx="2807970" cy="1901190"/>
          </a:xfrm>
          <a:prstGeom prst="rect">
            <a:avLst/>
          </a:prstGeom>
        </p:spPr>
      </p:pic>
      <p:sp>
        <p:nvSpPr>
          <p:cNvPr id="2" name="Titre 1"/>
          <p:cNvSpPr>
            <a:spLocks noGrp="1"/>
          </p:cNvSpPr>
          <p:nvPr>
            <p:ph type="title"/>
          </p:nvPr>
        </p:nvSpPr>
        <p:spPr>
          <a:xfrm>
            <a:off x="618063" y="104646"/>
            <a:ext cx="8424333" cy="1252728"/>
          </a:xfrm>
        </p:spPr>
        <p:txBody>
          <a:bodyPr>
            <a:normAutofit/>
          </a:bodyPr>
          <a:lstStyle/>
          <a:p>
            <a:pPr fontAlgn="auto">
              <a:spcAft>
                <a:spcPts val="0"/>
              </a:spcAft>
              <a:defRPr/>
            </a:pPr>
            <a:r>
              <a:rPr lang="en-US" sz="3600" noProof="0" dirty="0" err="1">
                <a:solidFill>
                  <a:schemeClr val="accent1">
                    <a:satMod val="150000"/>
                  </a:schemeClr>
                </a:solidFill>
              </a:rPr>
              <a:t>Khiops</a:t>
            </a:r>
            <a:r>
              <a:rPr lang="en-US" sz="3600" noProof="0" dirty="0">
                <a:solidFill>
                  <a:schemeClr val="accent1">
                    <a:satMod val="150000"/>
                  </a:schemeClr>
                </a:solidFill>
              </a:rPr>
              <a:t> </a:t>
            </a:r>
            <a:r>
              <a:rPr lang="en-US" sz="3600" noProof="0" dirty="0" err="1">
                <a:solidFill>
                  <a:schemeClr val="accent1">
                    <a:satMod val="150000"/>
                  </a:schemeClr>
                </a:solidFill>
              </a:rPr>
              <a:t>covisualisation</a:t>
            </a:r>
            <a:r>
              <a:rPr lang="en-US" sz="3600" noProof="0" dirty="0">
                <a:solidFill>
                  <a:schemeClr val="accent1">
                    <a:satMod val="150000"/>
                  </a:schemeClr>
                </a:solidFill>
              </a:rPr>
              <a:t>:</a:t>
            </a:r>
            <a:r>
              <a:rPr lang="en-US" noProof="0" dirty="0">
                <a:solidFill>
                  <a:schemeClr val="accent1">
                    <a:satMod val="150000"/>
                  </a:schemeClr>
                </a:solidFill>
              </a:rPr>
              <a:t> </a:t>
            </a:r>
            <a:r>
              <a:rPr lang="en-US" sz="2000" noProof="0" dirty="0">
                <a:solidFill>
                  <a:schemeClr val="accent1">
                    <a:satMod val="150000"/>
                  </a:schemeClr>
                </a:solidFill>
              </a:rPr>
              <a:t>base </a:t>
            </a:r>
            <a:r>
              <a:rPr lang="en-US" sz="2000" noProof="0" dirty="0" err="1">
                <a:solidFill>
                  <a:schemeClr val="accent1">
                    <a:satMod val="150000"/>
                  </a:schemeClr>
                </a:solidFill>
              </a:rPr>
              <a:t>SpliceJunctionDNA</a:t>
            </a:r>
            <a:endParaRPr lang="en-US" sz="2000" noProof="0" dirty="0">
              <a:solidFill>
                <a:schemeClr val="accent1">
                  <a:satMod val="150000"/>
                </a:schemeClr>
              </a:solidFill>
            </a:endParaRPr>
          </a:p>
        </p:txBody>
      </p:sp>
      <p:sp>
        <p:nvSpPr>
          <p:cNvPr id="17" name="Espace réservé du numéro de diapositive 16"/>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98</a:t>
            </a:fld>
            <a:endParaRPr lang="en-US" dirty="0"/>
          </a:p>
        </p:txBody>
      </p:sp>
      <p:sp>
        <p:nvSpPr>
          <p:cNvPr id="10" name="Espace réservé du contenu 2"/>
          <p:cNvSpPr txBox="1">
            <a:spLocks/>
          </p:cNvSpPr>
          <p:nvPr/>
        </p:nvSpPr>
        <p:spPr bwMode="auto">
          <a:xfrm>
            <a:off x="4987402" y="5016842"/>
            <a:ext cx="4156598" cy="1656257"/>
          </a:xfrm>
          <a:prstGeom prst="rect">
            <a:avLst/>
          </a:prstGeom>
          <a:noFill/>
          <a:ln w="9525">
            <a:noFill/>
            <a:miter lim="800000"/>
            <a:headEnd/>
            <a:tailEnd/>
          </a:ln>
        </p:spPr>
        <p:txBody>
          <a:bodyPr vert="horz" wrap="square" lIns="54864" tIns="91440" rIns="91440" bIns="45720" numCol="1" anchor="t" anchorCtr="0" compatLnSpc="1">
            <a:prstTxWarp prst="textNoShape">
              <a:avLst/>
            </a:prstTxWarp>
          </a:bodyPr>
          <a:lstStyle/>
          <a:p>
            <a:pPr marL="438150" marR="0" lvl="0" indent="-319088" algn="l" defTabSz="914400" rtl="0" eaLnBrk="1" fontAlgn="base" latinLnBrk="0" hangingPunct="1">
              <a:lnSpc>
                <a:spcPct val="100000"/>
              </a:lnSpc>
              <a:spcBef>
                <a:spcPct val="0"/>
              </a:spcBef>
              <a:spcAft>
                <a:spcPct val="0"/>
              </a:spcAft>
              <a:buClr>
                <a:schemeClr val="accent1"/>
              </a:buClr>
              <a:buSzPct val="80000"/>
              <a:buFont typeface="Arial" pitchFamily="34" charset="0"/>
              <a:buChar char="•"/>
              <a:tabLst/>
              <a:defRPr/>
            </a:pPr>
            <a:r>
              <a:rPr kumimoji="0" lang="en-US" sz="2000" b="0" i="0" u="none" strike="noStrike" kern="1200" cap="none" spc="0" normalizeH="0" baseline="0" noProof="0" dirty="0">
                <a:ln>
                  <a:noFill/>
                </a:ln>
                <a:effectLst/>
                <a:uLnTx/>
                <a:uFillTx/>
                <a:latin typeface="+mn-lt"/>
                <a:ea typeface="+mn-ea"/>
                <a:cs typeface="+mn-cs"/>
              </a:rPr>
              <a:t>With </a:t>
            </a:r>
            <a:r>
              <a:rPr kumimoji="0" lang="en-US" sz="2000" b="0" i="0" u="none" strike="noStrike" kern="1200" cap="none" spc="0" normalizeH="0" baseline="0" noProof="0" dirty="0" err="1">
                <a:ln>
                  <a:noFill/>
                </a:ln>
                <a:effectLst/>
                <a:uLnTx/>
                <a:uFillTx/>
                <a:latin typeface="+mn-lt"/>
                <a:ea typeface="+mn-ea"/>
                <a:cs typeface="+mn-cs"/>
              </a:rPr>
              <a:t>Khiops</a:t>
            </a:r>
            <a:r>
              <a:rPr kumimoji="0" lang="en-US" sz="2000" b="0" i="0" u="none" strike="noStrike" kern="1200" cap="none" spc="0" normalizeH="0" baseline="0" noProof="0" dirty="0">
                <a:ln>
                  <a:noFill/>
                </a:ln>
                <a:effectLst/>
                <a:uLnTx/>
                <a:uFillTx/>
                <a:latin typeface="+mn-lt"/>
                <a:ea typeface="+mn-ea"/>
                <a:cs typeface="+mn-cs"/>
              </a:rPr>
              <a:t> </a:t>
            </a:r>
            <a:r>
              <a:rPr kumimoji="0" lang="en-US" sz="2000" b="0" i="0" u="none" strike="noStrike" kern="1200" cap="none" spc="0" normalizeH="0" baseline="0" noProof="0" dirty="0" err="1">
                <a:ln>
                  <a:noFill/>
                </a:ln>
                <a:effectLst/>
                <a:uLnTx/>
                <a:uFillTx/>
                <a:latin typeface="+mn-lt"/>
                <a:ea typeface="+mn-ea"/>
                <a:cs typeface="+mn-cs"/>
              </a:rPr>
              <a:t>Covisualization</a:t>
            </a:r>
            <a:endParaRPr kumimoji="0" lang="en-US" sz="2000" b="0" i="0" u="none" strike="noStrike" kern="1200" cap="none" spc="0" normalizeH="0" baseline="0" noProof="0" dirty="0">
              <a:ln>
                <a:noFill/>
              </a:ln>
              <a:effectLst/>
              <a:uLnTx/>
              <a:uFillTx/>
              <a:latin typeface="+mn-lt"/>
              <a:ea typeface="+mn-ea"/>
              <a:cs typeface="+mn-cs"/>
            </a:endParaRPr>
          </a:p>
          <a:p>
            <a:pPr marL="730250" marR="0" lvl="1" indent="-273050" algn="l" defTabSz="914400" rtl="0" eaLnBrk="1" fontAlgn="base" latinLnBrk="0" hangingPunct="1">
              <a:lnSpc>
                <a:spcPct val="100000"/>
              </a:lnSpc>
              <a:spcBef>
                <a:spcPct val="20000"/>
              </a:spcBef>
              <a:spcAft>
                <a:spcPct val="0"/>
              </a:spcAft>
              <a:buClr>
                <a:schemeClr val="accent2"/>
              </a:buClr>
              <a:buSzPct val="90000"/>
              <a:buFont typeface="Arial" pitchFamily="34" charset="0"/>
              <a:buChar char="•"/>
              <a:tabLst/>
              <a:defRPr/>
            </a:pPr>
            <a:r>
              <a:rPr kumimoji="0" lang="en-US" sz="1600" b="0" i="0" u="none" strike="noStrike" kern="1200" cap="none" spc="0" normalizeH="0" baseline="0" noProof="0" dirty="0">
                <a:ln>
                  <a:noFill/>
                </a:ln>
                <a:effectLst/>
                <a:uLnTx/>
                <a:uFillTx/>
                <a:latin typeface="+mn-lt"/>
                <a:ea typeface="+mn-ea"/>
                <a:cs typeface="+mn-cs"/>
              </a:rPr>
              <a:t>Exploratory analysis of the results</a:t>
            </a:r>
          </a:p>
        </p:txBody>
      </p:sp>
      <p:pic>
        <p:nvPicPr>
          <p:cNvPr id="9" name="Picture 7"/>
          <p:cNvPicPr>
            <a:picLocks noChangeAspect="1" noChangeArrowheads="1"/>
          </p:cNvPicPr>
          <p:nvPr/>
        </p:nvPicPr>
        <p:blipFill>
          <a:blip r:embed="rId4"/>
          <a:srcRect/>
          <a:stretch>
            <a:fillRect/>
          </a:stretch>
        </p:blipFill>
        <p:spPr bwMode="auto">
          <a:xfrm>
            <a:off x="223933" y="2503131"/>
            <a:ext cx="702469" cy="666750"/>
          </a:xfrm>
          <a:prstGeom prst="rect">
            <a:avLst/>
          </a:prstGeom>
          <a:noFill/>
          <a:ln w="9525">
            <a:noFill/>
            <a:miter lim="800000"/>
            <a:headEnd/>
            <a:tailEnd/>
          </a:ln>
          <a:effectLst/>
        </p:spPr>
      </p:pic>
      <p:sp>
        <p:nvSpPr>
          <p:cNvPr id="14" name="Espace réservé du contenu 2"/>
          <p:cNvSpPr txBox="1">
            <a:spLocks/>
          </p:cNvSpPr>
          <p:nvPr/>
        </p:nvSpPr>
        <p:spPr bwMode="auto">
          <a:xfrm>
            <a:off x="926402" y="2101100"/>
            <a:ext cx="4208216" cy="1272295"/>
          </a:xfrm>
          <a:prstGeom prst="rect">
            <a:avLst/>
          </a:prstGeom>
          <a:noFill/>
          <a:ln w="9525">
            <a:noFill/>
            <a:miter lim="800000"/>
            <a:headEnd/>
            <a:tailEnd/>
          </a:ln>
        </p:spPr>
        <p:txBody>
          <a:bodyPr vert="horz" wrap="square" lIns="54864" tIns="91440" rIns="91440" bIns="45720" numCol="1" anchor="t" anchorCtr="0" compatLnSpc="1">
            <a:prstTxWarp prst="textNoShape">
              <a:avLst/>
            </a:prstTxWarp>
          </a:bodyPr>
          <a:lstStyle/>
          <a:p>
            <a:pPr marL="438150" marR="0" lvl="0" indent="-319088" algn="l" defTabSz="914400" rtl="0" eaLnBrk="1" fontAlgn="base" latinLnBrk="0" hangingPunct="1">
              <a:lnSpc>
                <a:spcPct val="100000"/>
              </a:lnSpc>
              <a:spcBef>
                <a:spcPct val="0"/>
              </a:spcBef>
              <a:spcAft>
                <a:spcPct val="0"/>
              </a:spcAft>
              <a:buClr>
                <a:schemeClr val="accent1"/>
              </a:buClr>
              <a:buSzPct val="80000"/>
              <a:buFont typeface="Arial" pitchFamily="34" charset="0"/>
              <a:buChar char="•"/>
              <a:tabLst/>
              <a:defRPr/>
            </a:pPr>
            <a:r>
              <a:rPr kumimoji="0" lang="en-US" sz="2400" b="0" i="0" u="none" strike="noStrike" kern="1200" cap="none" spc="0" normalizeH="0" baseline="0" noProof="0" dirty="0">
                <a:ln>
                  <a:noFill/>
                </a:ln>
                <a:effectLst/>
                <a:uLnTx/>
                <a:uFillTx/>
                <a:latin typeface="+mn-lt"/>
              </a:rPr>
              <a:t>With </a:t>
            </a:r>
            <a:r>
              <a:rPr kumimoji="0" lang="en-US" sz="2400" b="0" i="0" u="none" strike="noStrike" kern="1200" cap="none" spc="0" normalizeH="0" baseline="0" noProof="0" dirty="0" err="1">
                <a:ln>
                  <a:noFill/>
                </a:ln>
                <a:effectLst/>
                <a:uLnTx/>
                <a:uFillTx/>
                <a:latin typeface="+mn-lt"/>
              </a:rPr>
              <a:t>Khiops</a:t>
            </a:r>
            <a:r>
              <a:rPr kumimoji="0" lang="en-US" sz="2400" b="0" i="0" u="none" strike="noStrike" kern="1200" cap="none" spc="0" normalizeH="0" baseline="0" noProof="0" dirty="0">
                <a:ln>
                  <a:noFill/>
                </a:ln>
                <a:effectLst/>
                <a:uLnTx/>
                <a:uFillTx/>
                <a:latin typeface="+mn-lt"/>
              </a:rPr>
              <a:t> </a:t>
            </a:r>
            <a:r>
              <a:rPr kumimoji="0" lang="en-US" sz="2400" b="0" i="0" u="none" strike="noStrike" kern="1200" cap="none" spc="0" normalizeH="0" baseline="0" noProof="0" dirty="0" err="1">
                <a:ln>
                  <a:noFill/>
                </a:ln>
                <a:effectLst/>
                <a:uLnTx/>
                <a:uFillTx/>
                <a:latin typeface="+mn-lt"/>
              </a:rPr>
              <a:t>Coclustering</a:t>
            </a:r>
            <a:endParaRPr kumimoji="0" lang="en-US" sz="2400" b="0" i="0" u="none" strike="noStrike" kern="1200" cap="none" spc="0" normalizeH="0" baseline="0" noProof="0" dirty="0">
              <a:ln>
                <a:noFill/>
              </a:ln>
              <a:effectLst/>
              <a:uLnTx/>
              <a:uFillTx/>
              <a:latin typeface="+mn-lt"/>
            </a:endParaRPr>
          </a:p>
          <a:p>
            <a:pPr marL="730250" lvl="1" indent="-273050" defTabSz="914400">
              <a:spcBef>
                <a:spcPct val="20000"/>
              </a:spcBef>
              <a:buClr>
                <a:schemeClr val="accent2"/>
              </a:buClr>
              <a:buSzPct val="90000"/>
              <a:buFont typeface="Arial" pitchFamily="34" charset="0"/>
              <a:buChar char="•"/>
              <a:defRPr/>
            </a:pPr>
            <a:r>
              <a:rPr kumimoji="0" lang="en-US" sz="1400" b="0" i="0" u="none" strike="noStrike" kern="1200" cap="none" spc="0" normalizeH="0" baseline="0" noProof="0" dirty="0">
                <a:ln>
                  <a:noFill/>
                </a:ln>
                <a:effectLst/>
                <a:uLnTx/>
                <a:uFillTx/>
                <a:latin typeface="+mn-lt"/>
              </a:rPr>
              <a:t>Analysis of correlation between variables  </a:t>
            </a:r>
            <a:r>
              <a:rPr lang="en-US" sz="1400" dirty="0" err="1">
                <a:solidFill>
                  <a:schemeClr val="accent1">
                    <a:satMod val="150000"/>
                  </a:schemeClr>
                </a:solidFill>
              </a:rPr>
              <a:t>SampleId</a:t>
            </a:r>
            <a:r>
              <a:rPr lang="en-US" sz="1400" dirty="0">
                <a:solidFill>
                  <a:schemeClr val="accent1">
                    <a:satMod val="150000"/>
                  </a:schemeClr>
                </a:solidFill>
              </a:rPr>
              <a:t>*</a:t>
            </a:r>
            <a:r>
              <a:rPr lang="en-US" sz="1400" dirty="0" err="1">
                <a:solidFill>
                  <a:schemeClr val="accent1">
                    <a:satMod val="150000"/>
                  </a:schemeClr>
                </a:solidFill>
              </a:rPr>
              <a:t>Pos</a:t>
            </a:r>
            <a:r>
              <a:rPr lang="en-US" sz="1400" dirty="0">
                <a:solidFill>
                  <a:schemeClr val="accent1">
                    <a:satMod val="150000"/>
                  </a:schemeClr>
                </a:solidFill>
              </a:rPr>
              <a:t>*Char</a:t>
            </a:r>
            <a:endParaRPr kumimoji="0" lang="en-US" sz="1400" b="0" i="0" u="none" strike="noStrike" kern="1200" cap="none" spc="0" normalizeH="0" baseline="0" noProof="0" dirty="0">
              <a:ln>
                <a:noFill/>
              </a:ln>
              <a:solidFill>
                <a:schemeClr val="tx1"/>
              </a:solidFill>
              <a:effectLst/>
              <a:uLnTx/>
              <a:uFillTx/>
              <a:latin typeface="+mn-lt"/>
            </a:endParaRPr>
          </a:p>
          <a:p>
            <a:pPr marL="730250" marR="0" lvl="1" indent="-273050" algn="l" defTabSz="914400" rtl="0" eaLnBrk="1" fontAlgn="base" latinLnBrk="0" hangingPunct="1">
              <a:lnSpc>
                <a:spcPct val="100000"/>
              </a:lnSpc>
              <a:spcBef>
                <a:spcPct val="20000"/>
              </a:spcBef>
              <a:spcAft>
                <a:spcPct val="0"/>
              </a:spcAft>
              <a:buClr>
                <a:schemeClr val="accent2"/>
              </a:buClr>
              <a:buSzPct val="90000"/>
              <a:buFont typeface="Arial"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ndParaRPr>
          </a:p>
        </p:txBody>
      </p:sp>
      <p:pic>
        <p:nvPicPr>
          <p:cNvPr id="16" name="Picture 7"/>
          <p:cNvPicPr>
            <a:picLocks noChangeAspect="1" noChangeArrowheads="1"/>
          </p:cNvPicPr>
          <p:nvPr/>
        </p:nvPicPr>
        <p:blipFill>
          <a:blip r:embed="rId4"/>
          <a:srcRect/>
          <a:stretch>
            <a:fillRect/>
          </a:stretch>
        </p:blipFill>
        <p:spPr bwMode="auto">
          <a:xfrm>
            <a:off x="142341" y="538791"/>
            <a:ext cx="421481" cy="400050"/>
          </a:xfrm>
          <a:prstGeom prst="rect">
            <a:avLst/>
          </a:prstGeom>
          <a:noFill/>
          <a:ln w="9525">
            <a:noFill/>
            <a:miter lim="800000"/>
            <a:headEnd/>
            <a:tailEnd/>
          </a:ln>
          <a:effectLst/>
        </p:spPr>
      </p:pic>
      <p:sp>
        <p:nvSpPr>
          <p:cNvPr id="19" name="Flèche vers le bas 18"/>
          <p:cNvSpPr/>
          <p:nvPr/>
        </p:nvSpPr>
        <p:spPr>
          <a:xfrm>
            <a:off x="6183807" y="1871831"/>
            <a:ext cx="327025" cy="374826"/>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21" name="Connecteur droit avec flèche 20"/>
          <p:cNvCxnSpPr/>
          <p:nvPr/>
        </p:nvCxnSpPr>
        <p:spPr>
          <a:xfrm flipV="1">
            <a:off x="4818623" y="2708302"/>
            <a:ext cx="872066" cy="1796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6" name="Connecteur droit avec flèche 25"/>
          <p:cNvCxnSpPr/>
          <p:nvPr/>
        </p:nvCxnSpPr>
        <p:spPr>
          <a:xfrm>
            <a:off x="4818623" y="2726267"/>
            <a:ext cx="863599" cy="7871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3" name="Connecteur droit avec flèche 32"/>
          <p:cNvCxnSpPr/>
          <p:nvPr/>
        </p:nvCxnSpPr>
        <p:spPr>
          <a:xfrm>
            <a:off x="4801689" y="2726267"/>
            <a:ext cx="880527" cy="18031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20" name="Imag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173149" y="4429917"/>
            <a:ext cx="698794" cy="698794"/>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fontAlgn="auto">
              <a:spcAft>
                <a:spcPts val="0"/>
              </a:spcAft>
              <a:defRPr/>
            </a:pPr>
            <a:r>
              <a:rPr lang="en-US" noProof="0" dirty="0" err="1">
                <a:solidFill>
                  <a:schemeClr val="accent1">
                    <a:satMod val="150000"/>
                  </a:schemeClr>
                </a:solidFill>
              </a:rPr>
              <a:t>Khiops</a:t>
            </a:r>
            <a:r>
              <a:rPr lang="en-US" noProof="0" dirty="0">
                <a:solidFill>
                  <a:schemeClr val="accent1">
                    <a:satMod val="150000"/>
                  </a:schemeClr>
                </a:solidFill>
              </a:rPr>
              <a:t> multi-table</a:t>
            </a:r>
          </a:p>
        </p:txBody>
      </p:sp>
      <p:sp>
        <p:nvSpPr>
          <p:cNvPr id="10" name="Espace réservé du numéro de diapositive 9"/>
          <p:cNvSpPr>
            <a:spLocks noGrp="1"/>
          </p:cNvSpPr>
          <p:nvPr>
            <p:ph type="sldNum" sz="quarter" idx="12"/>
          </p:nvPr>
        </p:nvSpPr>
        <p:spPr/>
        <p:txBody>
          <a:bodyPr>
            <a:normAutofit fontScale="85000" lnSpcReduction="20000"/>
          </a:bodyPr>
          <a:lstStyle/>
          <a:p>
            <a:pPr>
              <a:defRPr/>
            </a:pPr>
            <a:fld id="{1EE9000E-835C-4D2B-80DD-B9C1E637FB41}" type="slidenum">
              <a:rPr lang="en-US" smtClean="0"/>
              <a:pPr>
                <a:defRPr/>
              </a:pPr>
              <a:t>99</a:t>
            </a:fld>
            <a:endParaRPr lang="en-US" dirty="0"/>
          </a:p>
        </p:txBody>
      </p:sp>
      <p:sp>
        <p:nvSpPr>
          <p:cNvPr id="15" name="Espace réservé du contenu 2"/>
          <p:cNvSpPr txBox="1">
            <a:spLocks/>
          </p:cNvSpPr>
          <p:nvPr/>
        </p:nvSpPr>
        <p:spPr>
          <a:xfrm>
            <a:off x="905072" y="2048933"/>
            <a:ext cx="7602824" cy="4428066"/>
          </a:xfrm>
          <a:prstGeom prst="rect">
            <a:avLst/>
          </a:prstGeom>
        </p:spPr>
        <p:txBody>
          <a:bodyPr vert="horz" rtlCol="0">
            <a:normAutofit fontScale="92500"/>
          </a:bodyPr>
          <a:lstStyle/>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r>
              <a:rPr kumimoji="0" lang="en-US" sz="2600" b="0" i="0" u="none" strike="noStrike" kern="1200" cap="none" spc="0" normalizeH="0" baseline="0" noProof="0" dirty="0" err="1">
                <a:ln>
                  <a:noFill/>
                </a:ln>
                <a:solidFill>
                  <a:schemeClr val="accent4"/>
                </a:solidFill>
                <a:effectLst/>
                <a:uLnTx/>
                <a:uFillTx/>
                <a:latin typeface="+mn-lt"/>
              </a:rPr>
              <a:t>Khiops</a:t>
            </a:r>
            <a:r>
              <a:rPr kumimoji="0" lang="en-US" sz="2600" b="0" i="0" u="none" strike="noStrike" kern="1200" cap="none" spc="0" normalizeH="0" baseline="0" noProof="0" dirty="0">
                <a:ln>
                  <a:noFill/>
                </a:ln>
                <a:solidFill>
                  <a:schemeClr val="accent4"/>
                </a:solidFill>
                <a:effectLst/>
                <a:uLnTx/>
                <a:uFillTx/>
                <a:latin typeface="+mn-lt"/>
              </a:rPr>
              <a:t> can deal with multi-table databases</a:t>
            </a:r>
          </a:p>
          <a:p>
            <a:pPr marL="896112" lvl="1" indent="-320040" defTabSz="914400" fontAlgn="auto">
              <a:spcBef>
                <a:spcPts val="0"/>
              </a:spcBef>
              <a:spcAft>
                <a:spcPts val="0"/>
              </a:spcAft>
              <a:buClr>
                <a:schemeClr val="accent2"/>
              </a:buClr>
              <a:buSzPct val="60000"/>
              <a:buFont typeface="Arial" pitchFamily="34" charset="0"/>
              <a:buChar char="•"/>
              <a:defRPr/>
            </a:pPr>
            <a:r>
              <a:rPr lang="en-US" sz="1700" dirty="0">
                <a:solidFill>
                  <a:schemeClr val="accent4"/>
                </a:solidFill>
                <a:latin typeface="+mn-lt"/>
              </a:rPr>
              <a:t>star schema: one root entity and several 0-1 or 0-n secondary entities</a:t>
            </a:r>
          </a:p>
          <a:p>
            <a:pPr marL="896112" lvl="1" indent="-320040" defTabSz="914400" fontAlgn="auto">
              <a:spcBef>
                <a:spcPts val="0"/>
              </a:spcBef>
              <a:spcAft>
                <a:spcPts val="0"/>
              </a:spcAft>
              <a:buClr>
                <a:schemeClr val="accent2"/>
              </a:buClr>
              <a:buSzPct val="60000"/>
              <a:buFont typeface="Arial" pitchFamily="34" charset="0"/>
              <a:buChar char="•"/>
              <a:defRPr/>
            </a:pPr>
            <a:r>
              <a:rPr lang="en-US" sz="1700" dirty="0">
                <a:solidFill>
                  <a:schemeClr val="accent4"/>
                </a:solidFill>
                <a:latin typeface="+mn-lt"/>
              </a:rPr>
              <a:t>snowflake schemas and beyond</a:t>
            </a:r>
            <a:endParaRPr kumimoji="0" lang="en-US" sz="1700" b="0" i="0" u="none" strike="noStrike" kern="1200" cap="none" spc="0" normalizeH="0" noProof="0" dirty="0">
              <a:ln>
                <a:noFill/>
              </a:ln>
              <a:solidFill>
                <a:schemeClr val="accent4"/>
              </a:solidFill>
              <a:effectLst/>
              <a:uLnTx/>
              <a:uFillTx/>
              <a:latin typeface="+mn-lt"/>
            </a:endParaRPr>
          </a:p>
          <a:p>
            <a:pPr marL="438912" lvl="0" indent="-320040" defTabSz="914400" fontAlgn="auto">
              <a:spcBef>
                <a:spcPts val="0"/>
              </a:spcBef>
              <a:spcAft>
                <a:spcPts val="0"/>
              </a:spcAft>
              <a:buClr>
                <a:schemeClr val="accent2"/>
              </a:buClr>
              <a:buSzPct val="60000"/>
              <a:buFont typeface="Arial" pitchFamily="34" charset="0"/>
              <a:buChar char="•"/>
              <a:defRPr/>
            </a:pPr>
            <a:endParaRPr lang="en-US" sz="2000" dirty="0">
              <a:latin typeface="+mn-lt"/>
            </a:endParaRPr>
          </a:p>
          <a:p>
            <a:pPr marL="438912" lvl="0" indent="-320040" defTabSz="914400" fontAlgn="auto">
              <a:spcBef>
                <a:spcPts val="0"/>
              </a:spcBef>
              <a:spcAft>
                <a:spcPts val="0"/>
              </a:spcAft>
              <a:buClr>
                <a:schemeClr val="accent2"/>
              </a:buClr>
              <a:buSzPct val="60000"/>
              <a:buFont typeface="Arial" pitchFamily="34" charset="0"/>
              <a:buChar char="•"/>
              <a:defRPr/>
            </a:pPr>
            <a:r>
              <a:rPr lang="en-US" sz="2600" dirty="0">
                <a:latin typeface="+mn-lt"/>
              </a:rPr>
              <a:t>Impact on </a:t>
            </a:r>
            <a:r>
              <a:rPr lang="en-US" sz="2600" dirty="0" err="1">
                <a:latin typeface="+mn-lt"/>
              </a:rPr>
              <a:t>Khiops</a:t>
            </a:r>
            <a:r>
              <a:rPr lang="en-US" sz="2600" dirty="0">
                <a:latin typeface="+mn-lt"/>
              </a:rPr>
              <a:t> </a:t>
            </a:r>
            <a:r>
              <a:rPr lang="en-US" sz="2600" dirty="0" err="1">
                <a:latin typeface="+mn-lt"/>
              </a:rPr>
              <a:t>Coclustering</a:t>
            </a:r>
            <a:r>
              <a:rPr lang="en-US" sz="2600" dirty="0">
                <a:latin typeface="+mn-lt"/>
              </a:rPr>
              <a:t> </a:t>
            </a:r>
          </a:p>
          <a:p>
            <a:pPr marL="896112" lvl="1" indent="-320040" defTabSz="914400" fontAlgn="auto">
              <a:spcBef>
                <a:spcPts val="0"/>
              </a:spcBef>
              <a:spcAft>
                <a:spcPts val="0"/>
              </a:spcAft>
              <a:buClr>
                <a:schemeClr val="accent2"/>
              </a:buClr>
              <a:buSzPct val="60000"/>
              <a:buFont typeface="Arial" pitchFamily="34" charset="0"/>
              <a:buChar char="•"/>
              <a:defRPr/>
            </a:pPr>
            <a:r>
              <a:rPr lang="en-US" sz="1900" dirty="0">
                <a:latin typeface="+mn-lt"/>
              </a:rPr>
              <a:t>Deployment of </a:t>
            </a:r>
            <a:r>
              <a:rPr lang="en-US" sz="1900" dirty="0" err="1">
                <a:latin typeface="+mn-lt"/>
              </a:rPr>
              <a:t>coclustering</a:t>
            </a:r>
            <a:r>
              <a:rPr lang="en-US" sz="1900" dirty="0">
                <a:latin typeface="+mn-lt"/>
              </a:rPr>
              <a:t> models</a:t>
            </a:r>
          </a:p>
          <a:p>
            <a:pPr marL="1353312" lvl="2" indent="-320040" defTabSz="914400" fontAlgn="auto">
              <a:spcBef>
                <a:spcPts val="0"/>
              </a:spcBef>
              <a:spcAft>
                <a:spcPts val="0"/>
              </a:spcAft>
              <a:buClr>
                <a:schemeClr val="accent2"/>
              </a:buClr>
              <a:buSzPct val="60000"/>
              <a:buFont typeface="Arial" pitchFamily="34" charset="0"/>
              <a:buChar char="•"/>
              <a:defRPr/>
            </a:pPr>
            <a:r>
              <a:rPr lang="en-US" sz="1100" dirty="0">
                <a:latin typeface="+mn-lt"/>
              </a:rPr>
              <a:t>Given a text*word </a:t>
            </a:r>
            <a:r>
              <a:rPr lang="en-US" sz="1100" dirty="0" err="1">
                <a:latin typeface="+mn-lt"/>
              </a:rPr>
              <a:t>coclustering</a:t>
            </a:r>
            <a:r>
              <a:rPr lang="en-US" sz="1100" dirty="0">
                <a:latin typeface="+mn-lt"/>
              </a:rPr>
              <a:t> model, assign new texts (with their words) to their closest cluster</a:t>
            </a:r>
          </a:p>
          <a:p>
            <a:pPr marL="1353312" lvl="2" indent="-320040" defTabSz="914400" fontAlgn="auto">
              <a:spcBef>
                <a:spcPts val="0"/>
              </a:spcBef>
              <a:spcAft>
                <a:spcPts val="0"/>
              </a:spcAft>
              <a:buClr>
                <a:schemeClr val="accent2"/>
              </a:buClr>
              <a:buSzPct val="60000"/>
              <a:buFont typeface="Arial" pitchFamily="34" charset="0"/>
              <a:buChar char="•"/>
              <a:defRPr/>
            </a:pPr>
            <a:r>
              <a:rPr lang="en-US" sz="1100" dirty="0"/>
              <a:t>Given a cookie*page </a:t>
            </a:r>
            <a:r>
              <a:rPr lang="en-US" sz="1100" dirty="0" err="1"/>
              <a:t>coclustering</a:t>
            </a:r>
            <a:r>
              <a:rPr lang="en-US" sz="1100" dirty="0"/>
              <a:t> model, assign new cookies (with their pages) to their closest cluster</a:t>
            </a:r>
          </a:p>
          <a:p>
            <a:pPr marL="1353312" lvl="2" indent="-320040" defTabSz="914400" fontAlgn="auto">
              <a:spcBef>
                <a:spcPts val="0"/>
              </a:spcBef>
              <a:spcAft>
                <a:spcPts val="0"/>
              </a:spcAft>
              <a:buClr>
                <a:schemeClr val="accent2"/>
              </a:buClr>
              <a:buSzPct val="60000"/>
              <a:buFont typeface="Arial" pitchFamily="34" charset="0"/>
              <a:buChar char="•"/>
              <a:defRPr/>
            </a:pPr>
            <a:r>
              <a:rPr lang="en-US" sz="1100" dirty="0"/>
              <a:t>Given a curve*X*Y </a:t>
            </a:r>
            <a:r>
              <a:rPr lang="en-US" sz="1100" dirty="0" err="1"/>
              <a:t>triclustering</a:t>
            </a:r>
            <a:r>
              <a:rPr lang="en-US" sz="1100" dirty="0"/>
              <a:t> model, assign new curves (with their X*Y points) to their closest cluster</a:t>
            </a:r>
          </a:p>
          <a:p>
            <a:pPr marL="438912" lvl="0" indent="-320040" defTabSz="914400" fontAlgn="auto">
              <a:spcBef>
                <a:spcPts val="0"/>
              </a:spcBef>
              <a:spcAft>
                <a:spcPts val="0"/>
              </a:spcAft>
              <a:buClr>
                <a:srgbClr val="808080"/>
              </a:buClr>
              <a:buSzPct val="60000"/>
              <a:defRPr/>
            </a:pPr>
            <a:endParaRPr lang="en-US" sz="2600" dirty="0">
              <a:solidFill>
                <a:srgbClr val="000000"/>
              </a:solidFill>
              <a:latin typeface="Tw Cen MT"/>
            </a:endParaRPr>
          </a:p>
          <a:p>
            <a:pPr marL="438912" lvl="0" indent="-320040" defTabSz="914400" fontAlgn="auto">
              <a:spcBef>
                <a:spcPts val="0"/>
              </a:spcBef>
              <a:spcAft>
                <a:spcPts val="0"/>
              </a:spcAft>
              <a:buClr>
                <a:srgbClr val="808080"/>
              </a:buClr>
              <a:buSzPct val="60000"/>
              <a:buFont typeface="Arial" pitchFamily="34" charset="0"/>
              <a:buChar char="•"/>
              <a:defRPr/>
            </a:pPr>
            <a:r>
              <a:rPr lang="en-US" sz="2600" dirty="0">
                <a:solidFill>
                  <a:srgbClr val="000000"/>
                </a:solidFill>
                <a:latin typeface="Tw Cen MT"/>
              </a:rPr>
              <a:t>In this tutorial</a:t>
            </a:r>
          </a:p>
          <a:p>
            <a:pPr marL="896112" lvl="1" indent="-320040" defTabSz="914400" fontAlgn="auto">
              <a:spcBef>
                <a:spcPts val="0"/>
              </a:spcBef>
              <a:spcAft>
                <a:spcPts val="0"/>
              </a:spcAft>
              <a:buClr>
                <a:srgbClr val="808080"/>
              </a:buClr>
              <a:buSzPct val="60000"/>
              <a:buFont typeface="Arial" pitchFamily="34" charset="0"/>
              <a:buChar char="•"/>
              <a:defRPr/>
            </a:pPr>
            <a:r>
              <a:rPr lang="en-US" sz="1300" dirty="0">
                <a:latin typeface="Tw Cen MT"/>
              </a:rPr>
              <a:t>Train a </a:t>
            </a:r>
            <a:r>
              <a:rPr lang="en-US" sz="1300" dirty="0" err="1">
                <a:latin typeface="Tw Cen MT"/>
              </a:rPr>
              <a:t>triclustering</a:t>
            </a:r>
            <a:r>
              <a:rPr lang="en-US" sz="1300" dirty="0">
                <a:latin typeface="Tw Cen MT"/>
              </a:rPr>
              <a:t> model on the </a:t>
            </a:r>
            <a:r>
              <a:rPr lang="en-US" sz="1300" dirty="0" err="1">
                <a:latin typeface="Tw Cen MT"/>
              </a:rPr>
              <a:t>SpliceJunctionDNA</a:t>
            </a:r>
            <a:r>
              <a:rPr lang="en-US" sz="1300" dirty="0">
                <a:latin typeface="Tw Cen MT"/>
              </a:rPr>
              <a:t> data table</a:t>
            </a:r>
          </a:p>
          <a:p>
            <a:pPr marL="1353312" lvl="2" indent="-320040" defTabSz="914400" fontAlgn="auto">
              <a:spcBef>
                <a:spcPts val="0"/>
              </a:spcBef>
              <a:spcAft>
                <a:spcPts val="0"/>
              </a:spcAft>
              <a:buClr>
                <a:srgbClr val="808080"/>
              </a:buClr>
              <a:buSzPct val="60000"/>
              <a:buFont typeface="Arial" pitchFamily="34" charset="0"/>
              <a:buChar char="•"/>
              <a:defRPr/>
            </a:pPr>
            <a:r>
              <a:rPr lang="en-US" sz="1000" dirty="0">
                <a:latin typeface="Tw Cen MT"/>
              </a:rPr>
              <a:t>Clusters of sequence samples</a:t>
            </a:r>
          </a:p>
          <a:p>
            <a:pPr marL="1353312" lvl="2" indent="-320040" defTabSz="914400" fontAlgn="auto">
              <a:spcBef>
                <a:spcPts val="0"/>
              </a:spcBef>
              <a:spcAft>
                <a:spcPts val="0"/>
              </a:spcAft>
              <a:buClr>
                <a:srgbClr val="808080"/>
              </a:buClr>
              <a:buSzPct val="60000"/>
              <a:buFont typeface="Arial" pitchFamily="34" charset="0"/>
              <a:buChar char="•"/>
              <a:defRPr/>
            </a:pPr>
            <a:r>
              <a:rPr lang="en-US" sz="1000" dirty="0">
                <a:latin typeface="Tw Cen MT"/>
              </a:rPr>
              <a:t>Intervals of positions in the sequences</a:t>
            </a:r>
          </a:p>
          <a:p>
            <a:pPr marL="1353312" lvl="2" indent="-320040" defTabSz="914400" fontAlgn="auto">
              <a:spcBef>
                <a:spcPts val="0"/>
              </a:spcBef>
              <a:spcAft>
                <a:spcPts val="0"/>
              </a:spcAft>
              <a:buClr>
                <a:srgbClr val="808080"/>
              </a:buClr>
              <a:buSzPct val="60000"/>
              <a:buFont typeface="Arial" pitchFamily="34" charset="0"/>
              <a:buChar char="•"/>
              <a:defRPr/>
            </a:pPr>
            <a:r>
              <a:rPr lang="en-US" sz="1000" dirty="0">
                <a:latin typeface="Tw Cen MT"/>
              </a:rPr>
              <a:t>Clusters of DNA chars</a:t>
            </a:r>
          </a:p>
          <a:p>
            <a:pPr marL="896112" lvl="1" indent="-320040" defTabSz="914400" fontAlgn="auto">
              <a:spcBef>
                <a:spcPts val="0"/>
              </a:spcBef>
              <a:spcAft>
                <a:spcPts val="0"/>
              </a:spcAft>
              <a:buClr>
                <a:srgbClr val="808080"/>
              </a:buClr>
              <a:buSzPct val="60000"/>
              <a:buFont typeface="Arial" pitchFamily="34" charset="0"/>
              <a:buChar char="•"/>
              <a:defRPr/>
            </a:pPr>
            <a:r>
              <a:rPr lang="en-US" sz="1300" dirty="0">
                <a:solidFill>
                  <a:srgbClr val="FF0000"/>
                </a:solidFill>
                <a:latin typeface="Tw Cen MT"/>
              </a:rPr>
              <a:t>Prepare a deployment model</a:t>
            </a:r>
          </a:p>
          <a:p>
            <a:pPr marL="1353312" lvl="2" indent="-320040" defTabSz="914400" fontAlgn="auto">
              <a:spcBef>
                <a:spcPts val="0"/>
              </a:spcBef>
              <a:spcAft>
                <a:spcPts val="0"/>
              </a:spcAft>
              <a:buClr>
                <a:srgbClr val="808080"/>
              </a:buClr>
              <a:buSzPct val="60000"/>
              <a:buFont typeface="Arial" pitchFamily="34" charset="0"/>
              <a:buChar char="•"/>
              <a:defRPr/>
            </a:pPr>
            <a:r>
              <a:rPr lang="en-US" sz="1000" dirty="0">
                <a:solidFill>
                  <a:srgbClr val="FF0000"/>
                </a:solidFill>
                <a:latin typeface="Tw Cen MT"/>
              </a:rPr>
              <a:t>Build a deployment dictionary</a:t>
            </a:r>
          </a:p>
          <a:p>
            <a:pPr marL="896112" lvl="1" indent="-320040" defTabSz="914400" fontAlgn="auto">
              <a:spcBef>
                <a:spcPts val="0"/>
              </a:spcBef>
              <a:spcAft>
                <a:spcPts val="0"/>
              </a:spcAft>
              <a:buClr>
                <a:srgbClr val="808080"/>
              </a:buClr>
              <a:buSzPct val="60000"/>
              <a:buFont typeface="Arial" pitchFamily="34" charset="0"/>
              <a:buChar char="•"/>
              <a:defRPr/>
            </a:pPr>
            <a:r>
              <a:rPr lang="en-US" sz="1200" dirty="0">
                <a:solidFill>
                  <a:srgbClr val="000000"/>
                </a:solidFill>
                <a:latin typeface="Tw Cen MT"/>
              </a:rPr>
              <a:t>Deploy the model on the multi-table </a:t>
            </a:r>
            <a:r>
              <a:rPr lang="en-US" sz="1200" dirty="0" err="1">
                <a:solidFill>
                  <a:srgbClr val="000000"/>
                </a:solidFill>
                <a:latin typeface="Tw Cen MT"/>
              </a:rPr>
              <a:t>SpliceJunction</a:t>
            </a:r>
            <a:r>
              <a:rPr lang="en-US" sz="1200" dirty="0">
                <a:solidFill>
                  <a:srgbClr val="000000"/>
                </a:solidFill>
                <a:latin typeface="Tw Cen MT"/>
              </a:rPr>
              <a:t> database</a:t>
            </a:r>
          </a:p>
          <a:p>
            <a:pPr marL="1353312" lvl="2" indent="-320040" defTabSz="914400" fontAlgn="auto">
              <a:spcBef>
                <a:spcPts val="0"/>
              </a:spcBef>
              <a:spcAft>
                <a:spcPts val="0"/>
              </a:spcAft>
              <a:buClr>
                <a:srgbClr val="808080"/>
              </a:buClr>
              <a:buSzPct val="60000"/>
              <a:buFont typeface="Arial" pitchFamily="34" charset="0"/>
              <a:buChar char="•"/>
              <a:defRPr/>
            </a:pPr>
            <a:r>
              <a:rPr lang="en-US" sz="1000" dirty="0">
                <a:solidFill>
                  <a:srgbClr val="000000"/>
                </a:solidFill>
                <a:latin typeface="Tw Cen MT"/>
              </a:rPr>
              <a:t>Assign new DNA sequences to trained clusters of sequences</a:t>
            </a:r>
          </a:p>
          <a:p>
            <a:pPr marL="896112" lvl="1" indent="-320040" defTabSz="914400" fontAlgn="auto">
              <a:spcBef>
                <a:spcPts val="0"/>
              </a:spcBef>
              <a:spcAft>
                <a:spcPts val="0"/>
              </a:spcAft>
              <a:buClr>
                <a:srgbClr val="808080"/>
              </a:buClr>
              <a:buSzPct val="60000"/>
              <a:buFont typeface="Arial" pitchFamily="34" charset="0"/>
              <a:buChar char="•"/>
              <a:defRPr/>
            </a:pPr>
            <a:endParaRPr lang="en-US" sz="1200" dirty="0">
              <a:solidFill>
                <a:srgbClr val="000000"/>
              </a:solidFill>
              <a:latin typeface="Tw Cen MT"/>
            </a:endParaRPr>
          </a:p>
          <a:p>
            <a:pPr marL="1353312" lvl="2" indent="-320040" defTabSz="914400" fontAlgn="auto">
              <a:spcBef>
                <a:spcPts val="0"/>
              </a:spcBef>
              <a:spcAft>
                <a:spcPts val="0"/>
              </a:spcAft>
              <a:buClr>
                <a:srgbClr val="808080"/>
              </a:buClr>
              <a:buSzPct val="60000"/>
              <a:buFont typeface="Arial" pitchFamily="34" charset="0"/>
              <a:buChar char="•"/>
              <a:defRPr/>
            </a:pPr>
            <a:endParaRPr lang="en-US" sz="1200" dirty="0">
              <a:solidFill>
                <a:srgbClr val="000000"/>
              </a:solidFill>
              <a:latin typeface="Tw Cen MT"/>
            </a:endParaRPr>
          </a:p>
          <a:p>
            <a:pPr marL="1810512" lvl="3" indent="-320040" defTabSz="914400" fontAlgn="auto">
              <a:spcBef>
                <a:spcPts val="0"/>
              </a:spcBef>
              <a:spcAft>
                <a:spcPts val="0"/>
              </a:spcAft>
              <a:buClr>
                <a:srgbClr val="808080"/>
              </a:buClr>
              <a:buSzPct val="60000"/>
              <a:buFont typeface="Arial" pitchFamily="34" charset="0"/>
              <a:buChar char="•"/>
              <a:defRPr/>
            </a:pPr>
            <a:endParaRPr lang="en-US" sz="1300" dirty="0">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noProof="0" dirty="0">
              <a:ln>
                <a:noFill/>
              </a:ln>
              <a:solidFill>
                <a:schemeClr val="tx1"/>
              </a:solidFill>
              <a:effectLst/>
              <a:uLnTx/>
              <a:uFillTx/>
              <a:latin typeface="+mn-lt"/>
            </a:endParaRPr>
          </a:p>
          <a:p>
            <a:pPr marL="1353312" lvl="2" indent="-320040" defTabSz="914400" fontAlgn="auto">
              <a:spcBef>
                <a:spcPts val="0"/>
              </a:spcBef>
              <a:spcAft>
                <a:spcPts val="0"/>
              </a:spcAft>
              <a:buClr>
                <a:schemeClr val="accent2"/>
              </a:buClr>
              <a:buSzPct val="60000"/>
              <a:defRPr/>
            </a:pPr>
            <a:endParaRPr lang="en-US" sz="1200" dirty="0">
              <a:latin typeface="+mn-lt"/>
            </a:endParaRPr>
          </a:p>
          <a:p>
            <a:pPr marL="1353312" lvl="2" indent="-320040" defTabSz="914400" fontAlgn="auto">
              <a:spcBef>
                <a:spcPts val="0"/>
              </a:spcBef>
              <a:spcAft>
                <a:spcPts val="0"/>
              </a:spcAft>
              <a:buClr>
                <a:schemeClr val="accent2"/>
              </a:buClr>
              <a:buSzPct val="60000"/>
              <a:buFont typeface="Arial" pitchFamily="34" charset="0"/>
              <a:buChar char="•"/>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ndParaRPr>
          </a:p>
          <a:p>
            <a:pPr marL="438912" marR="0" lvl="0" indent="-320040" algn="l" defTabSz="914400" rtl="0" eaLnBrk="1" fontAlgn="auto" latinLnBrk="0" hangingPunct="1">
              <a:lnSpc>
                <a:spcPct val="100000"/>
              </a:lnSpc>
              <a:spcBef>
                <a:spcPts val="0"/>
              </a:spcBef>
              <a:spcAft>
                <a:spcPts val="0"/>
              </a:spcAft>
              <a:buClr>
                <a:schemeClr val="accent2"/>
              </a:buClr>
              <a:buSzPct val="60000"/>
              <a:buFont typeface="Arial" pitchFamily="34" charset="0"/>
              <a:buChar char="•"/>
              <a:tabLst/>
              <a:defRPr/>
            </a:pPr>
            <a:endParaRPr kumimoji="0" lang="en-US" sz="1600" b="0" i="0" u="none" strike="noStrike" kern="1200" cap="none" spc="0" normalizeH="0" baseline="0" noProof="0" dirty="0">
              <a:ln>
                <a:noFill/>
              </a:ln>
              <a:solidFill>
                <a:srgbClr val="0000FF"/>
              </a:solidFill>
              <a:effectLst/>
              <a:uLnTx/>
              <a:uFillTx/>
              <a:latin typeface="+mn-lt"/>
            </a:endParaRPr>
          </a:p>
          <a:p>
            <a:pPr marL="731012" marR="0" lvl="1" indent="-320040" algn="l" defTabSz="914400" rtl="0" eaLnBrk="1" fontAlgn="auto" latinLnBrk="0" hangingPunct="1">
              <a:lnSpc>
                <a:spcPct val="100000"/>
              </a:lnSpc>
              <a:spcBef>
                <a:spcPts val="0"/>
              </a:spcBef>
              <a:spcAft>
                <a:spcPts val="0"/>
              </a:spcAft>
              <a:buClr>
                <a:schemeClr val="accent1"/>
              </a:buClr>
              <a:buSzPct val="70000"/>
              <a:buFont typeface="Wingdings 2"/>
              <a:buNone/>
              <a:tabLst/>
              <a:defRPr/>
            </a:pPr>
            <a:endParaRPr kumimoji="0" lang="en-US" sz="1600" b="0" i="0" u="none" strike="noStrike" kern="1200" cap="none" spc="0" normalizeH="0" baseline="0" noProof="0" dirty="0">
              <a:ln>
                <a:noFill/>
              </a:ln>
              <a:solidFill>
                <a:schemeClr val="tx1"/>
              </a:solidFill>
              <a:effectLst/>
              <a:uLnTx/>
              <a:uFillTx/>
              <a:latin typeface="+mn-lt"/>
            </a:endParaRPr>
          </a:p>
        </p:txBody>
      </p:sp>
      <p:pic>
        <p:nvPicPr>
          <p:cNvPr id="7" name="Image 6"/>
          <p:cNvPicPr>
            <a:picLocks noChangeAspect="1"/>
          </p:cNvPicPr>
          <p:nvPr/>
        </p:nvPicPr>
        <p:blipFill>
          <a:blip r:embed="rId2" cstate="print"/>
          <a:stretch>
            <a:fillRect/>
          </a:stretch>
        </p:blipFill>
        <p:spPr bwMode="auto">
          <a:xfrm>
            <a:off x="142341" y="677250"/>
            <a:ext cx="464762" cy="236190"/>
          </a:xfrm>
          <a:prstGeom prst="rect">
            <a:avLst/>
          </a:prstGeom>
          <a:noFill/>
          <a:ln w="9525">
            <a:noFill/>
            <a:miter lim="800000"/>
            <a:headEnd/>
            <a:tailEnd/>
          </a:ln>
          <a:effectLst/>
        </p:spPr>
      </p:pic>
      <p:pic>
        <p:nvPicPr>
          <p:cNvPr id="8" name="Picture 7"/>
          <p:cNvPicPr>
            <a:picLocks noChangeAspect="1" noChangeArrowheads="1"/>
          </p:cNvPicPr>
          <p:nvPr/>
        </p:nvPicPr>
        <p:blipFill>
          <a:blip r:embed="rId3"/>
          <a:srcRect/>
          <a:stretch>
            <a:fillRect/>
          </a:stretch>
        </p:blipFill>
        <p:spPr bwMode="auto">
          <a:xfrm>
            <a:off x="182165" y="3400573"/>
            <a:ext cx="702469" cy="666750"/>
          </a:xfrm>
          <a:prstGeom prst="rect">
            <a:avLst/>
          </a:prstGeom>
          <a:noFill/>
          <a:ln w="9525">
            <a:noFill/>
            <a:miter lim="800000"/>
            <a:headEnd/>
            <a:tailEnd/>
          </a:ln>
          <a:effectLst/>
        </p:spPr>
      </p:pic>
      <p:pic>
        <p:nvPicPr>
          <p:cNvPr id="9" name="Picture 7"/>
          <p:cNvPicPr>
            <a:picLocks noChangeAspect="1" noChangeArrowheads="1"/>
          </p:cNvPicPr>
          <p:nvPr/>
        </p:nvPicPr>
        <p:blipFill>
          <a:blip r:embed="rId3"/>
          <a:srcRect/>
          <a:stretch>
            <a:fillRect/>
          </a:stretch>
        </p:blipFill>
        <p:spPr bwMode="auto">
          <a:xfrm>
            <a:off x="1218351" y="4916463"/>
            <a:ext cx="280988" cy="266700"/>
          </a:xfrm>
          <a:prstGeom prst="rect">
            <a:avLst/>
          </a:prstGeom>
          <a:noFill/>
          <a:ln w="9525">
            <a:noFill/>
            <a:miter lim="800000"/>
            <a:headEnd/>
            <a:tailEnd/>
          </a:ln>
          <a:effectLst/>
        </p:spPr>
      </p:pic>
      <p:pic>
        <p:nvPicPr>
          <p:cNvPr id="11" name="Picture 7"/>
          <p:cNvPicPr>
            <a:picLocks noChangeAspect="1" noChangeArrowheads="1"/>
          </p:cNvPicPr>
          <p:nvPr/>
        </p:nvPicPr>
        <p:blipFill>
          <a:blip r:embed="rId3"/>
          <a:srcRect/>
          <a:stretch>
            <a:fillRect/>
          </a:stretch>
        </p:blipFill>
        <p:spPr bwMode="auto">
          <a:xfrm>
            <a:off x="1222153" y="5458345"/>
            <a:ext cx="280988" cy="266700"/>
          </a:xfrm>
          <a:prstGeom prst="rect">
            <a:avLst/>
          </a:prstGeom>
          <a:noFill/>
          <a:ln w="9525">
            <a:noFill/>
            <a:miter lim="800000"/>
            <a:headEnd/>
            <a:tailEnd/>
          </a:ln>
          <a:effectLst/>
        </p:spPr>
      </p:pic>
      <p:pic>
        <p:nvPicPr>
          <p:cNvPr id="12" name="Picture 2"/>
          <p:cNvPicPr>
            <a:picLocks noChangeAspect="1" noChangeArrowheads="1"/>
          </p:cNvPicPr>
          <p:nvPr/>
        </p:nvPicPr>
        <p:blipFill>
          <a:blip r:embed="rId4"/>
          <a:srcRect/>
          <a:stretch>
            <a:fillRect/>
          </a:stretch>
        </p:blipFill>
        <p:spPr bwMode="auto">
          <a:xfrm>
            <a:off x="1222153" y="5797025"/>
            <a:ext cx="280988" cy="266700"/>
          </a:xfrm>
          <a:prstGeom prst="rect">
            <a:avLst/>
          </a:prstGeom>
          <a:noFill/>
          <a:ln w="9525">
            <a:noFill/>
            <a:miter lim="800000"/>
            <a:headEnd/>
            <a:tailEnd/>
          </a:ln>
          <a:effectLst/>
        </p:spPr>
      </p:pic>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édian">
  <a:themeElements>
    <a:clrScheme name="Orange B&amp;W">
      <a:dk1>
        <a:srgbClr val="000000"/>
      </a:dk1>
      <a:lt1>
        <a:srgbClr val="FFFFFF"/>
      </a:lt1>
      <a:dk2>
        <a:srgbClr val="3E3E3E"/>
      </a:dk2>
      <a:lt2>
        <a:srgbClr val="FFFFFF"/>
      </a:lt2>
      <a:accent1>
        <a:srgbClr val="3E3E3E"/>
      </a:accent1>
      <a:accent2>
        <a:srgbClr val="808080"/>
      </a:accent2>
      <a:accent3>
        <a:srgbClr val="D3D3D3"/>
      </a:accent3>
      <a:accent4>
        <a:srgbClr val="808080"/>
      </a:accent4>
      <a:accent5>
        <a:srgbClr val="5F5F5F"/>
      </a:accent5>
      <a:accent6>
        <a:srgbClr val="D3D3D3"/>
      </a:accent6>
      <a:hlink>
        <a:srgbClr val="FF6600"/>
      </a:hlink>
      <a:folHlink>
        <a:srgbClr val="7030A0"/>
      </a:folHlink>
    </a:clrScheme>
    <a:fontScheme name="Mé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é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Metadata/LabelInfo.xml><?xml version="1.0" encoding="utf-8"?>
<clbl:labelList xmlns:clbl="http://schemas.microsoft.com/office/2020/mipLabelMetadata">
  <clbl:label id="{07222825-62ea-40f3-96b5-5375c07996e2}" enabled="1" method="Privileged" siteId="{90c7a20a-f34b-40bf-bc48-b9253b6f5d20}" contentBits="0" removed="0"/>
</clbl:labelList>
</file>

<file path=docProps/app.xml><?xml version="1.0" encoding="utf-8"?>
<Properties xmlns="http://schemas.openxmlformats.org/officeDocument/2006/extended-properties" xmlns:vt="http://schemas.openxmlformats.org/officeDocument/2006/docPropsVTypes">
  <Template>Median</Template>
  <TotalTime>11109</TotalTime>
  <Words>6017</Words>
  <Application>Microsoft Office PowerPoint</Application>
  <PresentationFormat>Affichage à l'écran (4:3)</PresentationFormat>
  <Paragraphs>1504</Paragraphs>
  <Slides>113</Slides>
  <Notes>16</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113</vt:i4>
      </vt:variant>
    </vt:vector>
  </HeadingPairs>
  <TitlesOfParts>
    <vt:vector size="121" baseType="lpstr">
      <vt:lpstr>Arial</vt:lpstr>
      <vt:lpstr>Calibri</vt:lpstr>
      <vt:lpstr>Corbel</vt:lpstr>
      <vt:lpstr>Courier New</vt:lpstr>
      <vt:lpstr>Tw Cen MT</vt:lpstr>
      <vt:lpstr>Wingdings</vt:lpstr>
      <vt:lpstr>Wingdings 2</vt:lpstr>
      <vt:lpstr>Médian</vt:lpstr>
      <vt:lpstr>Khiops 10.2  Khiops &amp; Khiops Visualization   Khiops Coclustering &amp; Khiops Covisualization   Multi-table functionalities </vt:lpstr>
      <vt:lpstr>Khiops    </vt:lpstr>
      <vt:lpstr>Khiops &amp; Khiops Visualization     </vt:lpstr>
      <vt:lpstr>Supervised classification</vt:lpstr>
      <vt:lpstr>Supervised classification</vt:lpstr>
      <vt:lpstr>Supervised classification</vt:lpstr>
      <vt:lpstr>Supervised classification</vt:lpstr>
      <vt:lpstr>Supervised classification</vt:lpstr>
      <vt:lpstr>Supervised classification</vt:lpstr>
      <vt:lpstr>Supervised classification</vt:lpstr>
      <vt:lpstr>Supervised classification</vt:lpstr>
      <vt:lpstr>Supervised classification</vt:lpstr>
      <vt:lpstr>Exploratory of classification results using Khiops Visualization</vt:lpstr>
      <vt:lpstr>Exploratory of classification results using Khiops Visualization</vt:lpstr>
      <vt:lpstr>Exploratory of classification results using Khiops Visualization</vt:lpstr>
      <vt:lpstr>Exploratory of classification results using Khiops Visualization</vt:lpstr>
      <vt:lpstr>Exploratory of classification results using Khiops Visualization</vt:lpstr>
      <vt:lpstr>Exploratory of classification results using Khiops Visualization</vt:lpstr>
      <vt:lpstr>Exploratory of classification results using Khiops Visualization</vt:lpstr>
      <vt:lpstr>Exploratory of classification results using Khiops Visualization</vt:lpstr>
      <vt:lpstr>Exercises A and B …</vt:lpstr>
      <vt:lpstr>Regression     (supervised)</vt:lpstr>
      <vt:lpstr>Exploratory of regression results using Khiops Visualization</vt:lpstr>
      <vt:lpstr>Exercise C …</vt:lpstr>
      <vt:lpstr>Correlation  analysis (unsupervised, bivariate)</vt:lpstr>
      <vt:lpstr>Correlation  analysis (unsupervised, bivariate)</vt:lpstr>
      <vt:lpstr>Exploratory of correlation results using Khiops Visualization</vt:lpstr>
      <vt:lpstr>Exercises D, E, F and G…</vt:lpstr>
      <vt:lpstr>Variable construction</vt:lpstr>
      <vt:lpstr>Exercise H …</vt:lpstr>
      <vt:lpstr>Integration in information systems</vt:lpstr>
      <vt:lpstr>Batch  mode</vt:lpstr>
      <vt:lpstr>Exercise I …</vt:lpstr>
      <vt:lpstr>Deploy a model</vt:lpstr>
      <vt:lpstr>Exercise J …</vt:lpstr>
      <vt:lpstr>Khiops Coclustering &amp; Khiops Covisualization    </vt:lpstr>
      <vt:lpstr>Khiops Coclustering &amp; Khiops Covisualization     </vt:lpstr>
      <vt:lpstr>Train a coclustering model</vt:lpstr>
      <vt:lpstr>Build a coclustering model</vt:lpstr>
      <vt:lpstr>Build a coclustering model</vt:lpstr>
      <vt:lpstr>Build a coclustering model</vt:lpstr>
      <vt:lpstr>Build a coclustering model</vt:lpstr>
      <vt:lpstr>Example: base Adult education*occupation</vt:lpstr>
      <vt:lpstr>Exercise J …</vt:lpstr>
      <vt:lpstr>Khiops Covisualization     </vt:lpstr>
      <vt:lpstr>Khiops Covisualization     </vt:lpstr>
      <vt:lpstr>Khiops Covisualization     </vt:lpstr>
      <vt:lpstr>Khiops Covisualization     </vt:lpstr>
      <vt:lpstr>Khiops Covisualization     </vt:lpstr>
      <vt:lpstr>Training a triclustering</vt:lpstr>
      <vt:lpstr>Exploring a triclustering</vt:lpstr>
      <vt:lpstr>Exploring a triclustering</vt:lpstr>
      <vt:lpstr>Exploring a triclustering</vt:lpstr>
      <vt:lpstr>Exploring triclustering</vt:lpstr>
      <vt:lpstr>Exploring a triclustering</vt:lpstr>
      <vt:lpstr>Exploiting a coclustering model</vt:lpstr>
      <vt:lpstr>Simplifying a coclustering model</vt:lpstr>
      <vt:lpstr>Extracting clusters in a text file</vt:lpstr>
      <vt:lpstr>Exercise K, L …</vt:lpstr>
      <vt:lpstr>Multi-table functionalities    </vt:lpstr>
      <vt:lpstr>Why extending to multi-table?</vt:lpstr>
      <vt:lpstr>Khiops multi-table</vt:lpstr>
      <vt:lpstr>Khiops multi-table</vt:lpstr>
      <vt:lpstr>Khiops multi-table</vt:lpstr>
      <vt:lpstr>Star schema</vt:lpstr>
      <vt:lpstr>Snowflake schema</vt:lpstr>
      <vt:lpstr>External tables</vt:lpstr>
      <vt:lpstr>Multi-table schemas: synthesis</vt:lpstr>
      <vt:lpstr>Example of a multi-table database</vt:lpstr>
      <vt:lpstr>Build a multi-table dictionary</vt:lpstr>
      <vt:lpstr>Build a multi-table dictionary</vt:lpstr>
      <vt:lpstr>Build a multi-table dictionary</vt:lpstr>
      <vt:lpstr>Build a multi-table dictionary</vt:lpstr>
      <vt:lpstr>Sort data table files (if necessary)</vt:lpstr>
      <vt:lpstr>Supervised classification</vt:lpstr>
      <vt:lpstr>Supervised classification</vt:lpstr>
      <vt:lpstr>Supervised classification</vt:lpstr>
      <vt:lpstr>Supervised classification</vt:lpstr>
      <vt:lpstr>Supervised classification</vt:lpstr>
      <vt:lpstr>Supervised classification</vt:lpstr>
      <vt:lpstr>Exploratory of classification results using Khiops Visualization</vt:lpstr>
      <vt:lpstr>Example of a complex multi-table database</vt:lpstr>
      <vt:lpstr>Supervised classification</vt:lpstr>
      <vt:lpstr>Supervised classification</vt:lpstr>
      <vt:lpstr>Supervised classification</vt:lpstr>
      <vt:lpstr>Supervised classification</vt:lpstr>
      <vt:lpstr>Supervised classification</vt:lpstr>
      <vt:lpstr>Supervised classification</vt:lpstr>
      <vt:lpstr>Supervised classification</vt:lpstr>
      <vt:lpstr>Exploratory of classification results using Khiops Visualization</vt:lpstr>
      <vt:lpstr>Khiops multi-table</vt:lpstr>
      <vt:lpstr>Splice junction multi-table database</vt:lpstr>
      <vt:lpstr>Train a triclustering model</vt:lpstr>
      <vt:lpstr>Train a triclustering model</vt:lpstr>
      <vt:lpstr>Train a triclustering model</vt:lpstr>
      <vt:lpstr>Train a triclustering model</vt:lpstr>
      <vt:lpstr>Train a triclustering model</vt:lpstr>
      <vt:lpstr>Khiops covisualisation: base SpliceJunctionDNA</vt:lpstr>
      <vt:lpstr>Khiops multi-table</vt:lpstr>
      <vt:lpstr>Prepare a deployment model</vt:lpstr>
      <vt:lpstr>Prepare a deployment model</vt:lpstr>
      <vt:lpstr>Prepare a deployment model</vt:lpstr>
      <vt:lpstr>Prepare a deployment model</vt:lpstr>
      <vt:lpstr>Prepare a deployment model</vt:lpstr>
      <vt:lpstr>Prepare a deployment model</vt:lpstr>
      <vt:lpstr>Prepare a deployment model</vt:lpstr>
      <vt:lpstr>Prepare a deployment model</vt:lpstr>
      <vt:lpstr>Khiops multi-table</vt:lpstr>
      <vt:lpstr>Deploy the model</vt:lpstr>
      <vt:lpstr>Deploy the model</vt:lpstr>
      <vt:lpstr>Deploy the model</vt:lpstr>
      <vt:lpstr>Deploy the model</vt:lpstr>
      <vt:lpstr>End of tutorial: summary    </vt:lpstr>
    </vt:vector>
  </TitlesOfParts>
  <Company>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Khiops Tutorial</dc:title>
  <dc:creator>Alexis b</dc:creator>
  <cp:lastModifiedBy>BOULLE Marc TGI/OLS</cp:lastModifiedBy>
  <cp:revision>653</cp:revision>
  <dcterms:created xsi:type="dcterms:W3CDTF">2011-02-07T12:38:24Z</dcterms:created>
  <dcterms:modified xsi:type="dcterms:W3CDTF">2023-11-29T13:13:39Z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6c818a6-e1a0-4a6e-a969-20d857c5dc62_Enabled">
    <vt:lpwstr>true</vt:lpwstr>
  </property>
  <property fmtid="{D5CDD505-2E9C-101B-9397-08002B2CF9AE}" pid="3" name="MSIP_Label_e6c818a6-e1a0-4a6e-a969-20d857c5dc62_SetDate">
    <vt:lpwstr>2022-09-09T15:26:19Z</vt:lpwstr>
  </property>
  <property fmtid="{D5CDD505-2E9C-101B-9397-08002B2CF9AE}" pid="4" name="MSIP_Label_e6c818a6-e1a0-4a6e-a969-20d857c5dc62_Method">
    <vt:lpwstr>Standard</vt:lpwstr>
  </property>
  <property fmtid="{D5CDD505-2E9C-101B-9397-08002B2CF9AE}" pid="5" name="MSIP_Label_e6c818a6-e1a0-4a6e-a969-20d857c5dc62_Name">
    <vt:lpwstr>Orange_restricted_internal.2</vt:lpwstr>
  </property>
  <property fmtid="{D5CDD505-2E9C-101B-9397-08002B2CF9AE}" pid="6" name="MSIP_Label_e6c818a6-e1a0-4a6e-a969-20d857c5dc62_SiteId">
    <vt:lpwstr>90c7a20a-f34b-40bf-bc48-b9253b6f5d20</vt:lpwstr>
  </property>
  <property fmtid="{D5CDD505-2E9C-101B-9397-08002B2CF9AE}" pid="7" name="MSIP_Label_e6c818a6-e1a0-4a6e-a969-20d857c5dc62_ActionId">
    <vt:lpwstr>3c8ee93f-4f89-41a0-a3a2-795fbad812ff</vt:lpwstr>
  </property>
  <property fmtid="{D5CDD505-2E9C-101B-9397-08002B2CF9AE}" pid="8" name="MSIP_Label_e6c818a6-e1a0-4a6e-a969-20d857c5dc62_ContentBits">
    <vt:lpwstr>2</vt:lpwstr>
  </property>
</Properties>
</file>